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ink/ink1.xml" ContentType="application/inkml+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ink/ink2.xml" ContentType="application/inkml+xml"/>
  <Override PartName="/ppt/slides/slide40.xml" ContentType="application/vnd.openxmlformats-officedocument.presentationml.slide+xml"/>
  <Override PartName="/ppt/ink/ink3.xml" ContentType="application/inkml+xml"/>
  <Override PartName="/ppt/slides/slide41.xml" ContentType="application/vnd.openxmlformats-officedocument.presentationml.slide+xml"/>
  <Override PartName="/ppt/ink/ink4.xml" ContentType="application/inkml+xml"/>
  <Override PartName="/ppt/slides/slide42.xml" ContentType="application/vnd.openxmlformats-officedocument.presentationml.slide+xml"/>
  <Override PartName="/ppt/slides/slide43.xml" ContentType="application/vnd.openxmlformats-officedocument.presentationml.slide+xml"/>
  <Override PartName="/ppt/ink/ink5.xml" ContentType="application/inkml+xml"/>
  <Override PartName="/ppt/slides/slide44.xml" ContentType="application/vnd.openxmlformats-officedocument.presentationml.slide+xml"/>
  <Override PartName="/ppt/ink/ink6.xml" ContentType="application/inkml+xml"/>
  <Override PartName="/ppt/slides/slide45.xml" ContentType="application/vnd.openxmlformats-officedocument.presentationml.slide+xml"/>
  <Override PartName="/ppt/ink/ink7.xml" ContentType="application/inkml+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ink/ink8.xml" ContentType="application/inkml+xml"/>
  <Override PartName="/ppt/slides/slide54.xml" ContentType="application/vnd.openxmlformats-officedocument.presentationml.slide+xml"/>
  <Override PartName="/ppt/ink/ink9.xml" ContentType="application/inkml+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slides/slide420.xml" ContentType="application/vnd.openxmlformats-officedocument.presentationml.slide+xml"/>
  <Override PartName="/ppt/slides/slide421.xml" ContentType="application/vnd.openxmlformats-officedocument.presentationml.slide+xml"/>
  <Override PartName="/ppt/slides/slide422.xml" ContentType="application/vnd.openxmlformats-officedocument.presentationml.slide+xml"/>
  <Override PartName="/ppt/slides/slide423.xml" ContentType="application/vnd.openxmlformats-officedocument.presentationml.slide+xml"/>
  <Override PartName="/ppt/slides/slide424.xml" ContentType="application/vnd.openxmlformats-officedocument.presentationml.slide+xml"/>
  <Override PartName="/ppt/slides/slide425.xml" ContentType="application/vnd.openxmlformats-officedocument.presentationml.slide+xml"/>
  <Override PartName="/ppt/slides/slide426.xml" ContentType="application/vnd.openxmlformats-officedocument.presentationml.slide+xml"/>
  <Override PartName="/ppt/slides/slide427.xml" ContentType="application/vnd.openxmlformats-officedocument.presentationml.slide+xml"/>
  <Override PartName="/ppt/slides/slide428.xml" ContentType="application/vnd.openxmlformats-officedocument.presentationml.slide+xml"/>
  <Override PartName="/ppt/slides/slide429.xml" ContentType="application/vnd.openxmlformats-officedocument.presentationml.slide+xml"/>
  <Override PartName="/ppt/slides/slide430.xml" ContentType="application/vnd.openxmlformats-officedocument.presentationml.slide+xml"/>
  <Override PartName="/ppt/slides/slide431.xml" ContentType="application/vnd.openxmlformats-officedocument.presentationml.slide+xml"/>
  <Override PartName="/ppt/slides/slide432.xml" ContentType="application/vnd.openxmlformats-officedocument.presentationml.slide+xml"/>
  <Override PartName="/ppt/slides/slide433.xml" ContentType="application/vnd.openxmlformats-officedocument.presentationml.slide+xml"/>
  <Override PartName="/ppt/slides/slide434.xml" ContentType="application/vnd.openxmlformats-officedocument.presentationml.slide+xml"/>
  <Override PartName="/ppt/slides/slide435.xml" ContentType="application/vnd.openxmlformats-officedocument.presentationml.slide+xml"/>
  <Override PartName="/ppt/slides/slide436.xml" ContentType="application/vnd.openxmlformats-officedocument.presentationml.slide+xml"/>
  <Override PartName="/ppt/slides/slide437.xml" ContentType="application/vnd.openxmlformats-officedocument.presentationml.slide+xml"/>
  <Override PartName="/ppt/slides/slide438.xml" ContentType="application/vnd.openxmlformats-officedocument.presentationml.slide+xml"/>
  <Override PartName="/ppt/slides/slide439.xml" ContentType="application/vnd.openxmlformats-officedocument.presentationml.slide+xml"/>
  <Override PartName="/ppt/slides/slide440.xml" ContentType="application/vnd.openxmlformats-officedocument.presentationml.slide+xml"/>
  <Override PartName="/ppt/slides/slide441.xml" ContentType="application/vnd.openxmlformats-officedocument.presentationml.slide+xml"/>
  <Override PartName="/ppt/slides/slide442.xml" ContentType="application/vnd.openxmlformats-officedocument.presentationml.slide+xml"/>
  <Override PartName="/ppt/slides/slide443.xml" ContentType="application/vnd.openxmlformats-officedocument.presentationml.slide+xml"/>
  <Override PartName="/ppt/slides/slide444.xml" ContentType="application/vnd.openxmlformats-officedocument.presentationml.slide+xml"/>
  <Override PartName="/ppt/slides/slide445.xml" ContentType="application/vnd.openxmlformats-officedocument.presentationml.slide+xml"/>
  <Override PartName="/ppt/slides/slide446.xml" ContentType="application/vnd.openxmlformats-officedocument.presentationml.slide+xml"/>
  <Override PartName="/ppt/slides/slide447.xml" ContentType="application/vnd.openxmlformats-officedocument.presentationml.slide+xml"/>
  <Override PartName="/ppt/slides/slide448.xml" ContentType="application/vnd.openxmlformats-officedocument.presentationml.slide+xml"/>
  <Override PartName="/ppt/slides/slide449.xml" ContentType="application/vnd.openxmlformats-officedocument.presentationml.slide+xml"/>
  <Override PartName="/ppt/slides/slide450.xml" ContentType="application/vnd.openxmlformats-officedocument.presentationml.slide+xml"/>
  <Override PartName="/ppt/slides/slide451.xml" ContentType="application/vnd.openxmlformats-officedocument.presentationml.slide+xml"/>
  <Override PartName="/ppt/slides/slide452.xml" ContentType="application/vnd.openxmlformats-officedocument.presentationml.slide+xml"/>
  <Override PartName="/ppt/slides/slide453.xml" ContentType="application/vnd.openxmlformats-officedocument.presentationml.slide+xml"/>
  <Override PartName="/ppt/slides/slide454.xml" ContentType="application/vnd.openxmlformats-officedocument.presentationml.slide+xml"/>
  <Override PartName="/ppt/slides/slide455.xml" ContentType="application/vnd.openxmlformats-officedocument.presentationml.slide+xml"/>
  <Override PartName="/ppt/slides/slide456.xml" ContentType="application/vnd.openxmlformats-officedocument.presentationml.slide+xml"/>
  <Override PartName="/ppt/slides/slide457.xml" ContentType="application/vnd.openxmlformats-officedocument.presentationml.slide+xml"/>
  <Override PartName="/ppt/slides/slide458.xml" ContentType="application/vnd.openxmlformats-officedocument.presentationml.slide+xml"/>
  <Override PartName="/ppt/slides/slide459.xml" ContentType="application/vnd.openxmlformats-officedocument.presentationml.slide+xml"/>
  <Override PartName="/ppt/slides/slide460.xml" ContentType="application/vnd.openxmlformats-officedocument.presentationml.slide+xml"/>
  <Override PartName="/ppt/slides/slide461.xml" ContentType="application/vnd.openxmlformats-officedocument.presentationml.slide+xml"/>
  <Override PartName="/ppt/slides/slide462.xml" ContentType="application/vnd.openxmlformats-officedocument.presentationml.slide+xml"/>
  <Override PartName="/ppt/slides/slide463.xml" ContentType="application/vnd.openxmlformats-officedocument.presentationml.slide+xml"/>
  <Override PartName="/ppt/slides/slide464.xml" ContentType="application/vnd.openxmlformats-officedocument.presentationml.slide+xml"/>
  <Override PartName="/ppt/slides/slide465.xml" ContentType="application/vnd.openxmlformats-officedocument.presentationml.slide+xml"/>
  <Override PartName="/ppt/slides/slide466.xml" ContentType="application/vnd.openxmlformats-officedocument.presentationml.slide+xml"/>
  <Override PartName="/ppt/slides/slide467.xml" ContentType="application/vnd.openxmlformats-officedocument.presentationml.slide+xml"/>
  <Override PartName="/ppt/slides/slide468.xml" ContentType="application/vnd.openxmlformats-officedocument.presentationml.slide+xml"/>
  <Override PartName="/ppt/slides/slide469.xml" ContentType="application/vnd.openxmlformats-officedocument.presentationml.slide+xml"/>
  <Override PartName="/ppt/slides/slide470.xml" ContentType="application/vnd.openxmlformats-officedocument.presentationml.slide+xml"/>
  <Override PartName="/ppt/slides/slide471.xml" ContentType="application/vnd.openxmlformats-officedocument.presentationml.slide+xml"/>
  <Override PartName="/ppt/slides/slide472.xml" ContentType="application/vnd.openxmlformats-officedocument.presentationml.slide+xml"/>
  <Override PartName="/ppt/slides/slide473.xml" ContentType="application/vnd.openxmlformats-officedocument.presentationml.slide+xml"/>
  <Override PartName="/ppt/slides/slide474.xml" ContentType="application/vnd.openxmlformats-officedocument.presentationml.slide+xml"/>
  <Override PartName="/ppt/slides/slide475.xml" ContentType="application/vnd.openxmlformats-officedocument.presentationml.slide+xml"/>
  <Override PartName="/ppt/slides/slide476.xml" ContentType="application/vnd.openxmlformats-officedocument.presentationml.slide+xml"/>
  <Override PartName="/ppt/slides/slide477.xml" ContentType="application/vnd.openxmlformats-officedocument.presentationml.slide+xml"/>
  <Override PartName="/ppt/slides/slide478.xml" ContentType="application/vnd.openxmlformats-officedocument.presentationml.slide+xml"/>
  <Override PartName="/ppt/slides/slide479.xml" ContentType="application/vnd.openxmlformats-officedocument.presentationml.slide+xml"/>
  <Override PartName="/ppt/slides/slide480.xml" ContentType="application/vnd.openxmlformats-officedocument.presentationml.slide+xml"/>
  <Override PartName="/ppt/slides/slide481.xml" ContentType="application/vnd.openxmlformats-officedocument.presentationml.slide+xml"/>
  <Override PartName="/ppt/slides/slide482.xml" ContentType="application/vnd.openxmlformats-officedocument.presentationml.slide+xml"/>
  <Override PartName="/ppt/slides/slide483.xml" ContentType="application/vnd.openxmlformats-officedocument.presentationml.slide+xml"/>
  <Override PartName="/ppt/slides/slide484.xml" ContentType="application/vnd.openxmlformats-officedocument.presentationml.slide+xml"/>
  <Override PartName="/ppt/slides/slide485.xml" ContentType="application/vnd.openxmlformats-officedocument.presentationml.slide+xml"/>
  <Override PartName="/ppt/slides/slide486.xml" ContentType="application/vnd.openxmlformats-officedocument.presentationml.slide+xml"/>
  <Override PartName="/ppt/slides/slide487.xml" ContentType="application/vnd.openxmlformats-officedocument.presentationml.slide+xml"/>
  <Override PartName="/ppt/slides/slide488.xml" ContentType="application/vnd.openxmlformats-officedocument.presentationml.slide+xml"/>
  <Override PartName="/ppt/slides/slide489.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 id="481" r:id="rId228"/>
    <p:sldId id="482" r:id="rId229"/>
    <p:sldId id="483" r:id="rId230"/>
    <p:sldId id="484" r:id="rId231"/>
    <p:sldId id="485" r:id="rId232"/>
    <p:sldId id="486" r:id="rId233"/>
    <p:sldId id="487" r:id="rId234"/>
    <p:sldId id="488" r:id="rId235"/>
    <p:sldId id="489" r:id="rId236"/>
    <p:sldId id="490" r:id="rId237"/>
    <p:sldId id="491" r:id="rId238"/>
    <p:sldId id="492" r:id="rId239"/>
    <p:sldId id="493" r:id="rId240"/>
    <p:sldId id="494" r:id="rId241"/>
    <p:sldId id="495" r:id="rId242"/>
    <p:sldId id="496" r:id="rId243"/>
    <p:sldId id="497" r:id="rId244"/>
    <p:sldId id="498" r:id="rId245"/>
    <p:sldId id="499" r:id="rId246"/>
    <p:sldId id="500" r:id="rId247"/>
    <p:sldId id="501" r:id="rId248"/>
    <p:sldId id="502" r:id="rId249"/>
    <p:sldId id="503" r:id="rId250"/>
    <p:sldId id="504" r:id="rId251"/>
    <p:sldId id="505" r:id="rId252"/>
    <p:sldId id="506" r:id="rId253"/>
    <p:sldId id="507" r:id="rId254"/>
    <p:sldId id="508" r:id="rId255"/>
    <p:sldId id="509" r:id="rId256"/>
    <p:sldId id="510" r:id="rId257"/>
    <p:sldId id="511" r:id="rId258"/>
    <p:sldId id="512" r:id="rId259"/>
    <p:sldId id="513" r:id="rId260"/>
    <p:sldId id="514" r:id="rId261"/>
    <p:sldId id="515" r:id="rId262"/>
    <p:sldId id="516" r:id="rId263"/>
    <p:sldId id="517" r:id="rId264"/>
    <p:sldId id="518" r:id="rId265"/>
    <p:sldId id="519" r:id="rId266"/>
    <p:sldId id="520" r:id="rId267"/>
    <p:sldId id="521" r:id="rId268"/>
    <p:sldId id="522" r:id="rId269"/>
    <p:sldId id="523" r:id="rId270"/>
    <p:sldId id="524" r:id="rId271"/>
    <p:sldId id="525" r:id="rId272"/>
    <p:sldId id="526" r:id="rId273"/>
    <p:sldId id="527" r:id="rId274"/>
    <p:sldId id="528" r:id="rId275"/>
    <p:sldId id="529" r:id="rId276"/>
    <p:sldId id="530" r:id="rId277"/>
    <p:sldId id="531" r:id="rId278"/>
    <p:sldId id="532" r:id="rId279"/>
    <p:sldId id="533" r:id="rId280"/>
    <p:sldId id="534" r:id="rId281"/>
    <p:sldId id="535" r:id="rId282"/>
    <p:sldId id="536" r:id="rId283"/>
    <p:sldId id="537" r:id="rId284"/>
    <p:sldId id="538" r:id="rId285"/>
    <p:sldId id="539" r:id="rId286"/>
    <p:sldId id="540" r:id="rId287"/>
    <p:sldId id="541" r:id="rId288"/>
    <p:sldId id="542" r:id="rId289"/>
    <p:sldId id="543" r:id="rId290"/>
    <p:sldId id="544" r:id="rId291"/>
    <p:sldId id="545" r:id="rId292"/>
    <p:sldId id="546" r:id="rId293"/>
    <p:sldId id="547" r:id="rId294"/>
    <p:sldId id="548" r:id="rId295"/>
    <p:sldId id="549" r:id="rId296"/>
    <p:sldId id="550" r:id="rId297"/>
    <p:sldId id="551" r:id="rId298"/>
    <p:sldId id="552" r:id="rId299"/>
    <p:sldId id="553" r:id="rId300"/>
    <p:sldId id="554" r:id="rId301"/>
    <p:sldId id="555" r:id="rId302"/>
    <p:sldId id="556" r:id="rId303"/>
    <p:sldId id="557" r:id="rId304"/>
    <p:sldId id="558" r:id="rId305"/>
    <p:sldId id="559" r:id="rId306"/>
    <p:sldId id="560" r:id="rId307"/>
    <p:sldId id="561" r:id="rId308"/>
    <p:sldId id="562" r:id="rId309"/>
    <p:sldId id="563" r:id="rId310"/>
    <p:sldId id="564" r:id="rId311"/>
    <p:sldId id="565" r:id="rId312"/>
    <p:sldId id="566" r:id="rId313"/>
    <p:sldId id="567" r:id="rId314"/>
    <p:sldId id="568" r:id="rId315"/>
    <p:sldId id="569" r:id="rId316"/>
    <p:sldId id="570" r:id="rId317"/>
    <p:sldId id="571" r:id="rId318"/>
    <p:sldId id="572" r:id="rId319"/>
    <p:sldId id="573" r:id="rId320"/>
    <p:sldId id="574" r:id="rId321"/>
    <p:sldId id="575" r:id="rId322"/>
    <p:sldId id="576" r:id="rId323"/>
    <p:sldId id="577" r:id="rId324"/>
    <p:sldId id="578" r:id="rId325"/>
    <p:sldId id="579" r:id="rId326"/>
    <p:sldId id="580" r:id="rId327"/>
    <p:sldId id="581" r:id="rId328"/>
    <p:sldId id="582" r:id="rId329"/>
    <p:sldId id="583" r:id="rId330"/>
    <p:sldId id="584" r:id="rId331"/>
    <p:sldId id="585" r:id="rId332"/>
    <p:sldId id="586" r:id="rId333"/>
    <p:sldId id="587" r:id="rId334"/>
    <p:sldId id="588" r:id="rId335"/>
    <p:sldId id="589" r:id="rId336"/>
    <p:sldId id="590" r:id="rId337"/>
    <p:sldId id="591" r:id="rId338"/>
    <p:sldId id="592" r:id="rId339"/>
    <p:sldId id="593" r:id="rId340"/>
    <p:sldId id="594" r:id="rId341"/>
    <p:sldId id="595" r:id="rId342"/>
    <p:sldId id="596" r:id="rId343"/>
    <p:sldId id="597" r:id="rId344"/>
    <p:sldId id="598" r:id="rId345"/>
    <p:sldId id="599" r:id="rId346"/>
    <p:sldId id="600" r:id="rId347"/>
    <p:sldId id="601" r:id="rId348"/>
    <p:sldId id="602" r:id="rId349"/>
    <p:sldId id="603" r:id="rId350"/>
    <p:sldId id="604" r:id="rId351"/>
    <p:sldId id="605" r:id="rId352"/>
    <p:sldId id="606" r:id="rId353"/>
    <p:sldId id="607" r:id="rId354"/>
    <p:sldId id="608" r:id="rId355"/>
    <p:sldId id="609" r:id="rId356"/>
    <p:sldId id="610" r:id="rId357"/>
    <p:sldId id="611" r:id="rId358"/>
    <p:sldId id="612" r:id="rId359"/>
    <p:sldId id="613" r:id="rId360"/>
    <p:sldId id="614" r:id="rId361"/>
    <p:sldId id="615" r:id="rId362"/>
    <p:sldId id="616" r:id="rId363"/>
    <p:sldId id="617" r:id="rId364"/>
    <p:sldId id="618" r:id="rId365"/>
    <p:sldId id="619" r:id="rId366"/>
    <p:sldId id="620" r:id="rId367"/>
    <p:sldId id="621" r:id="rId368"/>
    <p:sldId id="622" r:id="rId369"/>
    <p:sldId id="623" r:id="rId370"/>
    <p:sldId id="624" r:id="rId371"/>
    <p:sldId id="625" r:id="rId372"/>
    <p:sldId id="626" r:id="rId373"/>
    <p:sldId id="627" r:id="rId374"/>
    <p:sldId id="628" r:id="rId375"/>
    <p:sldId id="629" r:id="rId376"/>
    <p:sldId id="630" r:id="rId377"/>
    <p:sldId id="631" r:id="rId378"/>
    <p:sldId id="632" r:id="rId379"/>
    <p:sldId id="633" r:id="rId380"/>
    <p:sldId id="634" r:id="rId381"/>
    <p:sldId id="635" r:id="rId382"/>
    <p:sldId id="636" r:id="rId383"/>
    <p:sldId id="637" r:id="rId384"/>
    <p:sldId id="638" r:id="rId385"/>
    <p:sldId id="639" r:id="rId386"/>
    <p:sldId id="640" r:id="rId387"/>
    <p:sldId id="641" r:id="rId388"/>
    <p:sldId id="642" r:id="rId389"/>
    <p:sldId id="643" r:id="rId390"/>
    <p:sldId id="644" r:id="rId391"/>
    <p:sldId id="645" r:id="rId392"/>
    <p:sldId id="646" r:id="rId393"/>
    <p:sldId id="647" r:id="rId394"/>
    <p:sldId id="648" r:id="rId395"/>
    <p:sldId id="649" r:id="rId396"/>
    <p:sldId id="650" r:id="rId397"/>
    <p:sldId id="651" r:id="rId398"/>
    <p:sldId id="652" r:id="rId399"/>
    <p:sldId id="653" r:id="rId400"/>
    <p:sldId id="654" r:id="rId401"/>
    <p:sldId id="655" r:id="rId402"/>
    <p:sldId id="656" r:id="rId403"/>
    <p:sldId id="657" r:id="rId404"/>
    <p:sldId id="658" r:id="rId405"/>
    <p:sldId id="659" r:id="rId406"/>
    <p:sldId id="660" r:id="rId407"/>
    <p:sldId id="661" r:id="rId408"/>
    <p:sldId id="662" r:id="rId409"/>
    <p:sldId id="663" r:id="rId410"/>
    <p:sldId id="664" r:id="rId411"/>
    <p:sldId id="665" r:id="rId412"/>
    <p:sldId id="666" r:id="rId413"/>
    <p:sldId id="667" r:id="rId414"/>
    <p:sldId id="668" r:id="rId415"/>
    <p:sldId id="669" r:id="rId416"/>
    <p:sldId id="670" r:id="rId417"/>
    <p:sldId id="671" r:id="rId418"/>
    <p:sldId id="672" r:id="rId419"/>
    <p:sldId id="673" r:id="rId420"/>
    <p:sldId id="674" r:id="rId421"/>
    <p:sldId id="675" r:id="rId422"/>
    <p:sldId id="676" r:id="rId423"/>
    <p:sldId id="677" r:id="rId424"/>
    <p:sldId id="678" r:id="rId425"/>
    <p:sldId id="679" r:id="rId426"/>
    <p:sldId id="680" r:id="rId427"/>
    <p:sldId id="681" r:id="rId428"/>
    <p:sldId id="682" r:id="rId429"/>
    <p:sldId id="683" r:id="rId430"/>
    <p:sldId id="684" r:id="rId431"/>
    <p:sldId id="685" r:id="rId432"/>
    <p:sldId id="686" r:id="rId433"/>
    <p:sldId id="687" r:id="rId434"/>
    <p:sldId id="688" r:id="rId435"/>
    <p:sldId id="689" r:id="rId436"/>
    <p:sldId id="690" r:id="rId437"/>
    <p:sldId id="691" r:id="rId438"/>
    <p:sldId id="692" r:id="rId439"/>
    <p:sldId id="693" r:id="rId440"/>
    <p:sldId id="694" r:id="rId441"/>
    <p:sldId id="695" r:id="rId442"/>
    <p:sldId id="696" r:id="rId443"/>
    <p:sldId id="697" r:id="rId444"/>
    <p:sldId id="698" r:id="rId445"/>
    <p:sldId id="699" r:id="rId446"/>
    <p:sldId id="700" r:id="rId447"/>
    <p:sldId id="701" r:id="rId448"/>
    <p:sldId id="702" r:id="rId449"/>
    <p:sldId id="703" r:id="rId450"/>
    <p:sldId id="704" r:id="rId451"/>
    <p:sldId id="705" r:id="rId452"/>
    <p:sldId id="706" r:id="rId453"/>
    <p:sldId id="707" r:id="rId454"/>
    <p:sldId id="708" r:id="rId455"/>
    <p:sldId id="709" r:id="rId456"/>
    <p:sldId id="710" r:id="rId457"/>
    <p:sldId id="711" r:id="rId458"/>
    <p:sldId id="712" r:id="rId459"/>
    <p:sldId id="713" r:id="rId460"/>
    <p:sldId id="714" r:id="rId461"/>
    <p:sldId id="715" r:id="rId462"/>
    <p:sldId id="716" r:id="rId463"/>
    <p:sldId id="717" r:id="rId464"/>
    <p:sldId id="718" r:id="rId465"/>
    <p:sldId id="719" r:id="rId466"/>
    <p:sldId id="720" r:id="rId467"/>
    <p:sldId id="721" r:id="rId468"/>
    <p:sldId id="722" r:id="rId469"/>
    <p:sldId id="723" r:id="rId470"/>
    <p:sldId id="724" r:id="rId471"/>
    <p:sldId id="725" r:id="rId472"/>
    <p:sldId id="726" r:id="rId473"/>
    <p:sldId id="727" r:id="rId474"/>
    <p:sldId id="728" r:id="rId475"/>
    <p:sldId id="729" r:id="rId476"/>
    <p:sldId id="730" r:id="rId477"/>
    <p:sldId id="731" r:id="rId478"/>
    <p:sldId id="732" r:id="rId479"/>
    <p:sldId id="733" r:id="rId480"/>
    <p:sldId id="734" r:id="rId481"/>
    <p:sldId id="735" r:id="rId482"/>
    <p:sldId id="736" r:id="rId483"/>
    <p:sldId id="737" r:id="rId484"/>
    <p:sldId id="738" r:id="rId485"/>
    <p:sldId id="739" r:id="rId486"/>
    <p:sldId id="740" r:id="rId487"/>
    <p:sldId id="741" r:id="rId488"/>
    <p:sldId id="742" r:id="rId489"/>
    <p:sldId id="743" r:id="rId490"/>
    <p:sldId id="744" r:id="rId491"/>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000" autoAdjust="0"/>
    <p:restoredTop sz="94660"/>
  </p:normalViewPr>
  <p:slideViewPr>
    <p:cSldViewPr snapToGrid="0">
      <p:cViewPr varScale="1">
        <p:scale>
          <a:sx n="86" d="100"/>
          <a:sy n="86" d="100"/>
        </p:scale>
        <p:origin x="13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slide" Target="slides/slide226.xml"/><Relationship Id="rId229" Type="http://schemas.openxmlformats.org/officeDocument/2006/relationships/slide" Target="slides/slide227.xml"/><Relationship Id="rId230" Type="http://schemas.openxmlformats.org/officeDocument/2006/relationships/slide" Target="slides/slide228.xml"/><Relationship Id="rId231" Type="http://schemas.openxmlformats.org/officeDocument/2006/relationships/slide" Target="slides/slide229.xml"/><Relationship Id="rId232" Type="http://schemas.openxmlformats.org/officeDocument/2006/relationships/slide" Target="slides/slide230.xml"/><Relationship Id="rId233" Type="http://schemas.openxmlformats.org/officeDocument/2006/relationships/slide" Target="slides/slide231.xml"/><Relationship Id="rId234" Type="http://schemas.openxmlformats.org/officeDocument/2006/relationships/slide" Target="slides/slide232.xml"/><Relationship Id="rId235" Type="http://schemas.openxmlformats.org/officeDocument/2006/relationships/slide" Target="slides/slide233.xml"/><Relationship Id="rId236" Type="http://schemas.openxmlformats.org/officeDocument/2006/relationships/slide" Target="slides/slide234.xml"/><Relationship Id="rId237" Type="http://schemas.openxmlformats.org/officeDocument/2006/relationships/slide" Target="slides/slide235.xml"/><Relationship Id="rId238" Type="http://schemas.openxmlformats.org/officeDocument/2006/relationships/slide" Target="slides/slide236.xml"/><Relationship Id="rId239" Type="http://schemas.openxmlformats.org/officeDocument/2006/relationships/slide" Target="slides/slide237.xml"/><Relationship Id="rId240" Type="http://schemas.openxmlformats.org/officeDocument/2006/relationships/slide" Target="slides/slide238.xml"/><Relationship Id="rId241" Type="http://schemas.openxmlformats.org/officeDocument/2006/relationships/slide" Target="slides/slide239.xml"/><Relationship Id="rId242" Type="http://schemas.openxmlformats.org/officeDocument/2006/relationships/slide" Target="slides/slide240.xml"/><Relationship Id="rId243" Type="http://schemas.openxmlformats.org/officeDocument/2006/relationships/slide" Target="slides/slide241.xml"/><Relationship Id="rId244" Type="http://schemas.openxmlformats.org/officeDocument/2006/relationships/slide" Target="slides/slide242.xml"/><Relationship Id="rId245" Type="http://schemas.openxmlformats.org/officeDocument/2006/relationships/slide" Target="slides/slide243.xml"/><Relationship Id="rId246" Type="http://schemas.openxmlformats.org/officeDocument/2006/relationships/slide" Target="slides/slide244.xml"/><Relationship Id="rId247" Type="http://schemas.openxmlformats.org/officeDocument/2006/relationships/slide" Target="slides/slide245.xml"/><Relationship Id="rId248" Type="http://schemas.openxmlformats.org/officeDocument/2006/relationships/slide" Target="slides/slide246.xml"/><Relationship Id="rId249" Type="http://schemas.openxmlformats.org/officeDocument/2006/relationships/slide" Target="slides/slide247.xml"/><Relationship Id="rId250" Type="http://schemas.openxmlformats.org/officeDocument/2006/relationships/slide" Target="slides/slide248.xml"/><Relationship Id="rId251" Type="http://schemas.openxmlformats.org/officeDocument/2006/relationships/slide" Target="slides/slide249.xml"/><Relationship Id="rId252" Type="http://schemas.openxmlformats.org/officeDocument/2006/relationships/slide" Target="slides/slide250.xml"/><Relationship Id="rId253" Type="http://schemas.openxmlformats.org/officeDocument/2006/relationships/slide" Target="slides/slide251.xml"/><Relationship Id="rId254" Type="http://schemas.openxmlformats.org/officeDocument/2006/relationships/slide" Target="slides/slide252.xml"/><Relationship Id="rId255" Type="http://schemas.openxmlformats.org/officeDocument/2006/relationships/slide" Target="slides/slide253.xml"/><Relationship Id="rId256" Type="http://schemas.openxmlformats.org/officeDocument/2006/relationships/slide" Target="slides/slide254.xml"/><Relationship Id="rId257" Type="http://schemas.openxmlformats.org/officeDocument/2006/relationships/slide" Target="slides/slide255.xml"/><Relationship Id="rId258" Type="http://schemas.openxmlformats.org/officeDocument/2006/relationships/slide" Target="slides/slide256.xml"/><Relationship Id="rId259" Type="http://schemas.openxmlformats.org/officeDocument/2006/relationships/slide" Target="slides/slide257.xml"/><Relationship Id="rId260" Type="http://schemas.openxmlformats.org/officeDocument/2006/relationships/slide" Target="slides/slide258.xml"/><Relationship Id="rId261" Type="http://schemas.openxmlformats.org/officeDocument/2006/relationships/slide" Target="slides/slide259.xml"/><Relationship Id="rId262" Type="http://schemas.openxmlformats.org/officeDocument/2006/relationships/slide" Target="slides/slide260.xml"/><Relationship Id="rId263" Type="http://schemas.openxmlformats.org/officeDocument/2006/relationships/slide" Target="slides/slide261.xml"/><Relationship Id="rId264" Type="http://schemas.openxmlformats.org/officeDocument/2006/relationships/slide" Target="slides/slide262.xml"/><Relationship Id="rId265" Type="http://schemas.openxmlformats.org/officeDocument/2006/relationships/slide" Target="slides/slide263.xml"/><Relationship Id="rId266" Type="http://schemas.openxmlformats.org/officeDocument/2006/relationships/slide" Target="slides/slide264.xml"/><Relationship Id="rId267" Type="http://schemas.openxmlformats.org/officeDocument/2006/relationships/slide" Target="slides/slide265.xml"/><Relationship Id="rId268" Type="http://schemas.openxmlformats.org/officeDocument/2006/relationships/slide" Target="slides/slide266.xml"/><Relationship Id="rId269" Type="http://schemas.openxmlformats.org/officeDocument/2006/relationships/slide" Target="slides/slide267.xml"/><Relationship Id="rId270" Type="http://schemas.openxmlformats.org/officeDocument/2006/relationships/slide" Target="slides/slide268.xml"/><Relationship Id="rId271" Type="http://schemas.openxmlformats.org/officeDocument/2006/relationships/slide" Target="slides/slide269.xml"/><Relationship Id="rId272" Type="http://schemas.openxmlformats.org/officeDocument/2006/relationships/slide" Target="slides/slide270.xml"/><Relationship Id="rId273" Type="http://schemas.openxmlformats.org/officeDocument/2006/relationships/slide" Target="slides/slide271.xml"/><Relationship Id="rId274" Type="http://schemas.openxmlformats.org/officeDocument/2006/relationships/slide" Target="slides/slide272.xml"/><Relationship Id="rId275" Type="http://schemas.openxmlformats.org/officeDocument/2006/relationships/slide" Target="slides/slide273.xml"/><Relationship Id="rId276" Type="http://schemas.openxmlformats.org/officeDocument/2006/relationships/slide" Target="slides/slide274.xml"/><Relationship Id="rId277" Type="http://schemas.openxmlformats.org/officeDocument/2006/relationships/slide" Target="slides/slide275.xml"/><Relationship Id="rId278" Type="http://schemas.openxmlformats.org/officeDocument/2006/relationships/slide" Target="slides/slide276.xml"/><Relationship Id="rId279" Type="http://schemas.openxmlformats.org/officeDocument/2006/relationships/slide" Target="slides/slide277.xml"/><Relationship Id="rId280" Type="http://schemas.openxmlformats.org/officeDocument/2006/relationships/slide" Target="slides/slide278.xml"/><Relationship Id="rId281" Type="http://schemas.openxmlformats.org/officeDocument/2006/relationships/slide" Target="slides/slide279.xml"/><Relationship Id="rId282" Type="http://schemas.openxmlformats.org/officeDocument/2006/relationships/slide" Target="slides/slide280.xml"/><Relationship Id="rId283" Type="http://schemas.openxmlformats.org/officeDocument/2006/relationships/slide" Target="slides/slide281.xml"/><Relationship Id="rId284" Type="http://schemas.openxmlformats.org/officeDocument/2006/relationships/slide" Target="slides/slide282.xml"/><Relationship Id="rId285" Type="http://schemas.openxmlformats.org/officeDocument/2006/relationships/slide" Target="slides/slide283.xml"/><Relationship Id="rId286" Type="http://schemas.openxmlformats.org/officeDocument/2006/relationships/slide" Target="slides/slide284.xml"/><Relationship Id="rId287" Type="http://schemas.openxmlformats.org/officeDocument/2006/relationships/slide" Target="slides/slide285.xml"/><Relationship Id="rId288" Type="http://schemas.openxmlformats.org/officeDocument/2006/relationships/slide" Target="slides/slide286.xml"/><Relationship Id="rId289" Type="http://schemas.openxmlformats.org/officeDocument/2006/relationships/slide" Target="slides/slide287.xml"/><Relationship Id="rId290" Type="http://schemas.openxmlformats.org/officeDocument/2006/relationships/slide" Target="slides/slide288.xml"/><Relationship Id="rId291" Type="http://schemas.openxmlformats.org/officeDocument/2006/relationships/slide" Target="slides/slide289.xml"/><Relationship Id="rId292" Type="http://schemas.openxmlformats.org/officeDocument/2006/relationships/slide" Target="slides/slide290.xml"/><Relationship Id="rId293" Type="http://schemas.openxmlformats.org/officeDocument/2006/relationships/slide" Target="slides/slide291.xml"/><Relationship Id="rId294" Type="http://schemas.openxmlformats.org/officeDocument/2006/relationships/slide" Target="slides/slide292.xml"/><Relationship Id="rId295" Type="http://schemas.openxmlformats.org/officeDocument/2006/relationships/slide" Target="slides/slide293.xml"/><Relationship Id="rId296" Type="http://schemas.openxmlformats.org/officeDocument/2006/relationships/slide" Target="slides/slide294.xml"/><Relationship Id="rId297" Type="http://schemas.openxmlformats.org/officeDocument/2006/relationships/slide" Target="slides/slide295.xml"/><Relationship Id="rId298" Type="http://schemas.openxmlformats.org/officeDocument/2006/relationships/slide" Target="slides/slide296.xml"/><Relationship Id="rId299" Type="http://schemas.openxmlformats.org/officeDocument/2006/relationships/slide" Target="slides/slide297.xml"/><Relationship Id="rId300" Type="http://schemas.openxmlformats.org/officeDocument/2006/relationships/slide" Target="slides/slide298.xml"/><Relationship Id="rId301" Type="http://schemas.openxmlformats.org/officeDocument/2006/relationships/slide" Target="slides/slide299.xml"/><Relationship Id="rId302" Type="http://schemas.openxmlformats.org/officeDocument/2006/relationships/slide" Target="slides/slide300.xml"/><Relationship Id="rId303" Type="http://schemas.openxmlformats.org/officeDocument/2006/relationships/slide" Target="slides/slide301.xml"/><Relationship Id="rId304" Type="http://schemas.openxmlformats.org/officeDocument/2006/relationships/slide" Target="slides/slide302.xml"/><Relationship Id="rId305" Type="http://schemas.openxmlformats.org/officeDocument/2006/relationships/slide" Target="slides/slide303.xml"/><Relationship Id="rId306" Type="http://schemas.openxmlformats.org/officeDocument/2006/relationships/slide" Target="slides/slide304.xml"/><Relationship Id="rId307" Type="http://schemas.openxmlformats.org/officeDocument/2006/relationships/slide" Target="slides/slide305.xml"/><Relationship Id="rId308" Type="http://schemas.openxmlformats.org/officeDocument/2006/relationships/slide" Target="slides/slide306.xml"/><Relationship Id="rId309" Type="http://schemas.openxmlformats.org/officeDocument/2006/relationships/slide" Target="slides/slide307.xml"/><Relationship Id="rId310" Type="http://schemas.openxmlformats.org/officeDocument/2006/relationships/slide" Target="slides/slide308.xml"/><Relationship Id="rId311" Type="http://schemas.openxmlformats.org/officeDocument/2006/relationships/slide" Target="slides/slide309.xml"/><Relationship Id="rId312" Type="http://schemas.openxmlformats.org/officeDocument/2006/relationships/slide" Target="slides/slide310.xml"/><Relationship Id="rId313" Type="http://schemas.openxmlformats.org/officeDocument/2006/relationships/slide" Target="slides/slide311.xml"/><Relationship Id="rId314" Type="http://schemas.openxmlformats.org/officeDocument/2006/relationships/slide" Target="slides/slide312.xml"/><Relationship Id="rId315" Type="http://schemas.openxmlformats.org/officeDocument/2006/relationships/slide" Target="slides/slide313.xml"/><Relationship Id="rId316" Type="http://schemas.openxmlformats.org/officeDocument/2006/relationships/slide" Target="slides/slide314.xml"/><Relationship Id="rId317" Type="http://schemas.openxmlformats.org/officeDocument/2006/relationships/slide" Target="slides/slide315.xml"/><Relationship Id="rId318" Type="http://schemas.openxmlformats.org/officeDocument/2006/relationships/slide" Target="slides/slide316.xml"/><Relationship Id="rId319" Type="http://schemas.openxmlformats.org/officeDocument/2006/relationships/slide" Target="slides/slide317.xml"/><Relationship Id="rId320" Type="http://schemas.openxmlformats.org/officeDocument/2006/relationships/slide" Target="slides/slide318.xml"/><Relationship Id="rId321" Type="http://schemas.openxmlformats.org/officeDocument/2006/relationships/slide" Target="slides/slide319.xml"/><Relationship Id="rId322" Type="http://schemas.openxmlformats.org/officeDocument/2006/relationships/slide" Target="slides/slide320.xml"/><Relationship Id="rId323" Type="http://schemas.openxmlformats.org/officeDocument/2006/relationships/slide" Target="slides/slide321.xml"/><Relationship Id="rId324" Type="http://schemas.openxmlformats.org/officeDocument/2006/relationships/slide" Target="slides/slide322.xml"/><Relationship Id="rId325" Type="http://schemas.openxmlformats.org/officeDocument/2006/relationships/slide" Target="slides/slide323.xml"/><Relationship Id="rId326" Type="http://schemas.openxmlformats.org/officeDocument/2006/relationships/slide" Target="slides/slide324.xml"/><Relationship Id="rId327" Type="http://schemas.openxmlformats.org/officeDocument/2006/relationships/slide" Target="slides/slide325.xml"/><Relationship Id="rId328" Type="http://schemas.openxmlformats.org/officeDocument/2006/relationships/slide" Target="slides/slide326.xml"/><Relationship Id="rId329" Type="http://schemas.openxmlformats.org/officeDocument/2006/relationships/slide" Target="slides/slide327.xml"/><Relationship Id="rId330" Type="http://schemas.openxmlformats.org/officeDocument/2006/relationships/slide" Target="slides/slide328.xml"/><Relationship Id="rId331" Type="http://schemas.openxmlformats.org/officeDocument/2006/relationships/slide" Target="slides/slide329.xml"/><Relationship Id="rId332" Type="http://schemas.openxmlformats.org/officeDocument/2006/relationships/slide" Target="slides/slide330.xml"/><Relationship Id="rId333" Type="http://schemas.openxmlformats.org/officeDocument/2006/relationships/slide" Target="slides/slide331.xml"/><Relationship Id="rId334" Type="http://schemas.openxmlformats.org/officeDocument/2006/relationships/slide" Target="slides/slide332.xml"/><Relationship Id="rId335" Type="http://schemas.openxmlformats.org/officeDocument/2006/relationships/slide" Target="slides/slide333.xml"/><Relationship Id="rId336" Type="http://schemas.openxmlformats.org/officeDocument/2006/relationships/slide" Target="slides/slide334.xml"/><Relationship Id="rId337" Type="http://schemas.openxmlformats.org/officeDocument/2006/relationships/slide" Target="slides/slide335.xml"/><Relationship Id="rId338" Type="http://schemas.openxmlformats.org/officeDocument/2006/relationships/slide" Target="slides/slide336.xml"/><Relationship Id="rId339" Type="http://schemas.openxmlformats.org/officeDocument/2006/relationships/slide" Target="slides/slide337.xml"/><Relationship Id="rId340" Type="http://schemas.openxmlformats.org/officeDocument/2006/relationships/slide" Target="slides/slide338.xml"/><Relationship Id="rId341" Type="http://schemas.openxmlformats.org/officeDocument/2006/relationships/slide" Target="slides/slide339.xml"/><Relationship Id="rId342" Type="http://schemas.openxmlformats.org/officeDocument/2006/relationships/slide" Target="slides/slide340.xml"/><Relationship Id="rId343" Type="http://schemas.openxmlformats.org/officeDocument/2006/relationships/slide" Target="slides/slide341.xml"/><Relationship Id="rId344" Type="http://schemas.openxmlformats.org/officeDocument/2006/relationships/slide" Target="slides/slide342.xml"/><Relationship Id="rId345" Type="http://schemas.openxmlformats.org/officeDocument/2006/relationships/slide" Target="slides/slide343.xml"/><Relationship Id="rId346" Type="http://schemas.openxmlformats.org/officeDocument/2006/relationships/slide" Target="slides/slide344.xml"/><Relationship Id="rId347" Type="http://schemas.openxmlformats.org/officeDocument/2006/relationships/slide" Target="slides/slide345.xml"/><Relationship Id="rId348" Type="http://schemas.openxmlformats.org/officeDocument/2006/relationships/slide" Target="slides/slide346.xml"/><Relationship Id="rId349" Type="http://schemas.openxmlformats.org/officeDocument/2006/relationships/slide" Target="slides/slide347.xml"/><Relationship Id="rId350" Type="http://schemas.openxmlformats.org/officeDocument/2006/relationships/slide" Target="slides/slide348.xml"/><Relationship Id="rId351" Type="http://schemas.openxmlformats.org/officeDocument/2006/relationships/slide" Target="slides/slide349.xml"/><Relationship Id="rId352" Type="http://schemas.openxmlformats.org/officeDocument/2006/relationships/slide" Target="slides/slide350.xml"/><Relationship Id="rId353" Type="http://schemas.openxmlformats.org/officeDocument/2006/relationships/slide" Target="slides/slide351.xml"/><Relationship Id="rId354" Type="http://schemas.openxmlformats.org/officeDocument/2006/relationships/slide" Target="slides/slide352.xml"/><Relationship Id="rId355" Type="http://schemas.openxmlformats.org/officeDocument/2006/relationships/slide" Target="slides/slide353.xml"/><Relationship Id="rId356" Type="http://schemas.openxmlformats.org/officeDocument/2006/relationships/slide" Target="slides/slide354.xml"/><Relationship Id="rId357" Type="http://schemas.openxmlformats.org/officeDocument/2006/relationships/slide" Target="slides/slide355.xml"/><Relationship Id="rId358" Type="http://schemas.openxmlformats.org/officeDocument/2006/relationships/slide" Target="slides/slide356.xml"/><Relationship Id="rId359" Type="http://schemas.openxmlformats.org/officeDocument/2006/relationships/slide" Target="slides/slide357.xml"/><Relationship Id="rId360" Type="http://schemas.openxmlformats.org/officeDocument/2006/relationships/slide" Target="slides/slide358.xml"/><Relationship Id="rId361" Type="http://schemas.openxmlformats.org/officeDocument/2006/relationships/slide" Target="slides/slide359.xml"/><Relationship Id="rId362" Type="http://schemas.openxmlformats.org/officeDocument/2006/relationships/slide" Target="slides/slide360.xml"/><Relationship Id="rId363" Type="http://schemas.openxmlformats.org/officeDocument/2006/relationships/slide" Target="slides/slide361.xml"/><Relationship Id="rId364" Type="http://schemas.openxmlformats.org/officeDocument/2006/relationships/slide" Target="slides/slide362.xml"/><Relationship Id="rId365" Type="http://schemas.openxmlformats.org/officeDocument/2006/relationships/slide" Target="slides/slide363.xml"/><Relationship Id="rId366" Type="http://schemas.openxmlformats.org/officeDocument/2006/relationships/slide" Target="slides/slide364.xml"/><Relationship Id="rId367" Type="http://schemas.openxmlformats.org/officeDocument/2006/relationships/slide" Target="slides/slide365.xml"/><Relationship Id="rId368" Type="http://schemas.openxmlformats.org/officeDocument/2006/relationships/slide" Target="slides/slide366.xml"/><Relationship Id="rId369" Type="http://schemas.openxmlformats.org/officeDocument/2006/relationships/slide" Target="slides/slide367.xml"/><Relationship Id="rId370" Type="http://schemas.openxmlformats.org/officeDocument/2006/relationships/slide" Target="slides/slide368.xml"/><Relationship Id="rId371" Type="http://schemas.openxmlformats.org/officeDocument/2006/relationships/slide" Target="slides/slide369.xml"/><Relationship Id="rId372" Type="http://schemas.openxmlformats.org/officeDocument/2006/relationships/slide" Target="slides/slide370.xml"/><Relationship Id="rId373" Type="http://schemas.openxmlformats.org/officeDocument/2006/relationships/slide" Target="slides/slide371.xml"/><Relationship Id="rId374" Type="http://schemas.openxmlformats.org/officeDocument/2006/relationships/slide" Target="slides/slide372.xml"/><Relationship Id="rId375" Type="http://schemas.openxmlformats.org/officeDocument/2006/relationships/slide" Target="slides/slide373.xml"/><Relationship Id="rId376" Type="http://schemas.openxmlformats.org/officeDocument/2006/relationships/slide" Target="slides/slide374.xml"/><Relationship Id="rId377" Type="http://schemas.openxmlformats.org/officeDocument/2006/relationships/slide" Target="slides/slide375.xml"/><Relationship Id="rId378" Type="http://schemas.openxmlformats.org/officeDocument/2006/relationships/slide" Target="slides/slide376.xml"/><Relationship Id="rId379" Type="http://schemas.openxmlformats.org/officeDocument/2006/relationships/slide" Target="slides/slide377.xml"/><Relationship Id="rId380" Type="http://schemas.openxmlformats.org/officeDocument/2006/relationships/slide" Target="slides/slide378.xml"/><Relationship Id="rId381" Type="http://schemas.openxmlformats.org/officeDocument/2006/relationships/slide" Target="slides/slide379.xml"/><Relationship Id="rId382" Type="http://schemas.openxmlformats.org/officeDocument/2006/relationships/slide" Target="slides/slide380.xml"/><Relationship Id="rId383" Type="http://schemas.openxmlformats.org/officeDocument/2006/relationships/slide" Target="slides/slide381.xml"/><Relationship Id="rId384" Type="http://schemas.openxmlformats.org/officeDocument/2006/relationships/slide" Target="slides/slide382.xml"/><Relationship Id="rId385" Type="http://schemas.openxmlformats.org/officeDocument/2006/relationships/slide" Target="slides/slide383.xml"/><Relationship Id="rId386" Type="http://schemas.openxmlformats.org/officeDocument/2006/relationships/slide" Target="slides/slide384.xml"/><Relationship Id="rId387" Type="http://schemas.openxmlformats.org/officeDocument/2006/relationships/slide" Target="slides/slide385.xml"/><Relationship Id="rId388" Type="http://schemas.openxmlformats.org/officeDocument/2006/relationships/slide" Target="slides/slide386.xml"/><Relationship Id="rId389" Type="http://schemas.openxmlformats.org/officeDocument/2006/relationships/slide" Target="slides/slide387.xml"/><Relationship Id="rId390" Type="http://schemas.openxmlformats.org/officeDocument/2006/relationships/slide" Target="slides/slide388.xml"/><Relationship Id="rId391" Type="http://schemas.openxmlformats.org/officeDocument/2006/relationships/slide" Target="slides/slide389.xml"/><Relationship Id="rId392" Type="http://schemas.openxmlformats.org/officeDocument/2006/relationships/slide" Target="slides/slide390.xml"/><Relationship Id="rId393" Type="http://schemas.openxmlformats.org/officeDocument/2006/relationships/slide" Target="slides/slide391.xml"/><Relationship Id="rId394" Type="http://schemas.openxmlformats.org/officeDocument/2006/relationships/slide" Target="slides/slide392.xml"/><Relationship Id="rId395" Type="http://schemas.openxmlformats.org/officeDocument/2006/relationships/slide" Target="slides/slide393.xml"/><Relationship Id="rId396" Type="http://schemas.openxmlformats.org/officeDocument/2006/relationships/slide" Target="slides/slide394.xml"/><Relationship Id="rId397" Type="http://schemas.openxmlformats.org/officeDocument/2006/relationships/slide" Target="slides/slide395.xml"/><Relationship Id="rId398" Type="http://schemas.openxmlformats.org/officeDocument/2006/relationships/slide" Target="slides/slide396.xml"/><Relationship Id="rId399" Type="http://schemas.openxmlformats.org/officeDocument/2006/relationships/slide" Target="slides/slide397.xml"/><Relationship Id="rId400" Type="http://schemas.openxmlformats.org/officeDocument/2006/relationships/slide" Target="slides/slide398.xml"/><Relationship Id="rId401" Type="http://schemas.openxmlformats.org/officeDocument/2006/relationships/slide" Target="slides/slide399.xml"/><Relationship Id="rId402" Type="http://schemas.openxmlformats.org/officeDocument/2006/relationships/slide" Target="slides/slide400.xml"/><Relationship Id="rId403" Type="http://schemas.openxmlformats.org/officeDocument/2006/relationships/slide" Target="slides/slide401.xml"/><Relationship Id="rId404" Type="http://schemas.openxmlformats.org/officeDocument/2006/relationships/slide" Target="slides/slide402.xml"/><Relationship Id="rId405" Type="http://schemas.openxmlformats.org/officeDocument/2006/relationships/slide" Target="slides/slide403.xml"/><Relationship Id="rId406" Type="http://schemas.openxmlformats.org/officeDocument/2006/relationships/slide" Target="slides/slide404.xml"/><Relationship Id="rId407" Type="http://schemas.openxmlformats.org/officeDocument/2006/relationships/slide" Target="slides/slide405.xml"/><Relationship Id="rId408" Type="http://schemas.openxmlformats.org/officeDocument/2006/relationships/slide" Target="slides/slide406.xml"/><Relationship Id="rId409" Type="http://schemas.openxmlformats.org/officeDocument/2006/relationships/slide" Target="slides/slide407.xml"/><Relationship Id="rId410" Type="http://schemas.openxmlformats.org/officeDocument/2006/relationships/slide" Target="slides/slide408.xml"/><Relationship Id="rId411" Type="http://schemas.openxmlformats.org/officeDocument/2006/relationships/slide" Target="slides/slide409.xml"/><Relationship Id="rId412" Type="http://schemas.openxmlformats.org/officeDocument/2006/relationships/slide" Target="slides/slide410.xml"/><Relationship Id="rId413" Type="http://schemas.openxmlformats.org/officeDocument/2006/relationships/slide" Target="slides/slide411.xml"/><Relationship Id="rId414" Type="http://schemas.openxmlformats.org/officeDocument/2006/relationships/slide" Target="slides/slide412.xml"/><Relationship Id="rId415" Type="http://schemas.openxmlformats.org/officeDocument/2006/relationships/slide" Target="slides/slide413.xml"/><Relationship Id="rId416" Type="http://schemas.openxmlformats.org/officeDocument/2006/relationships/slide" Target="slides/slide414.xml"/><Relationship Id="rId417" Type="http://schemas.openxmlformats.org/officeDocument/2006/relationships/slide" Target="slides/slide415.xml"/><Relationship Id="rId418" Type="http://schemas.openxmlformats.org/officeDocument/2006/relationships/slide" Target="slides/slide416.xml"/><Relationship Id="rId419" Type="http://schemas.openxmlformats.org/officeDocument/2006/relationships/slide" Target="slides/slide417.xml"/><Relationship Id="rId420" Type="http://schemas.openxmlformats.org/officeDocument/2006/relationships/slide" Target="slides/slide418.xml"/><Relationship Id="rId421" Type="http://schemas.openxmlformats.org/officeDocument/2006/relationships/slide" Target="slides/slide419.xml"/><Relationship Id="rId422" Type="http://schemas.openxmlformats.org/officeDocument/2006/relationships/slide" Target="slides/slide420.xml"/><Relationship Id="rId423" Type="http://schemas.openxmlformats.org/officeDocument/2006/relationships/slide" Target="slides/slide421.xml"/><Relationship Id="rId424" Type="http://schemas.openxmlformats.org/officeDocument/2006/relationships/slide" Target="slides/slide422.xml"/><Relationship Id="rId425" Type="http://schemas.openxmlformats.org/officeDocument/2006/relationships/slide" Target="slides/slide423.xml"/><Relationship Id="rId426" Type="http://schemas.openxmlformats.org/officeDocument/2006/relationships/slide" Target="slides/slide424.xml"/><Relationship Id="rId427" Type="http://schemas.openxmlformats.org/officeDocument/2006/relationships/slide" Target="slides/slide425.xml"/><Relationship Id="rId428" Type="http://schemas.openxmlformats.org/officeDocument/2006/relationships/slide" Target="slides/slide426.xml"/><Relationship Id="rId429" Type="http://schemas.openxmlformats.org/officeDocument/2006/relationships/slide" Target="slides/slide427.xml"/><Relationship Id="rId430" Type="http://schemas.openxmlformats.org/officeDocument/2006/relationships/slide" Target="slides/slide428.xml"/><Relationship Id="rId431" Type="http://schemas.openxmlformats.org/officeDocument/2006/relationships/slide" Target="slides/slide429.xml"/><Relationship Id="rId432" Type="http://schemas.openxmlformats.org/officeDocument/2006/relationships/slide" Target="slides/slide430.xml"/><Relationship Id="rId433" Type="http://schemas.openxmlformats.org/officeDocument/2006/relationships/slide" Target="slides/slide431.xml"/><Relationship Id="rId434" Type="http://schemas.openxmlformats.org/officeDocument/2006/relationships/slide" Target="slides/slide432.xml"/><Relationship Id="rId435" Type="http://schemas.openxmlformats.org/officeDocument/2006/relationships/slide" Target="slides/slide433.xml"/><Relationship Id="rId436" Type="http://schemas.openxmlformats.org/officeDocument/2006/relationships/slide" Target="slides/slide434.xml"/><Relationship Id="rId437" Type="http://schemas.openxmlformats.org/officeDocument/2006/relationships/slide" Target="slides/slide435.xml"/><Relationship Id="rId438" Type="http://schemas.openxmlformats.org/officeDocument/2006/relationships/slide" Target="slides/slide436.xml"/><Relationship Id="rId439" Type="http://schemas.openxmlformats.org/officeDocument/2006/relationships/slide" Target="slides/slide437.xml"/><Relationship Id="rId440" Type="http://schemas.openxmlformats.org/officeDocument/2006/relationships/slide" Target="slides/slide438.xml"/><Relationship Id="rId441" Type="http://schemas.openxmlformats.org/officeDocument/2006/relationships/slide" Target="slides/slide439.xml"/><Relationship Id="rId442" Type="http://schemas.openxmlformats.org/officeDocument/2006/relationships/slide" Target="slides/slide440.xml"/><Relationship Id="rId443" Type="http://schemas.openxmlformats.org/officeDocument/2006/relationships/slide" Target="slides/slide441.xml"/><Relationship Id="rId444" Type="http://schemas.openxmlformats.org/officeDocument/2006/relationships/slide" Target="slides/slide442.xml"/><Relationship Id="rId445" Type="http://schemas.openxmlformats.org/officeDocument/2006/relationships/slide" Target="slides/slide443.xml"/><Relationship Id="rId446" Type="http://schemas.openxmlformats.org/officeDocument/2006/relationships/slide" Target="slides/slide444.xml"/><Relationship Id="rId447" Type="http://schemas.openxmlformats.org/officeDocument/2006/relationships/slide" Target="slides/slide445.xml"/><Relationship Id="rId448" Type="http://schemas.openxmlformats.org/officeDocument/2006/relationships/slide" Target="slides/slide446.xml"/><Relationship Id="rId449" Type="http://schemas.openxmlformats.org/officeDocument/2006/relationships/slide" Target="slides/slide447.xml"/><Relationship Id="rId450" Type="http://schemas.openxmlformats.org/officeDocument/2006/relationships/slide" Target="slides/slide448.xml"/><Relationship Id="rId451" Type="http://schemas.openxmlformats.org/officeDocument/2006/relationships/slide" Target="slides/slide449.xml"/><Relationship Id="rId452" Type="http://schemas.openxmlformats.org/officeDocument/2006/relationships/slide" Target="slides/slide450.xml"/><Relationship Id="rId453" Type="http://schemas.openxmlformats.org/officeDocument/2006/relationships/slide" Target="slides/slide451.xml"/><Relationship Id="rId454" Type="http://schemas.openxmlformats.org/officeDocument/2006/relationships/slide" Target="slides/slide452.xml"/><Relationship Id="rId455" Type="http://schemas.openxmlformats.org/officeDocument/2006/relationships/slide" Target="slides/slide453.xml"/><Relationship Id="rId456" Type="http://schemas.openxmlformats.org/officeDocument/2006/relationships/slide" Target="slides/slide454.xml"/><Relationship Id="rId457" Type="http://schemas.openxmlformats.org/officeDocument/2006/relationships/slide" Target="slides/slide455.xml"/><Relationship Id="rId458" Type="http://schemas.openxmlformats.org/officeDocument/2006/relationships/slide" Target="slides/slide456.xml"/><Relationship Id="rId459" Type="http://schemas.openxmlformats.org/officeDocument/2006/relationships/slide" Target="slides/slide457.xml"/><Relationship Id="rId460" Type="http://schemas.openxmlformats.org/officeDocument/2006/relationships/slide" Target="slides/slide458.xml"/><Relationship Id="rId461" Type="http://schemas.openxmlformats.org/officeDocument/2006/relationships/slide" Target="slides/slide459.xml"/><Relationship Id="rId462" Type="http://schemas.openxmlformats.org/officeDocument/2006/relationships/slide" Target="slides/slide460.xml"/><Relationship Id="rId463" Type="http://schemas.openxmlformats.org/officeDocument/2006/relationships/slide" Target="slides/slide461.xml"/><Relationship Id="rId464" Type="http://schemas.openxmlformats.org/officeDocument/2006/relationships/slide" Target="slides/slide462.xml"/><Relationship Id="rId465" Type="http://schemas.openxmlformats.org/officeDocument/2006/relationships/slide" Target="slides/slide463.xml"/><Relationship Id="rId466" Type="http://schemas.openxmlformats.org/officeDocument/2006/relationships/slide" Target="slides/slide464.xml"/><Relationship Id="rId467" Type="http://schemas.openxmlformats.org/officeDocument/2006/relationships/slide" Target="slides/slide465.xml"/><Relationship Id="rId468" Type="http://schemas.openxmlformats.org/officeDocument/2006/relationships/slide" Target="slides/slide466.xml"/><Relationship Id="rId469" Type="http://schemas.openxmlformats.org/officeDocument/2006/relationships/slide" Target="slides/slide467.xml"/><Relationship Id="rId470" Type="http://schemas.openxmlformats.org/officeDocument/2006/relationships/slide" Target="slides/slide468.xml"/><Relationship Id="rId471" Type="http://schemas.openxmlformats.org/officeDocument/2006/relationships/slide" Target="slides/slide469.xml"/><Relationship Id="rId472" Type="http://schemas.openxmlformats.org/officeDocument/2006/relationships/slide" Target="slides/slide470.xml"/><Relationship Id="rId473" Type="http://schemas.openxmlformats.org/officeDocument/2006/relationships/slide" Target="slides/slide471.xml"/><Relationship Id="rId474" Type="http://schemas.openxmlformats.org/officeDocument/2006/relationships/slide" Target="slides/slide472.xml"/><Relationship Id="rId475" Type="http://schemas.openxmlformats.org/officeDocument/2006/relationships/slide" Target="slides/slide473.xml"/><Relationship Id="rId476" Type="http://schemas.openxmlformats.org/officeDocument/2006/relationships/slide" Target="slides/slide474.xml"/><Relationship Id="rId477" Type="http://schemas.openxmlformats.org/officeDocument/2006/relationships/slide" Target="slides/slide475.xml"/><Relationship Id="rId478" Type="http://schemas.openxmlformats.org/officeDocument/2006/relationships/slide" Target="slides/slide476.xml"/><Relationship Id="rId479" Type="http://schemas.openxmlformats.org/officeDocument/2006/relationships/slide" Target="slides/slide477.xml"/><Relationship Id="rId480" Type="http://schemas.openxmlformats.org/officeDocument/2006/relationships/slide" Target="slides/slide478.xml"/><Relationship Id="rId481" Type="http://schemas.openxmlformats.org/officeDocument/2006/relationships/slide" Target="slides/slide479.xml"/><Relationship Id="rId482" Type="http://schemas.openxmlformats.org/officeDocument/2006/relationships/slide" Target="slides/slide480.xml"/><Relationship Id="rId483" Type="http://schemas.openxmlformats.org/officeDocument/2006/relationships/slide" Target="slides/slide481.xml"/><Relationship Id="rId484" Type="http://schemas.openxmlformats.org/officeDocument/2006/relationships/slide" Target="slides/slide482.xml"/><Relationship Id="rId485" Type="http://schemas.openxmlformats.org/officeDocument/2006/relationships/slide" Target="slides/slide483.xml"/><Relationship Id="rId486" Type="http://schemas.openxmlformats.org/officeDocument/2006/relationships/slide" Target="slides/slide484.xml"/><Relationship Id="rId487" Type="http://schemas.openxmlformats.org/officeDocument/2006/relationships/slide" Target="slides/slide485.xml"/><Relationship Id="rId488" Type="http://schemas.openxmlformats.org/officeDocument/2006/relationships/slide" Target="slides/slide486.xml"/><Relationship Id="rId489" Type="http://schemas.openxmlformats.org/officeDocument/2006/relationships/slide" Target="slides/slide487.xml"/><Relationship Id="rId490" Type="http://schemas.openxmlformats.org/officeDocument/2006/relationships/slide" Target="slides/slide488.xml"/><Relationship Id="rId491" Type="http://schemas.openxmlformats.org/officeDocument/2006/relationships/slide" Target="slides/slide489.xml"/><Relationship Id="rId492" Type="http://schemas.openxmlformats.org/officeDocument/2006/relationships/tableStyles" Target="tableStyles.xml"/><Relationship Id="rId493" Type="http://schemas.openxmlformats.org/officeDocument/2006/relationships/presProps" Target="presProps.xml"/><Relationship Id="rId494" Type="http://schemas.openxmlformats.org/officeDocument/2006/relationships/viewProps" Target="viewProps.xml"/><Relationship Id="rId495" Type="http://schemas.openxmlformats.org/officeDocument/2006/relationships/theme" Target="theme/theme1.xml"/></Relationships>
</file>

<file path=ppt/ink/ink1.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943 2232 0, 1191 2232 78, 1215 2232 94, 1389 2232 141, 1463 2232 157, 1538 2232 172, 1612 2232 188, 1637 2232 203, 1687 2232 219, 1712 2232 235, 1885 2183 297</trace>
  <trace timeOffset="2046.8112" brushRef="#br0" contextRef="#ctx0"> 7937 2183 0, 7962 2183 125, 8012 2183 140, 8062 2183 156, 8111 2183 156, 8186 2183 171, 8235 2183 203, 8310 2183 218, 8434 2183 234, 8458 2183 250, 8508 2183 265, 8558 2183 281, 8582 2183 296, 8607 2183 312, 8682 2183 328, 8756 2183 343, 8806 2183 359, 8830 2183 359, 8905 2183 375, 8954 2183 390, 9029 2183 406, 9103 2183 421, 9153 2183 421, 9227 2183 437, 9277 2183 468, 9376 2183 484, 9401 2183 500, 9426 2183 515, 9451 2183 531, 9475 2158 546, 9500 2158 562, 9599 2158 578, 9624 2158 593, 9649 2158 609, 9723 2158 625, 9748 2158 625, 9798 2158 640, 9823 2158 656, 9872 2158 671, 9897 2158 671, 9922 2158 703, 9947 2158 750, 9971 2158 750, 9996 2158 796, 10071 2158 796, 10096 2158 812, 10120 2158 828, 10145 2158 843, 10170 2158 859, 10294 2108 875</trace>
  <trace timeOffset="8718.476" brushRef="#br0" contextRef="#ctx0"> 7689 4018 0, 7665 4018 31, 7615 4018 62, 7590 4018 94, 7565 4018 125, 7640 4018 297, 7665 4018 297, 7739 4018 312, 7789 4018 328, 7813 4018 344, 7888 4018 359, 7987 4018 375, 8062 4018 391, 8111 4018 406, 8186 4018 406, 8235 4018 422, 8334 4018 422, 8409 4018 437, 8508 4043 453, 8632 4043 469, 8731 4043 484, 8830 4043 500, 9004 4043 516, 9029 4043 531, 9153 4043 547, 9178 4043 562, 9252 4043 578, 9302 4043 609, 9376 4043 625, 9401 4043 641, 9451 4043 656, 9475 4043 672, 9500 4043 687, 9525 4043 703, 9599 4043 719, 9624 4043 734, 9649 4043 734</trace>
</ink>
</file>

<file path=ppt/ink/ink2.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19124 918 0, 19174 918 94, 19224 918 109, 19298 918 125, 19348 918 141, 19422 918 141, 19472 918 156, 19546 918 172, 19621 918 203, 19695 918 219, 19769 918 234, 19794 918 250, 19844 918 250, 19869 967 266, 19893 967 266, 19968 967 281, 19993 967 297, 20017 967 313, 20092 992 328, 20141 992 344, 20241 992 359, 20290 992 375, 20365 992 391, 20489 992 406, 20563 992 422, 20588 1017 453, 20712 1017 469, 20737 1017 484, 20762 1017 500, 20861 1017 516, 20910 1017 531, 20985 1017 547, 21134 1017 563, 21208 1017 578, 21233 1017 594, 21332 1017 609, 21382 1017 625, 21406 1017 641, 21456 1042 656, 21506 1042 688, 21530 1042 719, 21555 1042 734, 21580 1042 750</trace>
  <trace timeOffset="9515.328" brushRef="#br0" contextRef="#ctx0"> 26665 7169 0, 26665 7193 109, 26640 7243 109, 26640 7268 125, 26640 7317 140, 26640 7342 156, 26640 7367 156, 26640 7441 172, 26640 7466 187, 26640 7491 203, 26640 7516 234, 26640 7541 281, 26665 7516 437, 26739 7466 453, 26764 7417 469, 26814 7392 484, 26888 7367 500, 26913 7367 515, 26987 7367 531, 27012 7367 531, 27037 7367 547, 27062 7367 547, 27112 7367 562, 27161 7367 578, 27186 7342 594, 27236 7342 609, 27260 7342 625, 27310 7342 640, 27360 7342 719</trace>
  <trace timeOffset="12608.979" brushRef="#br0" contextRef="#ctx0"> 1166 2803 0, 1191 2803 47, 1240 2803 62, 1265 2803 78, 1315 2803 93, 1339 2803 109, 1364 2803 125, 1439 2803 140, 1463 2803 156, 1488 2803 172, 1513 2803 187, 1538 2803 218, 1612 2803 218, 1637 2803 234, 1662 2803 250, 1687 2803 265, 1712 2803 281, 1736 2803 312</trace>
  <trace timeOffset="28858.469" brushRef="#br0" contextRef="#ctx0"> 5432 1736 0, 5432 1761 218, 5432 1786 234, 5432 1811 265, 5407 1836 281, 5407 1910 281, 5407 1935 296, 5407 1960 312, 5407 1984 328, 5407 2059 343, 5383 2084 359, 5383 2108 390, 5383 2133 437, 5407 2133 671, 5482 2108 687, 5507 2059 703, 5556 2009 718, 5631 1984 734, 5655 1935 750, 5730 1935 750, 5779 1910 765, 5854 1885 781, 5879 1860 796, 5953 1811 796, 5978 1811 812, 6028 1786 828, 6102 1786 843, 6127 1786 843, 6201 1761 859, 6226 1761 875, 6251 1761 890, 6276 1761 906, 6276 1736 921</trace>
  <trace timeOffset="39842.5" brushRef="#br0" contextRef="#ctx0"> 12229 1637 0, 12229 1662 62, 12229 1736 62, 12229 1786 78, 12204 1860 94, 12204 1935 109, 12154 2059 125, 12154 2133 156, 12154 2183 172, 12154 2208 187, 12154 2257 203, 12154 2307 219, 12154 2282 375, 12154 2257 391, 12154 2232 391, 12179 2208 406, 12229 2183 422, 12229 2158 437, 12254 2133 453, 12278 2108 469, 12303 2059 484, 12353 2009 500, 12427 1984 516, 12452 1984 531, 12502 1960 531, 12551 1960 547, 12601 1960 562, 12626 1960 562, 12650 1960 578, 12675 1910 594, 12725 1910 625, 12774 1910 641, 12799 1910 656, 12824 1885 672, 12849 1885 687, 12898 1885 703, 12923 1885 719, 12973 1860 734</trace>
  <trace timeOffset="49764.062" brushRef="#br0" contextRef="#ctx0"> 22423 1836 0, 22423 1860 110, 22423 1885 125, 22423 1910 141, 22423 1935 156, 22423 1960 188, 22423 1984 313, 22448 1984 406, 22473 1984 422, 22498 1984 438, 22547 1984 453, 22597 1984 469, 22647 1984 485, 22721 1960 500, 22746 1960 516, 22796 1960 531, 22870 1935 547, 22920 1935 563, 22944 1935 578, 22969 1935 594, 22994 1935 625, 23044 1935 656, 23068 1935 688</trace>
  <trace timeOffset="69732.19" brushRef="#br0" contextRef="#ctx0"> 6772 11807 0, 6846 11807 32, 6945 11807 47, 7119 11807 78, 7268 11807 94, 7417 11807 110, 7516 11807 125, 7739 11807 141, 7789 11807 157, 7913 11807 172, 7962 11807 172, 8037 11807 188, 8062 11807 203, 8111 11807 203, 8136 11807 219, 8186 11807 235, 8210 11807 250, 8260 11807 266, 8285 11807 282, 8359 11807 297, 8384 11807 297, 8409 11807 313, 8458 11807 328, 8508 11807 344, 8533 11807 360, 8582 11807 375, 8607 11807 375, 8682 11807 391, 8706 11807 391, 8731 11807 407, 8756 11807 422, 8806 11807 438, 8855 11807 453, 8880 11807 469, 8905 11807 500, 8930 11807 532, 8954 11807 547, 8979 11807 578</trace>
  <trace timeOffset="81919.305" brushRef="#br0" contextRef="#ctx0"> 15081 11807 0, 15106 11807 641, 15131 11807 672, 15156 11807 688, 15180 11807 719, 15230 11807 735, 15255 11807 750, 15280 11757 750, 15304 11757 766, 15329 11757 782, 15354 11757 797, 15379 11757 813, 15429 11757 828, 15453 11757 844, 15478 11757 860, 15528 11733 875, 15553 11733 907, 15577 11733 922, 15602 11733 938, 15652 11733 953, 15677 11733 969, 15701 11733 1063, 15726 11733 1063, 15726 11708 1078, 15751 11708 1094, 15776 11708 1125, 15801 11708 1172, 15850 11708 1188, 15875 11708 1203, 15900 11708 1235, 15925 11708 1250, 15949 11708 1250, 16024 11708 1266, 16049 11708 1282, 16073 11708 1297, 16098 11708 1313, 16123 11708 1328, 16148 11708 1344, 16173 11708 1375, 16222 11708 1391, 16247 11708 1422, 16272 11708 1485, 16297 11708 1516, 16321 11708 1547, 16346 11708 1578, 16371 11708 1672, 16396 11708 1688, 16446 11708 1719, 16470 11708 1750, 16495 11708 1766, 16520 11708 1797, 16545 11708 1813, 16570 11708 1828, 16594 11708 1844, 16644 11708 1875, 16669 11708 1891, 16694 11708 1891, 16718 11708 1907, 16743 11708 1938, 16768 11708 1938, 16842 11708 1953, 16867 11708 1969, 16892 11708 1985, 16942 11708 2000, 16991 11708 2016, 17016 11708 2032, 17066 11733 2047, 17090 11733 2063, 17115 11733 2078, 17140 11733 2094, 17165 11733 2110, 17214 11733 2125, 17239 11782 2141, 17264 11782 2157, 17289 11782 2188</trace>
</ink>
</file>

<file path=ppt/ink/ink3.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3299 9252 0, 3324 9252 109, 3349 9252 125, 3373 9252 140, 3423 9252 156, 3448 9252 172, 3497 9252 172, 3572 9252 187, 3621 9252 219, 3746 9252 234, 3944 9252 250, 4043 9252 265, 4118 9252 281, 4291 9252 297, 4341 9252 312, 4465 9252 328, 4614 9252 344, 4688 9252 359, 4762 9252 375, 4887 9252 390, 4911 9252 406, 4961 9252 422, 5060 9277 437, 5085 9277 469, 5135 9277 484, 5234 9302 500, 5308 9302 515, 5333 9302 531, 5457 9302 547, 5482 9327 562, 5531 9327 578, 5631 9327 594, 5680 9327 609, 5705 9327 625, 5755 9327 640, 5804 9327 640, 5829 9327 656, 5904 9351 672, 5953 9351 687, 6028 9351 687, 6052 9351 719, 6102 9351 734, 6176 9351 750, 6201 9401 750, 6251 9401 765, 6300 9401 765, 6350 9401 781, 6375 9401 797, 6400 9401 812, 6424 9401 828, 6474 9401 844, 6499 9401 844, 6524 9401 859, 6548 9401 875, 6598 9401 875, 6648 9401 890, 6697 9401 906, 6722 9401 922, 6747 9401 937, 6846 9401 969, 6871 9401 984, 6896 9401 1000, 6945 9401 1015, 6970 9401 1031, 7020 9401 1047, 7045 9401 1078, 7069 9401 1156, 7094 9401 1234, 7119 9401 1312, 7144 9401 1328, 7218 9401 1344</trace>
</ink>
</file>

<file path=ppt/ink/ink4.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11906 1265 0, 11931 1290 47, 11956 1290 62, 12030 1315 78, 12055 1315 94, 12154 1339 109, 12204 1339 125, 12328 1389 141, 12427 1389 156, 12526 1389 172, 12700 1463 187, 12824 1463 203, 12874 1463 219, 12998 1463 234, 13072 1463 250, 13171 1463 266, 13271 1463 281, 13395 1463 281, 13494 1463 297, 13593 1463 312, 13717 1463 312, 13866 1463 328, 13965 1463 344, 14064 1463 359, 14163 1463 391, 14287 1463 391, 14387 1463 406, 14436 1463 406, 14560 1463 422, 14660 1463 437, 14808 1463 453, 14908 1463 469, 15056 1463 484, 15156 1463 484, 15304 1463 500, 15429 1463 516, 15577 1463 516, 15726 1463 531, 15875 1463 547, 16024 1463 562, 16173 1488 578, 16321 1488 578, 16470 1488 594, 16619 1538 609, 16768 1538 625, 16917 1563 641, 17115 1563 656, 17264 1563 672, 17413 1563 687, 17686 1612 703, 17785 1612 719, 18008 1637 734, 18157 1637 750, 18306 1687 766, 18455 1687 781, 18653 1712 797, 18728 1712 812, 18901 1712 828, 18951 1712 844, 19025 1712 859, 19124 1712 891, 19248 1712 906, 19323 1712 922, 19348 1712 937, 19397 1712 937, 19472 1662 953, 19571 1662 1328, 19695 1637 1328, 19794 1637 1344, 19943 1637 1359, 20042 1637 1375, 20191 1637 1391, 20340 1637 1406, 20464 1637 1422, 20563 1637 1437, 20687 1637 1453, 20712 1637 1469, 20737 1637 1484, 20762 1637 1500</trace>
</ink>
</file>

<file path=ppt/ink/ink5.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8632 12179 0, 8657 12179 79, 8682 12179 94, 8706 12179 110, 8756 12179 125, 8781 12179 125, 8806 12179 141, 8830 12179 157, 8880 12179 172, 8954 12179 188, 8979 12179 219, 9004 12179 235, 9054 12179 250, 9103 12179 250, 9128 12179 266, 9153 12179 282, 9178 12179 297, 9203 12179 313, 9227 12179 329, 9252 12179 344, 9277 12179 375, 9327 12179 375, 9351 12179 391, 9376 12179 407, 9401 12179 422, 9426 12179 438, 9451 12179 469, 9525 12179 485, 9575 12179 500, 9599 12179 516, 9624 12179 532, 9649 12179 547, 9699 12179 563, 9723 12179 579, 9748 12179 594, 9773 12179 610, 9798 12179 625, 9823 12179 641, 9897 12179 657, 9922 12129 672, 9971 12129 688, 9996 12129 704, 10071 12129 719, 10096 12129 719, 10120 12105 735, 10145 12105 750, 10170 12105 766, 10195 12105 782, 10220 12105 797, 10269 12105 813, 10294 12105 829, 10319 12105 844, 10368 12105 860, 10393 12105 875, 10418 12105 891, 10468 12105 1297, 10542 12105 1313, 10616 12105 1329, 10691 12105 1344, 10740 12105 1344, 10815 12105 1360, 10840 12105 1375, 10864 12105 1391, 10914 12105 1407, 10939 12105 1407, 10988 12105 1422, 11013 12105 1438, 11038 12105 1469, 11063 12105 1485, 11088 12105 1500, 11112 12105 1516, 11137 12105 1532, 11187 12105 1579, 11212 12105 1594, 11212 12154 1610, 11237 12154 1625, 11261 12154 1704, 11286 12154 1750, 11311 12154 1797, 11336 12154 1813, 11385 12154 1860, 11410 12154 1875, 11435 12154 1954, 11460 12154 2032</trace>
</ink>
</file>

<file path=ppt/ink/ink6.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14263 2158 0, 14312 2158 94, 14362 2158 109, 14436 2158 109, 14486 2158 125, 14560 2158 140, 14585 2158 156, 14635 2158 187, 14660 2158 203, 14709 2158 219, 14734 2158 234, 14759 2158 250, 14784 2158 265, 14808 2158 281, 14833 2158 297, 14858 2158 312, 14932 2158 328, 14957 2158 344, 14982 2158 359, 15007 2158 375, 15032 2158 375, 15056 2158 390, 15081 2158 406, 15131 2158 422, 15156 2158 437, 15180 2158 453, 15205 2158 469, 15230 2158 500, 15255 2158 515, 15280 2158 531, 15329 2158 547, 15354 2158 562, 15379 2158 578, 15429 2183 594, 15453 2183 609, 15528 2183 625, 15577 2183 625, 15627 2183 640, 15677 2232 656, 15751 2232 672, 15801 2232 687, 15875 2257 703, 15900 2257 719, 15974 2257 734, 16024 2282 734, 16098 2282 750, 16148 2282 765, 16272 2332 765, 16321 2332 781, 16396 2332 797, 16470 2356 812, 16520 2356 828, 16619 2356 844, 16669 2356 859, 16694 2356 875, 16793 2356 890, 16867 2356 906, 16892 2356 937, 16917 2356 953, 16966 2356 953, 16991 2356 969, 17066 2356 969, 17090 2356 984, 17140 2356 1000, 17165 2356 1015, 17214 2356 1031, 17239 2356 1047, 17264 2356 1062, 17289 2356 1078, 17338 2356 1094, 17363 2356 1109, 17413 2356 1125, 17438 2356 1140, 17487 2356 1156, 17512 2356 1187, 17537 2356 1203, 17562 2356 1250, 17611 2356 1281, 17636 2356 1312, 17661 2356 1344, 17686 2356 1375, 17711 2356 1390, 17735 2356 1406, 17760 2356 1406, 17810 2356 1422, 17835 2356 1453</trace>
</ink>
</file>

<file path=ppt/ink/ink7.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7590 13791 0, 7590 13816 156, 7590 13841 172, 7590 13891 187, 7590 13915 203, 7590 13940 234, 7590 13965 265, 7590 13990 281, 7590 14015 281, 7590 14039 297, 7590 14089 312, 7590 14139 328, 7590 14163 344, 7590 14213 359, 7590 14263 390, 7590 14287 406, 7590 14312 406, 7590 14337 437, 7590 14362 453, 7590 14387 469, 7565 14412 484, 7565 14436 500, 7565 14511 515, 7565 14536 531, 7565 14560 547, 7565 14585 562, 7565 14560 703, 7640 14511 719, 7714 14486 719, 7813 14436 734, 7962 14362 750, 8136 14287 765, 8310 14213 781, 8458 14114 797, 8781 14015 812, 8930 13965 828, 9103 13891 844, 9203 13891 859, 9351 13841 859, 9451 13841 875, 9575 13816 890, 9674 13816 906, 9748 13816 906, 9847 13742 922, 9922 13692 953, 10071 13568 969</trace>
</ink>
</file>

<file path=ppt/ink/ink8.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4564 15825 0, 4738 15825 16, 5209 15726 31, 5779 15503 47, 6127 15354 63</trace>
  <trace timeOffset="3177.3933" brushRef="#br0" contextRef="#ctx0"> 33586 8384 0, 33635 8384 156, 33660 8434 171, 33685 8458 187, 33759 8533 203, 33784 8632 203, 33858 8756 218, 33858 8954 250, 33858 9277 265, 33858 9426 281, 33858 9550 296, 33858 9649 312, 33858 9773 328, 33858 9922 328, 33858 10071 343, 33858 10220 359, 33858 10319 375, 33858 10468 375, 33858 10542 390, 33858 10691 421, 33858 10740 421, 33858 10765 453, 33858 10889 468, 33858 11013 484, 33858 11162 500, 33858 11336 515, 33858 11584 531, 33858 11683 546, 33858 11857 578, 33858 11906 578, 33858 11956 593, 33858 11981 609</trace>
</ink>
</file>

<file path=ppt/ink/ink9.xml><?xml version="1.0" encoding="utf-8"?>
<ink xmlns="http://www.w3.org/2003/InkML">
  <definitions>
    <brush xml:id="br0">
      <brushProperty name="color" value="#FF0000"/>
      <brushProperty name="width" value="0.05292" units="cm"/>
      <brushProperty name="height" value="0.05292" units="cm"/>
    </brush>
    <context xml:id="ctx0">
      <inkSource xml:id="inkSrc0">
        <traceFormat>
          <channel name="X" max="1366" units="cm" defaultValue="0" type="integer"/>
          <channel name="Y" max="768" units="cm" defaultValue="0" type="integer"/>
          <channel name="T" max="2.14748E9" units="dev" defaultValue="0" type="integer"/>
        </traceFormat>
        <channelProperties>
          <channelProperty channel="X" name="resolution" value="44.06452" units="1/cm"/>
          <channelProperty channel="Y" name="resolution" value="44.13793" units="1/cm"/>
          <channelProperty channel="T" name="resolution" value="1.0" units="1/dev"/>
        </channelProperties>
      </inkSource>
    </context>
  </definitions>
  <trace timeOffset="0.0" brushRef="#br0" contextRef="#ctx0"> 24061 16768 0</trace>
  <trace timeOffset="507259.4" brushRef="#br0" contextRef="#ctx0"> 16346 16818 0</trace>
  <trace timeOffset="631155.25" brushRef="#br0" contextRef="#ctx0"> 10939 14412 0</trace>
  <trace timeOffset="720527.2" brushRef="#br0" contextRef="#ctx0"> 11261 13965 0, 11237 13965 187, 11237 14015 187, 11237 14039 203, 11212 14064 218, 11212 14114 234, 11212 14163 250, 11212 14188 281, 11187 14238 296, 11187 14287 312, 11187 14312 328, 11187 14337 328, 11187 14362 343, 11187 14387 359, 11137 14412 359, 11137 14436 375, 11137 14486 390, 11137 14511 406, 11137 14536 437, 11137 14560 453, 11137 14585 484, 11112 14585 515</trace>
  <trace timeOffset="721545.5" brushRef="#br0" contextRef="#ctx0"> 11261 13940 0, 11286 13940 94, 11311 13940 110, 11361 13965 125, 11385 14015 141, 11385 14039 157, 11410 14114 172, 11435 14139 188, 11435 14163 188, 11435 14238 204, 11460 14263 204, 11509 14287 219, 11509 14312 235, 11534 14337 250, 11534 14362 266, 11559 14362 282, 11559 14387 297, 11559 14436 329, 11559 14461 344</trace>
  <trace timeOffset="722780.0" brushRef="#br0" contextRef="#ctx0"> 11708 13692 0, 11708 13767 109, 11708 13791 109, 11708 13816 125, 11708 13891 140, 11708 13915 156, 11658 13965 172, 11658 13990 172, 11658 14039 187, 11633 14039 203, 11633 14089 218, 11633 14114 234, 11609 14139 250, 11609 14163 265, 11609 14188 281, 11609 14238 297, 11609 14263 312, 11609 14287 312, 11609 14312 359, 11584 14337 375, 11584 14362 375, 11584 14387 390, 11584 14436 406, 11584 14461 437, 11584 14486 453</trace>
  <trace timeOffset="723998.8" brushRef="#br0" contextRef="#ctx0"> 10716 14883 0, 10790 14883 94, 10889 14883 109, 10964 14883 125, 11013 14883 141, 11088 14883 141, 11137 14883 156, 11212 14833 172, 11385 14759 187, 11509 14734 203, 11534 14709 219, 11584 14709 234, 11683 14709 250, 11708 14709 281, 11832 14660 297, 11906 14660 312, 11931 14660 328, 11956 14660 344, 11981 14660 359</trace>
  <trace timeOffset="725271.06" brushRef="#br0" contextRef="#ctx0"> 10964 15205 0, 10964 15230 110, 10964 15304 125, 10964 15354 141, 10939 15429 172, 10914 15503 188, 10914 15553 204, 10914 15577 219, 10914 15602 235, 10914 15627 266, 10864 15652 266, 10864 15726 282, 10864 15751 297, 10864 15776 313, 10864 15801 329</trace>
  <trace timeOffset="726327.2" brushRef="#br0" contextRef="#ctx0"> 11013 15131 0, 11013 15156 47, 11013 15230 62, 11063 15304 78, 11063 15354 94, 11063 15379 109, 11088 15404 125, 11088 15429 141, 11088 15478 172, 11088 15528 187, 11088 15553 203, 11112 15577 219, 11112 15652 234, 11137 15652 250</trace>
  <trace timeOffset="727708.8" brushRef="#br0" contextRef="#ctx0"> 11311 15032 0, 11311 15106 94, 11311 15131 110, 11311 15180 125, 11286 15255 141, 11286 15280 156, 11261 15304 172, 11261 15354 188, 11212 15404 250, 11212 15429 250, 11187 15429 266, 11187 15453 297, 11162 15478 406, 11162 15528 422, 11162 15553 547, 11137 15577 547</trace>
  <trace timeOffset="729097.0" brushRef="#br0" contextRef="#ctx0"> 11559 14957 0, 11559 15007 62, 11559 15056 78, 11559 15081 78, 11559 15106 109, 11559 15180 125, 11534 15205 140, 11534 15230 156, 11534 15255 171, 11509 15280 187, 11509 15354 265, 11509 15379 281, 11509 15404 296, 11509 15429 296, 11509 15453 312, 11509 15478 328, 11509 15528 359, 11509 15553 375, 11509 15577 390, 11509 15602 421, 11509 15627 421, 11509 15652 437, 11509 15677 468</trace>
  <trace timeOffset="730585.4" brushRef="#br0" contextRef="#ctx0"> 11385 15429 0, 11385 15429 0, 11460 15429 78, 11509 15429 94, 11584 15429 110, 11609 15429 125, 11633 15429 141, 11658 15429 156, 11708 15429 203, 11733 15429 235, 11757 15404 235, 11782 15404 250, 11807 15404 281</trace>
  <trace timeOffset="731857.6" brushRef="#br0" contextRef="#ctx0"> 12030 15280 0, 12030 15180 47, 12030 15081 62, 12055 15056 78, 12055 15007 93, 12055 14982 93, 12080 14957 172, 12105 14957 203, 12105 14932 203, 12105 15007 406, 12105 15032 422, 12105 15081 437, 12105 15106 453, 12105 15180 468, 12105 15205 484, 12105 15230 500, 12105 15255 515, 12105 15280 578, 12105 15304 578, 12105 15354 593, 12105 15379 593, 12105 15404 718</trace>
  <trace timeOffset="733540.0" brushRef="#br0" contextRef="#ctx0"> 12626 14858 0, 12601 14858 0, 12576 14858 31, 12551 14858 62, 12502 14858 78, 12502 14883 94, 12477 14932 109, 12477 14982 125, 12452 14982 140, 12452 15007 156, 12452 15032 156, 12427 15056 172, 12427 15081 187, 12427 15106 203, 12427 15131 250, 12427 15180 281, 12427 15230 297, 12427 15255 312, 12427 15280 328, 12427 15304 344, 12427 15354 375, 12427 15404 406, 12427 15478 422, 12427 15503 437</trace>
  <trace timeOffset="737018.1" brushRef="#br0" contextRef="#ctx0"> 12849 14932 0, 12849 14957 78, 12849 14982 94, 12849 15007 94, 12849 15032 110, 12849 15056 125, 12849 15106 141, 12849 15131 157, 12799 15131 172, 12799 15156 219, 12799 15205 391, 12799 15230 407, 12799 15280 438, 12799 15230 875, 12824 15205 907, 12824 15180 922, 12849 15180 922, 12849 15156 953, 12874 15156 1000, 12874 15131 1016, 12898 15131 1016, 12923 15081 1063, 12948 15081 1078, 12973 15081 1094, 12973 15056 1110, 13022 15056 1125, 13047 15056 1203, 13072 15056 1219, 13097 15056 1219, 13122 15056 1297, 13221 15032 1313</trace>
  <trace timeOffset="737973.94" brushRef="#br0" contextRef="#ctx0"> 13543 14684 0, 13568 14709 47, 13568 14784 62, 13593 14883 78, 13643 14957 94, 13667 15032 109, 13667 15056 109, 13692 15081 125, 13692 15106 141, 13692 15131 172, 13717 15156 187, 13717 15180 203, 13717 15205 219, 13717 15255 250, 13717 15280 250, 13717 15304 297, 13717 15329 344, 13717 15354 344, 13717 15379 406, 13692 15404 422</trace>
  <trace timeOffset="740364.8" brushRef="#br0" contextRef="#ctx0"> 12005 14610 0, 12080 14610 125, 12179 14610 141, 12254 14610 157, 12303 14610 157, 12378 14610 188, 12402 14610 203, 12427 14610 219, 12452 14610 235, 12526 14610 250, 12601 14610 250, 12626 14610 282, 12675 14610 297, 12700 14610 313, 12750 14585 328, 12774 14585 360, 12824 14536 360, 12849 14536 375, 12898 14536 453, 12923 14536 453, 12948 14536 469, 13022 14511 563, 13047 14511 563, 13072 14511 578, 13097 14486 594, 13122 14486 625, 13196 14486 657, 13221 14486 672, 13246 14486 688, 13271 14486 719, 13295 14486 782, 13345 14486 797, 13370 14486 813, 13395 14486 828, 13419 14486 844, 13444 14461 860, 13494 14461 875, 13543 14461 875, 13568 14461 891, 13593 14461 922</trace>
  <trace timeOffset="741630.5" brushRef="#br0" contextRef="#ctx0"> 16470 13717 0, 16470 13742 78, 16470 13791 94, 16470 13841 110, 16470 13891 110, 16470 13965 125, 16470 14015 141, 16470 14039 157, 16446 14114 172, 16446 14213 188, 16421 14238 188, 16421 14312 203, 16421 14337 203, 16421 14387 219, 16421 14436 250, 16421 14461 266, 16421 14486 282</trace>
  <trace timeOffset="742385.8" brushRef="#br0" contextRef="#ctx0"> 16545 13643 0, 16545 13643 0, 16545 13667 16, 16570 13692 32, 16570 13717 47, 16570 13742 47, 16594 13767 63, 16594 13841 78, 16619 13866 94, 16644 13915 110, 16694 13990 110, 16743 14015 125, 16768 14064 141, 16818 14089 141, 16818 14114 157, 16842 14114 188, 16867 14114 219, 16892 14139 235</trace>
  <trace timeOffset="743018.7" brushRef="#br0" contextRef="#ctx0"> 17090 13395 0, 17090 13395 0, 17066 13444 0, 17066 13519 16, 17016 13593 31, 16991 13618 47, 16991 13667 78, 16966 13791 94, 16917 13841 94, 16917 13915 109, 16892 13990 125, 16892 14015 125, 16867 14064 141, 16842 14114 156, 16842 14139 172, 16842 14163 187, 16793 14163 203</trace>
  <trace timeOffset="743974.5" brushRef="#br0" contextRef="#ctx0"> 17338 13667 0, 17363 13667 78, 17413 13667 94, 17462 13667 94, 17512 13667 110, 17611 13667 125, 17686 13618 141, 17760 13618 157, 17810 13593 172, 17884 13568 188</trace>
  <trace timeOffset="744839.1" brushRef="#br0" contextRef="#ctx0"> 17239 14039 0, 17264 14039 16, 17289 14039 16, 17314 14039 31, 17338 14039 47, 17388 14039 62, 17512 14039 78, 17611 13990 109, 17785 13965 125, 17810 13965 141, 17835 13940 156</trace>
  <trace timeOffset="746659.6" brushRef="#br0" contextRef="#ctx0"> 18430 13767 0, 18455 13767 78, 18479 13717 94, 18529 13667 94, 18554 13643 109, 18579 13618 125, 18604 13593 140, 18628 13543 156, 18628 13519 172, 18653 13494 187, 18653 13469 203, 18678 13469 234, 18678 13444 250, 18678 13419 265, 18703 13419 297, 18703 13395 312, 18703 13419 594, 18703 13444 594, 18703 13469 609, 18703 13494 625, 18703 13519 640, 18703 13568 656, 18703 13593 656, 18703 13618 672, 18703 13643 687, 18703 13692 703, 18703 13717 719, 18703 13767 719, 18752 13767 734</trace>
  <trace timeOffset="748248.3" brushRef="#br0" contextRef="#ctx0"> 19124 13395 0, 19124 13444 47, 19124 13469 47, 19124 13494 63, 19124 13543 78, 19124 13593 94, 19124 13618 125, 19100 13643 141, 19100 13667 266, 19124 13667 328, 19199 13667 344, 19224 13667 344, 19248 13667 391, 19273 13667 406, 19298 13667 438, 19323 13667 453, 19348 13667 453, 19397 13667 469, 19422 13667 500, 19422 13692 641, 19422 13717 656, 19372 13742 656, 19348 13767 688, 19323 13767 688, 19323 13816 703, 19298 13816 719, 19273 13816 719, 19248 13816 734, 19224 13816 750</trace>
  <trace timeOffset="749219.7" brushRef="#br0" contextRef="#ctx0"> 19199 13444 0, 19224 13444 16, 19248 13395 47, 19273 13395 63, 19298 13370 79, 19323 13370 94, 19348 13370 110, 19397 13345 125, 19422 13345 141, 19447 13345 157, 19472 13345 172</trace>
  <trace timeOffset="750153.4" brushRef="#br0" contextRef="#ctx0"> 19844 13122 0, 19869 13122 0, 19893 13122 16, 19918 13122 31, 19968 13122 47, 19993 13146 63, 20017 13146 78, 20042 13146 78, 20092 13146 94, 20141 13146 94, 20191 13146 110, 20191 13171 141, 20191 13196 250, 20191 13246 266, 20191 13271 281, 20191 13295 297, 20191 13320 313, 20166 13345 328, 20166 13419 328</trace>
  <trace timeOffset="751742.06" brushRef="#br0" contextRef="#ctx0"> 20216 13345 0, 20216 13370 47, 20216 13419 63, 20191 13444 79, 20191 13469 94, 20191 13494 110, 20191 13543 141, 20191 13568 157, 20191 13593 172, 20191 13618 188, 20191 13643 204, 20141 13667 250, 20141 13692 266, 20141 13742 282, 20141 13767 297, 20141 13791 313, 20141 13816 344, 20117 13816 344</trace>
  <trace timeOffset="752597.56" brushRef="#br0" contextRef="#ctx0"> 20017 13618 0, 20042 13618 32, 20117 13568 47, 20216 13543 47, 20340 13543 63, 20389 13543 94, 20414 13543 110, 20439 13543 110, 20489 13543 125</trace>
  <trace timeOffset="754765.75" brushRef="#br0" contextRef="#ctx0"> 20737 13271 0, 20737 13271 0, 20712 13221 16, 20712 13196 62, 20712 13171 78, 20712 13146 94, 20737 13146 109, 20737 13122 125, 20762 13122 141, 20786 13122 187, 20811 13122 203, 20861 13122 219, 20886 13122 312, 20910 13122 328, 20910 13146 359, 20910 13171 375, 20910 13196 406, 20910 13246 422, 20910 13271 437, 20886 13295 453, 20886 13320 469, 20836 13370 484, 20811 13395 500, 20811 13444 531, 20786 13469 531, 20786 13494 547, 20762 13519 562, 20737 13519 625, 20712 13568 641, 20662 13618 656, 20662 13643 797, 20662 13667 812, 20662 13692 828, 20662 13717 828, 20662 13742 844, 20662 13767 859, 20662 13816 875, 20687 13866 891, 20737 13866 906, 20811 13891 937, 20886 13915 953, 20935 13965 969, 20985 13965 984, 21034 13990 1000, 21059 13990 1016</trace>
  <trace timeOffset="758328.56" brushRef="#br0" contextRef="#ctx0"> 16644 14858 0, 16644 14932 93, 16644 14957 93, 16619 14982 109, 16619 15007 125, 16619 15056 140, 16619 15106 156, 16570 15180 172, 16570 15205 187, 16570 15255 218, 16545 15280 234, 16545 15304 234, 16545 15329 281, 16545 15354 297, 16570 15329 484, 16619 15304 500, 16619 15280 515, 16644 15230 531, 16669 15205 562, 16718 15156 578, 16768 15131 593, 16793 15081 593, 16818 15081 625, 16842 15056 625, 16867 15056 687, 16892 15056 703, 16966 15056 797, 16966 15032 812</trace>
  <trace timeOffset="759061.7" brushRef="#br0" contextRef="#ctx0"> 17090 15032 0, 17190 15032 47, 17264 15032 63, 17314 15032 78, 17338 15032 94, 17388 15032 110, 17413 15032 125, 17438 15032 141, 17462 15032 172, 17487 15032 188, 17512 15032 235</trace>
  <trace timeOffset="760264.94" brushRef="#br0" contextRef="#ctx0"> 17165 15379 0, 17165 15379 0, 17165 15404 16, 17165 15453 32, 17165 15478 47, 17165 15503 47, 17190 15528 63, 17190 15577 94, 17264 15627 110, 17338 15652 125, 17413 15677 141, 17438 15726 157, 17438 15751 157, 17438 15776 172, 17438 15825 188, 17438 15850 203, 17438 15900 203, 17462 15949 219, 17462 15974 235</trace>
  <trace timeOffset="761922.6" brushRef="#br0" contextRef="#ctx0"> 17016 15553 0, 17041 15553 94, 17115 15553 109, 17214 15553 109, 17289 15553 125, 17363 15503 141, 17388 15503 156, 17413 15503 172, 17438 15503 187, 17462 15503 203, 17487 15503 219, 17512 15503 219, 17587 15503 312, 17587 15478 375</trace>
  <trace timeOffset="768217.2" brushRef="#br0" contextRef="#ctx0"> 18231 14486 0, 18207 14486 0, 18207 14511 16, 18182 14536 32, 18157 14560 47, 18157 14585 63, 18157 14635 78, 18182 14635 313, 18207 14635 328, 18281 14635 328, 18306 14635 360, 18331 14635 375, 18355 14635 391, 18380 14635 407, 18405 14635 422, 18455 14635 438, 18479 14635 532, 18479 14660 625, 18430 14709 641, 18380 14709 657, 18355 14734 672, 18306 14784 672, 18281 14784 688</trace>
  <trace timeOffset="769257.6" brushRef="#br0" contextRef="#ctx0"> 18231 14536 0, 18306 14486 31, 18355 14486 46, 18380 14486 62, 18380 14436 78, 18405 14436 93, 18455 14436 109, 18504 14436 125, 18579 14436 140, 18604 14436 156, 18628 14436 187, 18653 14412 203, 18678 14412 203</trace>
  <trace timeOffset="770322.8" brushRef="#br0" contextRef="#ctx0"> 17959 15056 0, 17959 15081 15, 17959 15106 31, 17983 15106 78, 18008 15106 93, 18058 15106 109, 18132 15106 125, 18207 15106 140, 18256 15106 156</trace>
  <trace timeOffset="771294.25" brushRef="#br0" contextRef="#ctx0"> 18182 15106 0, 18256 15106 78, 18331 15056 94, 18405 15056 94, 18504 15056 110, 18604 15032 125, 18703 15032 141, 18827 15032 156, 18926 14982 172, 19149 14982 188, 19199 14982 188, 19224 14982 203, 19248 14982 219, 19248 14957 250, 19298 14957 281</trace>
  <trace timeOffset="772281.3" brushRef="#br0" contextRef="#ctx0"> 18405 15354 0, 18405 15429 94, 18405 15453 110, 18380 15503 125, 18380 15577 141, 18380 15677 156, 18331 15751 156, 18331 15850 172, 18331 15925 203, 18331 15949 219, 18331 15999 219, 18331 16024 235, 18331 16049 250, 18331 16098 266, 18331 16148 266, 18331 16173 281, 18331 16197 297, 18331 16222 313, 18331 16297 313, 18331 16321 328</trace>
  <trace timeOffset="773215.0" brushRef="#br0" contextRef="#ctx0"> 18728 15652 0, 18728 15652 0, 18678 15652 16, 18653 15652 16, 18628 15677 31, 18579 15726 47, 18579 15751 62, 18579 15776 78, 18579 15801 109, 18554 15825 125, 18554 15850 141, 18554 15875 141</trace>
  <trace timeOffset="773954.6" brushRef="#br0" contextRef="#ctx0"> 18827 16024 0, 18876 16024 15, 18901 16024 31, 18926 15999 46, 18951 15974 78, 18951 15949 125, 18951 15900 140, 18951 15875 140, 18951 15850 156, 18951 15825 187, 18951 15801 187, 18951 15776 218, 18951 15751 234, 18951 15726 250, 18926 15677 296, 18901 15677 312, 18852 15677 343, 18827 15677 359, 18802 15677 437, 18777 15677 453, 18752 15677 453, 18728 15677 500</trace>
  <trace timeOffset="775452.1" brushRef="#br0" contextRef="#ctx0"> 19273 15627 0, 19273 15627 0, 19248 15627 63, 19224 15627 78, 19199 15627 78, 19124 15627 94, 19100 15652 109, 19100 15701 125, 19100 15726 141, 19075 15751 156, 19075 15776 172, 19075 15801 188, 19075 15825 203, 19075 15850 234, 19075 15900 266, 19075 15925 281, 19075 15949 313, 19075 15974 328, 19100 15999 344, 19124 15999 359, 19149 16024 375, 19174 16024 391, 19224 16024 422, 19298 16024 469, 19422 16024 484, 19496 15949 500, 19546 15925 516, 19546 15900 531, 19571 15875 563, 19571 15825 578, 19571 15801 594, 19571 15776 609, 19571 15726 641, 19571 15701 656, 19546 15652 672, 19521 15652 703, 19447 15627 734, 19397 15627 734, 19323 15627 750, 19298 15627 781, 19273 15627 797, 19199 15602 828</trace>
  <trace timeOffset="777194.5" brushRef="#br0" contextRef="#ctx0"> 19447 14759 0, 19496 14759 94, 19546 14759 110, 19621 14759 125, 19720 14759 141, 19794 14759 157, 19893 14759 157, 20017 14759 172, 20042 14759 188</trace>
  <trace timeOffset="778181.56" brushRef="#br0" contextRef="#ctx0"> 19745 15180 0, 19745 15205 62, 19769 15230 78, 19844 15255 93, 19893 15255 109, 19968 15280 125, 20067 15329 125, 20191 15354 140, 20216 15379 156, 20241 15379 156, 20265 15379 171, 20365 15379 250</trace>
  <trace timeOffset="780719.5" brushRef="#br0" contextRef="#ctx0"> 21010 14684 0, 21010 14684 0, 20985 14684 31, 20960 14684 125, 20935 14684 203, 20935 14709 219, 20886 14734 219, 20886 14784 234, 20886 14808 266, 20886 14833 266, 20861 14858 297, 20861 14883 344, 20861 14908 375, 20861 14932 391, 20861 14982 422, 20861 15007 437, 20861 15032 484, 20910 15032 516, 20935 15032 562, 20960 15032 578, 21010 15032 594, 21109 15032 609, 21134 15032 625, 21158 15032 687, 21158 14957 781, 21183 14957 781, 21183 14932 797, 21183 14908 828, 21183 14883 844, 21183 14858 859, 21183 14833 875, 21183 14784 891, 21183 14759 922, 21158 14759 937, 21158 14734 969, 21134 14709 984, 21109 14709 1062, 21084 14709 1078</trace>
  <trace timeOffset="781374.5" brushRef="#br0" contextRef="#ctx0"> 21555 14759 0</trace>
  <trace timeOffset="782909.8" brushRef="#br0" contextRef="#ctx0"> 22225 14536 0, 22225 14536 0, 22175 14536 16, 22151 14536 31, 22126 14536 62, 22101 14610 78, 22076 14635 94, 22076 14660 109, 22076 14684 156, 22051 14709 172, 22051 14759 187, 22051 14784 234, 22051 14808 250, 22051 14833 266, 22051 14858 281, 22051 14883 297, 22076 14883 344, 22101 14908 359, 22126 14908 391, 22151 14908 422, 22225 14908 453, 22250 14908 469, 22275 14908 484, 22299 14908 500, 22324 14883 562, 22374 14858 578, 22399 14833 594, 22423 14759 656, 22448 14759 672, 22448 14734 687, 22448 14709 703, 22448 14684 734, 22448 14660 750, 22448 14610 766, 22448 14585 797, 22448 14560 828, 22423 14536 906, 22399 14536 922, 22374 14536 937, 22324 14536 953</trace>
  <trace timeOffset="786550.6" brushRef="#br0" contextRef="#ctx0"> 22796 14387 0, 22771 14412 312, 22771 14461 328, 22746 14511 343, 22746 14536 359, 22721 14560 359, 22820 14560 703, 22895 14560 718, 22944 14536 734, 22969 14536 750, 23044 14536 843, 23044 14585 968, 23044 14610 968, 23044 14635 984, 22969 14684 1046, 22944 14709 1062, 22920 14759 1078, 22920 14784 1093, 22920 14808 1109, 22895 14858 1125, 22820 14932 1140, 22796 15007 1156, 22721 15032 1171, 22671 15106 1171, 22647 15131 1187, 22597 15180 1203, 22572 15205 1203, 22547 15230 1218, 22498 15255 1234</trace>
  <trace timeOffset="788154.94" brushRef="#br0" contextRef="#ctx0"> 22845 14387 0, 22920 14387 110, 23019 14337 125, 23192 14287 125, 23292 14213 141, 23391 14188 172, 23515 14188 188, 23540 14139 203, 23564 14139 219, 23589 14139 235</trace>
  <trace timeOffset="790498.9" brushRef="#br0" contextRef="#ctx0"> 3274 15999 0, 3274 16024 31, 3274 16123 62, 3274 16173 78, 3274 16247 93, 3274 16321 109, 3274 16346 125, 3299 16371 172, 3299 16396 203, 3299 16421 234, 3324 16421 265, 3349 16421 390, 3398 16421 406, 3473 16371 406, 3597 16297 437, 3696 16197 453, 3770 16123 468, 3845 16123 468, 3870 16098 484, 3894 16073 500, 4018 15999 531, 4118 15974 531, 4242 15900 547, 4390 15850 562, 4465 15850 562, 4514 15850 578, 4514 15825 593, 4539 15825 609, 4564 15825 656</trace>
</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1003" name=""/>
        <p:cNvGrpSpPr/>
        <p:nvPr/>
      </p:nvGrpSpPr>
      <p:grpSpPr>
        <a:xfrm>
          <a:off x="0" y="0"/>
          <a:ext cx="0" cy="0"/>
          <a:chOff x="0" y="0"/>
          <a:chExt cx="0" cy="0"/>
        </a:xfrm>
      </p:grpSpPr>
      <p:sp>
        <p:nvSpPr>
          <p:cNvPr id="1049325"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9326"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9327"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9328"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9329"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9330"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992" name=""/>
        <p:cNvGrpSpPr/>
        <p:nvPr/>
      </p:nvGrpSpPr>
      <p:grpSpPr>
        <a:xfrm>
          <a:off x="0" y="0"/>
          <a:ext cx="0" cy="0"/>
          <a:chOff x="0" y="0"/>
          <a:chExt cx="0" cy="0"/>
        </a:xfrm>
      </p:grpSpPr>
      <p:sp>
        <p:nvSpPr>
          <p:cNvPr id="104927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1049273"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smtClean="0"/>
              <a:t>Click to edit Master subtitle style</a:t>
            </a:r>
            <a:endParaRPr lang="en-US"/>
          </a:p>
        </p:txBody>
      </p:sp>
      <p:sp>
        <p:nvSpPr>
          <p:cNvPr id="1049274" name="Date Placeholder 3"/>
          <p:cNvSpPr>
            <a:spLocks noGrp="1"/>
          </p:cNvSpPr>
          <p:nvPr>
            <p:ph type="dt" sz="half" idx="10"/>
          </p:nvPr>
        </p:nvSpPr>
        <p:spPr/>
        <p:txBody>
          <a:bodyPr/>
          <a:p>
            <a:fld id="{14DB5FA6-90C8-41B7-AF03-72FCEEA23056}" type="datetimeFigureOut">
              <a:rPr lang="en-US" smtClean="0"/>
              <a:t>6/18/22</a:t>
            </a:fld>
            <a:endParaRPr lang="en-US"/>
          </a:p>
        </p:txBody>
      </p:sp>
      <p:sp>
        <p:nvSpPr>
          <p:cNvPr id="1049275" name="Footer Placeholder 4"/>
          <p:cNvSpPr>
            <a:spLocks noGrp="1"/>
          </p:cNvSpPr>
          <p:nvPr>
            <p:ph type="ftr" sz="quarter" idx="11"/>
          </p:nvPr>
        </p:nvSpPr>
        <p:spPr/>
        <p:txBody>
          <a:bodyPr/>
          <a:p>
            <a:endParaRPr lang="en-US"/>
          </a:p>
        </p:txBody>
      </p:sp>
      <p:sp>
        <p:nvSpPr>
          <p:cNvPr id="1049276" name="Slide Number Placeholder 5"/>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996" name=""/>
        <p:cNvGrpSpPr/>
        <p:nvPr/>
      </p:nvGrpSpPr>
      <p:grpSpPr>
        <a:xfrm>
          <a:off x="0" y="0"/>
          <a:ext cx="0" cy="0"/>
          <a:chOff x="0" y="0"/>
          <a:chExt cx="0" cy="0"/>
        </a:xfrm>
      </p:grpSpPr>
      <p:sp>
        <p:nvSpPr>
          <p:cNvPr id="1049292" name="Title 1"/>
          <p:cNvSpPr>
            <a:spLocks noGrp="1"/>
          </p:cNvSpPr>
          <p:nvPr>
            <p:ph type="title"/>
          </p:nvPr>
        </p:nvSpPr>
        <p:spPr/>
        <p:txBody>
          <a:bodyPr/>
          <a:p>
            <a:r>
              <a:rPr lang="en-US" smtClean="0"/>
              <a:t>Click to edit Master title style</a:t>
            </a:r>
            <a:endParaRPr lang="en-US"/>
          </a:p>
        </p:txBody>
      </p:sp>
      <p:sp>
        <p:nvSpPr>
          <p:cNvPr id="1049293" name="Vertical Text Placeholder 2"/>
          <p:cNvSpPr>
            <a:spLocks noGrp="1"/>
          </p:cNvSpPr>
          <p:nvPr>
            <p:ph type="body" orient="vert" idx="1"/>
          </p:nvPr>
        </p:nvSpPr>
        <p:spPr/>
        <p:txBody>
          <a:bodyPr vert="eaVert"/>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294" name="Date Placeholder 3"/>
          <p:cNvSpPr>
            <a:spLocks noGrp="1"/>
          </p:cNvSpPr>
          <p:nvPr>
            <p:ph type="dt" sz="half" idx="10"/>
          </p:nvPr>
        </p:nvSpPr>
        <p:spPr/>
        <p:txBody>
          <a:bodyPr/>
          <a:p>
            <a:fld id="{14DB5FA6-90C8-41B7-AF03-72FCEEA23056}" type="datetimeFigureOut">
              <a:rPr lang="en-US" smtClean="0"/>
              <a:t>6/18/22</a:t>
            </a:fld>
            <a:endParaRPr lang="en-US"/>
          </a:p>
        </p:txBody>
      </p:sp>
      <p:sp>
        <p:nvSpPr>
          <p:cNvPr id="1049295" name="Footer Placeholder 4"/>
          <p:cNvSpPr>
            <a:spLocks noGrp="1"/>
          </p:cNvSpPr>
          <p:nvPr>
            <p:ph type="ftr" sz="quarter" idx="11"/>
          </p:nvPr>
        </p:nvSpPr>
        <p:spPr/>
        <p:txBody>
          <a:bodyPr/>
          <a:p>
            <a:endParaRPr lang="en-US"/>
          </a:p>
        </p:txBody>
      </p:sp>
      <p:sp>
        <p:nvSpPr>
          <p:cNvPr id="1049296" name="Slide Number Placeholder 5"/>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994" name=""/>
        <p:cNvGrpSpPr/>
        <p:nvPr/>
      </p:nvGrpSpPr>
      <p:grpSpPr>
        <a:xfrm>
          <a:off x="0" y="0"/>
          <a:ext cx="0" cy="0"/>
          <a:chOff x="0" y="0"/>
          <a:chExt cx="0" cy="0"/>
        </a:xfrm>
      </p:grpSpPr>
      <p:sp>
        <p:nvSpPr>
          <p:cNvPr id="1049281" name="Vertical Title 1"/>
          <p:cNvSpPr>
            <a:spLocks noGrp="1"/>
          </p:cNvSpPr>
          <p:nvPr>
            <p:ph type="title" orient="vert"/>
          </p:nvPr>
        </p:nvSpPr>
        <p:spPr>
          <a:xfrm>
            <a:off x="8724900" y="365125"/>
            <a:ext cx="2628900" cy="5811838"/>
          </a:xfrm>
        </p:spPr>
        <p:txBody>
          <a:bodyPr vert="eaVert"/>
          <a:p>
            <a:r>
              <a:rPr lang="en-US" smtClean="0"/>
              <a:t>Click to edit Master title style</a:t>
            </a:r>
            <a:endParaRPr lang="en-US"/>
          </a:p>
        </p:txBody>
      </p:sp>
      <p:sp>
        <p:nvSpPr>
          <p:cNvPr id="1049282" name="Vertical Text Placeholder 2"/>
          <p:cNvSpPr>
            <a:spLocks noGrp="1"/>
          </p:cNvSpPr>
          <p:nvPr>
            <p:ph type="body" orient="vert" idx="1"/>
          </p:nvPr>
        </p:nvSpPr>
        <p:spPr>
          <a:xfrm>
            <a:off x="838200" y="365125"/>
            <a:ext cx="7734300" cy="5811838"/>
          </a:xfrm>
        </p:spPr>
        <p:txBody>
          <a:bodyPr vert="eaVert"/>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283" name="Date Placeholder 3"/>
          <p:cNvSpPr>
            <a:spLocks noGrp="1"/>
          </p:cNvSpPr>
          <p:nvPr>
            <p:ph type="dt" sz="half" idx="10"/>
          </p:nvPr>
        </p:nvSpPr>
        <p:spPr/>
        <p:txBody>
          <a:bodyPr/>
          <a:p>
            <a:fld id="{14DB5FA6-90C8-41B7-AF03-72FCEEA23056}" type="datetimeFigureOut">
              <a:rPr lang="en-US" smtClean="0"/>
              <a:t>6/18/22</a:t>
            </a:fld>
            <a:endParaRPr lang="en-US"/>
          </a:p>
        </p:txBody>
      </p:sp>
      <p:sp>
        <p:nvSpPr>
          <p:cNvPr id="1049284" name="Footer Placeholder 4"/>
          <p:cNvSpPr>
            <a:spLocks noGrp="1"/>
          </p:cNvSpPr>
          <p:nvPr>
            <p:ph type="ftr" sz="quarter" idx="11"/>
          </p:nvPr>
        </p:nvSpPr>
        <p:spPr/>
        <p:txBody>
          <a:bodyPr/>
          <a:p>
            <a:endParaRPr lang="en-US"/>
          </a:p>
        </p:txBody>
      </p:sp>
      <p:sp>
        <p:nvSpPr>
          <p:cNvPr id="1049285" name="Slide Number Placeholder 5"/>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3"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14DB5FA6-90C8-41B7-AF03-72FCEEA23056}" type="datetimeFigureOut">
              <a:rPr lang="en-US" smtClean="0"/>
              <a:t>6/18/22</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997" name=""/>
        <p:cNvGrpSpPr/>
        <p:nvPr/>
      </p:nvGrpSpPr>
      <p:grpSpPr>
        <a:xfrm>
          <a:off x="0" y="0"/>
          <a:ext cx="0" cy="0"/>
          <a:chOff x="0" y="0"/>
          <a:chExt cx="0" cy="0"/>
        </a:xfrm>
      </p:grpSpPr>
      <p:sp>
        <p:nvSpPr>
          <p:cNvPr id="1049297"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1049298"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smtClean="0"/>
              <a:t>Edit Master text styles</a:t>
            </a:r>
          </a:p>
        </p:txBody>
      </p:sp>
      <p:sp>
        <p:nvSpPr>
          <p:cNvPr id="1049299" name="Date Placeholder 3"/>
          <p:cNvSpPr>
            <a:spLocks noGrp="1"/>
          </p:cNvSpPr>
          <p:nvPr>
            <p:ph type="dt" sz="half" idx="10"/>
          </p:nvPr>
        </p:nvSpPr>
        <p:spPr/>
        <p:txBody>
          <a:bodyPr/>
          <a:p>
            <a:fld id="{14DB5FA6-90C8-41B7-AF03-72FCEEA23056}" type="datetimeFigureOut">
              <a:rPr lang="en-US" smtClean="0"/>
              <a:t>6/18/22</a:t>
            </a:fld>
            <a:endParaRPr lang="en-US"/>
          </a:p>
        </p:txBody>
      </p:sp>
      <p:sp>
        <p:nvSpPr>
          <p:cNvPr id="1049300" name="Footer Placeholder 4"/>
          <p:cNvSpPr>
            <a:spLocks noGrp="1"/>
          </p:cNvSpPr>
          <p:nvPr>
            <p:ph type="ftr" sz="quarter" idx="11"/>
          </p:nvPr>
        </p:nvSpPr>
        <p:spPr/>
        <p:txBody>
          <a:bodyPr/>
          <a:p>
            <a:endParaRPr lang="en-US"/>
          </a:p>
        </p:txBody>
      </p:sp>
      <p:sp>
        <p:nvSpPr>
          <p:cNvPr id="1049301" name="Slide Number Placeholder 5"/>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998" name=""/>
        <p:cNvGrpSpPr/>
        <p:nvPr/>
      </p:nvGrpSpPr>
      <p:grpSpPr>
        <a:xfrm>
          <a:off x="0" y="0"/>
          <a:ext cx="0" cy="0"/>
          <a:chOff x="0" y="0"/>
          <a:chExt cx="0" cy="0"/>
        </a:xfrm>
      </p:grpSpPr>
      <p:sp>
        <p:nvSpPr>
          <p:cNvPr id="1049302" name="Title 1"/>
          <p:cNvSpPr>
            <a:spLocks noGrp="1"/>
          </p:cNvSpPr>
          <p:nvPr>
            <p:ph type="title"/>
          </p:nvPr>
        </p:nvSpPr>
        <p:spPr/>
        <p:txBody>
          <a:bodyPr/>
          <a:p>
            <a:r>
              <a:rPr lang="en-US" smtClean="0"/>
              <a:t>Click to edit Master title style</a:t>
            </a:r>
            <a:endParaRPr lang="en-US"/>
          </a:p>
        </p:txBody>
      </p:sp>
      <p:sp>
        <p:nvSpPr>
          <p:cNvPr id="1049303" name="Content Placeholder 2"/>
          <p:cNvSpPr>
            <a:spLocks noGrp="1"/>
          </p:cNvSpPr>
          <p:nvPr>
            <p:ph sz="half" idx="1"/>
          </p:nvPr>
        </p:nvSpPr>
        <p:spPr>
          <a:xfrm>
            <a:off x="838200" y="1825625"/>
            <a:ext cx="5181600" cy="4351338"/>
          </a:xfrm>
        </p:spPr>
        <p:txBody>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304" name="Content Placeholder 3"/>
          <p:cNvSpPr>
            <a:spLocks noGrp="1"/>
          </p:cNvSpPr>
          <p:nvPr>
            <p:ph sz="half" idx="2"/>
          </p:nvPr>
        </p:nvSpPr>
        <p:spPr>
          <a:xfrm>
            <a:off x="6172200" y="1825625"/>
            <a:ext cx="5181600" cy="4351338"/>
          </a:xfrm>
        </p:spPr>
        <p:txBody>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305" name="Date Placeholder 4"/>
          <p:cNvSpPr>
            <a:spLocks noGrp="1"/>
          </p:cNvSpPr>
          <p:nvPr>
            <p:ph type="dt" sz="half" idx="10"/>
          </p:nvPr>
        </p:nvSpPr>
        <p:spPr/>
        <p:txBody>
          <a:bodyPr/>
          <a:p>
            <a:fld id="{14DB5FA6-90C8-41B7-AF03-72FCEEA23056}" type="datetimeFigureOut">
              <a:rPr lang="en-US" smtClean="0"/>
              <a:t>6/18/22</a:t>
            </a:fld>
            <a:endParaRPr lang="en-US"/>
          </a:p>
        </p:txBody>
      </p:sp>
      <p:sp>
        <p:nvSpPr>
          <p:cNvPr id="1049306" name="Footer Placeholder 5"/>
          <p:cNvSpPr>
            <a:spLocks noGrp="1"/>
          </p:cNvSpPr>
          <p:nvPr>
            <p:ph type="ftr" sz="quarter" idx="11"/>
          </p:nvPr>
        </p:nvSpPr>
        <p:spPr/>
        <p:txBody>
          <a:bodyPr/>
          <a:p>
            <a:endParaRPr lang="en-US"/>
          </a:p>
        </p:txBody>
      </p:sp>
      <p:sp>
        <p:nvSpPr>
          <p:cNvPr id="1049307" name="Slide Number Placeholder 6"/>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999" name=""/>
        <p:cNvGrpSpPr/>
        <p:nvPr/>
      </p:nvGrpSpPr>
      <p:grpSpPr>
        <a:xfrm>
          <a:off x="0" y="0"/>
          <a:ext cx="0" cy="0"/>
          <a:chOff x="0" y="0"/>
          <a:chExt cx="0" cy="0"/>
        </a:xfrm>
      </p:grpSpPr>
      <p:sp>
        <p:nvSpPr>
          <p:cNvPr id="1049308" name="Title 1"/>
          <p:cNvSpPr>
            <a:spLocks noGrp="1"/>
          </p:cNvSpPr>
          <p:nvPr>
            <p:ph type="title"/>
          </p:nvPr>
        </p:nvSpPr>
        <p:spPr>
          <a:xfrm>
            <a:off x="839788" y="365125"/>
            <a:ext cx="10515600" cy="1325563"/>
          </a:xfrm>
        </p:spPr>
        <p:txBody>
          <a:bodyPr/>
          <a:p>
            <a:r>
              <a:rPr lang="en-US" smtClean="0"/>
              <a:t>Click to edit Master title style</a:t>
            </a:r>
            <a:endParaRPr lang="en-US"/>
          </a:p>
        </p:txBody>
      </p:sp>
      <p:sp>
        <p:nvSpPr>
          <p:cNvPr id="1049309"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Edit Master text styles</a:t>
            </a:r>
          </a:p>
        </p:txBody>
      </p:sp>
      <p:sp>
        <p:nvSpPr>
          <p:cNvPr id="1049310" name="Content Placeholder 3"/>
          <p:cNvSpPr>
            <a:spLocks noGrp="1"/>
          </p:cNvSpPr>
          <p:nvPr>
            <p:ph sz="half" idx="2"/>
          </p:nvPr>
        </p:nvSpPr>
        <p:spPr>
          <a:xfrm>
            <a:off x="839788" y="2505075"/>
            <a:ext cx="5157787" cy="3684588"/>
          </a:xfrm>
        </p:spPr>
        <p:txBody>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311"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Edit Master text styles</a:t>
            </a:r>
          </a:p>
        </p:txBody>
      </p:sp>
      <p:sp>
        <p:nvSpPr>
          <p:cNvPr id="1049312" name="Content Placeholder 5"/>
          <p:cNvSpPr>
            <a:spLocks noGrp="1"/>
          </p:cNvSpPr>
          <p:nvPr>
            <p:ph sz="quarter" idx="4"/>
          </p:nvPr>
        </p:nvSpPr>
        <p:spPr>
          <a:xfrm>
            <a:off x="6172200" y="2505075"/>
            <a:ext cx="5183188" cy="3684588"/>
          </a:xfrm>
        </p:spPr>
        <p:txBody>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313" name="Date Placeholder 6"/>
          <p:cNvSpPr>
            <a:spLocks noGrp="1"/>
          </p:cNvSpPr>
          <p:nvPr>
            <p:ph type="dt" sz="half" idx="10"/>
          </p:nvPr>
        </p:nvSpPr>
        <p:spPr/>
        <p:txBody>
          <a:bodyPr/>
          <a:p>
            <a:fld id="{14DB5FA6-90C8-41B7-AF03-72FCEEA23056}" type="datetimeFigureOut">
              <a:rPr lang="en-US" smtClean="0"/>
              <a:t>6/18/22</a:t>
            </a:fld>
            <a:endParaRPr lang="en-US"/>
          </a:p>
        </p:txBody>
      </p:sp>
      <p:sp>
        <p:nvSpPr>
          <p:cNvPr id="1049314" name="Footer Placeholder 7"/>
          <p:cNvSpPr>
            <a:spLocks noGrp="1"/>
          </p:cNvSpPr>
          <p:nvPr>
            <p:ph type="ftr" sz="quarter" idx="11"/>
          </p:nvPr>
        </p:nvSpPr>
        <p:spPr/>
        <p:txBody>
          <a:bodyPr/>
          <a:p>
            <a:endParaRPr lang="en-US"/>
          </a:p>
        </p:txBody>
      </p:sp>
      <p:sp>
        <p:nvSpPr>
          <p:cNvPr id="1049315" name="Slide Number Placeholder 8"/>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993" name=""/>
        <p:cNvGrpSpPr/>
        <p:nvPr/>
      </p:nvGrpSpPr>
      <p:grpSpPr>
        <a:xfrm>
          <a:off x="0" y="0"/>
          <a:ext cx="0" cy="0"/>
          <a:chOff x="0" y="0"/>
          <a:chExt cx="0" cy="0"/>
        </a:xfrm>
      </p:grpSpPr>
      <p:sp>
        <p:nvSpPr>
          <p:cNvPr id="1049277" name="Title 1"/>
          <p:cNvSpPr>
            <a:spLocks noGrp="1"/>
          </p:cNvSpPr>
          <p:nvPr>
            <p:ph type="title"/>
          </p:nvPr>
        </p:nvSpPr>
        <p:spPr/>
        <p:txBody>
          <a:bodyPr/>
          <a:p>
            <a:r>
              <a:rPr lang="en-US" smtClean="0"/>
              <a:t>Click to edit Master title style</a:t>
            </a:r>
            <a:endParaRPr lang="en-US"/>
          </a:p>
        </p:txBody>
      </p:sp>
      <p:sp>
        <p:nvSpPr>
          <p:cNvPr id="1049278" name="Date Placeholder 2"/>
          <p:cNvSpPr>
            <a:spLocks noGrp="1"/>
          </p:cNvSpPr>
          <p:nvPr>
            <p:ph type="dt" sz="half" idx="10"/>
          </p:nvPr>
        </p:nvSpPr>
        <p:spPr/>
        <p:txBody>
          <a:bodyPr/>
          <a:p>
            <a:fld id="{14DB5FA6-90C8-41B7-AF03-72FCEEA23056}" type="datetimeFigureOut">
              <a:rPr lang="en-US" smtClean="0"/>
              <a:t>6/18/22</a:t>
            </a:fld>
            <a:endParaRPr lang="en-US"/>
          </a:p>
        </p:txBody>
      </p:sp>
      <p:sp>
        <p:nvSpPr>
          <p:cNvPr id="1049279" name="Footer Placeholder 3"/>
          <p:cNvSpPr>
            <a:spLocks noGrp="1"/>
          </p:cNvSpPr>
          <p:nvPr>
            <p:ph type="ftr" sz="quarter" idx="11"/>
          </p:nvPr>
        </p:nvSpPr>
        <p:spPr/>
        <p:txBody>
          <a:bodyPr/>
          <a:p>
            <a:endParaRPr lang="en-US"/>
          </a:p>
        </p:txBody>
      </p:sp>
      <p:sp>
        <p:nvSpPr>
          <p:cNvPr id="1049280" name="Slide Number Placeholder 4"/>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000" name=""/>
        <p:cNvGrpSpPr/>
        <p:nvPr/>
      </p:nvGrpSpPr>
      <p:grpSpPr>
        <a:xfrm>
          <a:off x="0" y="0"/>
          <a:ext cx="0" cy="0"/>
          <a:chOff x="0" y="0"/>
          <a:chExt cx="0" cy="0"/>
        </a:xfrm>
      </p:grpSpPr>
      <p:sp>
        <p:nvSpPr>
          <p:cNvPr id="1049316" name="Date Placeholder 1"/>
          <p:cNvSpPr>
            <a:spLocks noGrp="1"/>
          </p:cNvSpPr>
          <p:nvPr>
            <p:ph type="dt" sz="half" idx="10"/>
          </p:nvPr>
        </p:nvSpPr>
        <p:spPr/>
        <p:txBody>
          <a:bodyPr/>
          <a:p>
            <a:fld id="{14DB5FA6-90C8-41B7-AF03-72FCEEA23056}" type="datetimeFigureOut">
              <a:rPr lang="en-US" smtClean="0"/>
              <a:t>6/18/22</a:t>
            </a:fld>
            <a:endParaRPr lang="en-US"/>
          </a:p>
        </p:txBody>
      </p:sp>
      <p:sp>
        <p:nvSpPr>
          <p:cNvPr id="1049317" name="Footer Placeholder 2"/>
          <p:cNvSpPr>
            <a:spLocks noGrp="1"/>
          </p:cNvSpPr>
          <p:nvPr>
            <p:ph type="ftr" sz="quarter" idx="11"/>
          </p:nvPr>
        </p:nvSpPr>
        <p:spPr/>
        <p:txBody>
          <a:bodyPr/>
          <a:p>
            <a:endParaRPr lang="en-US"/>
          </a:p>
        </p:txBody>
      </p:sp>
      <p:sp>
        <p:nvSpPr>
          <p:cNvPr id="1049318" name="Slide Number Placeholder 3"/>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001" name=""/>
        <p:cNvGrpSpPr/>
        <p:nvPr/>
      </p:nvGrpSpPr>
      <p:grpSpPr>
        <a:xfrm>
          <a:off x="0" y="0"/>
          <a:ext cx="0" cy="0"/>
          <a:chOff x="0" y="0"/>
          <a:chExt cx="0" cy="0"/>
        </a:xfrm>
      </p:grpSpPr>
      <p:sp>
        <p:nvSpPr>
          <p:cNvPr id="1049319"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9320"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321"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Edit Master text styles</a:t>
            </a:r>
          </a:p>
        </p:txBody>
      </p:sp>
      <p:sp>
        <p:nvSpPr>
          <p:cNvPr id="1049322" name="Date Placeholder 4"/>
          <p:cNvSpPr>
            <a:spLocks noGrp="1"/>
          </p:cNvSpPr>
          <p:nvPr>
            <p:ph type="dt" sz="half" idx="10"/>
          </p:nvPr>
        </p:nvSpPr>
        <p:spPr/>
        <p:txBody>
          <a:bodyPr/>
          <a:p>
            <a:fld id="{14DB5FA6-90C8-41B7-AF03-72FCEEA23056}" type="datetimeFigureOut">
              <a:rPr lang="en-US" smtClean="0"/>
              <a:t>6/18/22</a:t>
            </a:fld>
            <a:endParaRPr lang="en-US"/>
          </a:p>
        </p:txBody>
      </p:sp>
      <p:sp>
        <p:nvSpPr>
          <p:cNvPr id="1049323" name="Footer Placeholder 5"/>
          <p:cNvSpPr>
            <a:spLocks noGrp="1"/>
          </p:cNvSpPr>
          <p:nvPr>
            <p:ph type="ftr" sz="quarter" idx="11"/>
          </p:nvPr>
        </p:nvSpPr>
        <p:spPr/>
        <p:txBody>
          <a:bodyPr/>
          <a:p>
            <a:endParaRPr lang="en-US"/>
          </a:p>
        </p:txBody>
      </p:sp>
      <p:sp>
        <p:nvSpPr>
          <p:cNvPr id="1049324" name="Slide Number Placeholder 6"/>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995" name=""/>
        <p:cNvGrpSpPr/>
        <p:nvPr/>
      </p:nvGrpSpPr>
      <p:grpSpPr>
        <a:xfrm>
          <a:off x="0" y="0"/>
          <a:ext cx="0" cy="0"/>
          <a:chOff x="0" y="0"/>
          <a:chExt cx="0" cy="0"/>
        </a:xfrm>
      </p:grpSpPr>
      <p:sp>
        <p:nvSpPr>
          <p:cNvPr id="1049286"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1049287"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9288"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smtClean="0"/>
              <a:t>Edit Master text styles</a:t>
            </a:r>
          </a:p>
        </p:txBody>
      </p:sp>
      <p:sp>
        <p:nvSpPr>
          <p:cNvPr id="1049289" name="Date Placeholder 4"/>
          <p:cNvSpPr>
            <a:spLocks noGrp="1"/>
          </p:cNvSpPr>
          <p:nvPr>
            <p:ph type="dt" sz="half" idx="10"/>
          </p:nvPr>
        </p:nvSpPr>
        <p:spPr/>
        <p:txBody>
          <a:bodyPr/>
          <a:p>
            <a:fld id="{14DB5FA6-90C8-41B7-AF03-72FCEEA23056}" type="datetimeFigureOut">
              <a:rPr lang="en-US" smtClean="0"/>
              <a:t>6/18/22</a:t>
            </a:fld>
            <a:endParaRPr lang="en-US"/>
          </a:p>
        </p:txBody>
      </p:sp>
      <p:sp>
        <p:nvSpPr>
          <p:cNvPr id="1049290" name="Footer Placeholder 5"/>
          <p:cNvSpPr>
            <a:spLocks noGrp="1"/>
          </p:cNvSpPr>
          <p:nvPr>
            <p:ph type="ftr" sz="quarter" idx="11"/>
          </p:nvPr>
        </p:nvSpPr>
        <p:spPr/>
        <p:txBody>
          <a:bodyPr/>
          <a:p>
            <a:endParaRPr lang="en-US"/>
          </a:p>
        </p:txBody>
      </p:sp>
      <p:sp>
        <p:nvSpPr>
          <p:cNvPr id="1049291" name="Slide Number Placeholder 6"/>
          <p:cNvSpPr>
            <a:spLocks noGrp="1"/>
          </p:cNvSpPr>
          <p:nvPr>
            <p:ph type="sldNum" sz="quarter" idx="12"/>
          </p:nvPr>
        </p:nvSpPr>
        <p:spPr/>
        <p:txBody>
          <a:bodyPr/>
          <a:p>
            <a:fld id="{756BA442-C9C1-489A-8397-01D35D54F50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14DB5FA6-90C8-41B7-AF03-72FCEEA23056}" type="datetimeFigureOut">
              <a:rPr lang="en-US" smtClean="0"/>
              <a:t>6/18/22</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756BA442-C9C1-489A-8397-01D35D54F50B}"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 Target="slide2.xml"/><Relationship Id="rId2" Type="http://schemas.openxmlformats.org/officeDocument/2006/relationships/slide" Target="slide34.xml"/><Relationship Id="rId3" Type="http://schemas.openxmlformats.org/officeDocument/2006/relationships/slide" Target="slide1.xml"/><Relationship Id="rId4" Type="http://schemas.openxmlformats.org/officeDocument/2006/relationships/slide" Target="slide109.xml"/><Relationship Id="rId5" Type="http://schemas.openxmlformats.org/officeDocument/2006/relationships/slide" Target="slide158.xml"/><Relationship Id="rId6" Type="http://schemas.openxmlformats.org/officeDocument/2006/relationships/slide" Target="slide208.xml"/><Relationship Id="rId7" Type="http://schemas.openxmlformats.org/officeDocument/2006/relationships/slide" Target="slide262.xml"/><Relationship Id="rId8"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hyperlink" Target="https://www.weforum.org/agenda/2015/10/how-has-intelligence-testing-changed-throughout-history/%23:~:text=The%20German%20psychologist%20William%20Stern,chronological%20age,%20multiplied%20by%20100." TargetMode="External"/><Relationship Id="rId2" Type="http://schemas.openxmlformats.org/officeDocument/2006/relationships/hyperlink" Target="https://www.verywellmind.com/history-of-intelligence-testing-2795581" TargetMode="External"/><Relationship Id="rId3"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hyperlink" Target="https://www.varsitytutors.com/hotmath/hotmath_help/topics/mean-median-mode" TargetMode="External"/><Relationship Id="rId2"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hyperlink" Target="https://www.statisticshowto.com/probability-and-statistics/descriptive-statistics/sample-variance/" TargetMode="External"/><Relationship Id="rId2"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hyperlink" Target="https://www.scribbr.com/statistics/standard-deviation/" TargetMode="External"/><Relationship Id="rId2"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 Target="slide1.xml"/><Relationship Id="rId2" Type="http://schemas.openxmlformats.org/officeDocument/2006/relationships/hyperlink" Target="https://www.bing.com/ck/a?!&amp;&amp;p=fb996183589a2b3c9786dd691f27bb6e88f78be20633c7856d1bf992e4c39ae5JmltdHM9MTY1MzEyNTE5OSZpZ3VpZD04NWM4Y2E4YS1jMzcxLTQyMTQtYTllMy01Mjc2MjI5NWQxZmEmaW5zaWQ9NTE0Ng&amp;ptn=3&amp;fclid=1e1442ff-d8e8-11ec-8d37-7bbac5e0fca0&amp;u=a1aHR0cHM6Ly93d3cuc29jaWFsY2FwaXRhbHJlc2VhcmNoLmNvbS9leGFtcGxlcy1zb2NpYWwtY2FwaXRhbC8&amp;ntb=1" TargetMode="External"/><Relationship Id="rId3" Type="http://schemas.openxmlformats.org/officeDocument/2006/relationships/hyperlink" Target="https://www.bing.com/ck/a?!&amp;&amp;p=2d122745da29f9dd09e351982a97bf255f41205110c988dd7c3473f2d3479f42JmltdHM9MTY1MzEyNTI5NiZpZ3VpZD00NzA0OThhMy1iMTZiLTQxYjItYjk5ZS0yMDQ0ODY2MjI1MDYmaW5zaWQ9NTE3MA&amp;ptn=3&amp;fclid=57d72373-d8e8-11ec-86d8-f2cb0a375b5c&amp;u=a1aHR0cHM6Ly93d3cuanN0b3Iub3JnL3N0YWJsZS8zMDA1Nzky&amp;ntb=1" TargetMode="Externa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hyperlink" Target="https://www.the-learning-agency-lab.com/the-learning-curve/learning-by-doing/%23:~:text=The%20American%20philosopher,%20John%20Dewey,through%20lectures%20and%20rote%20memorization." TargetMode="External"/><Relationship Id="rId2"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hyperlink" Target="https://link.springer.com/article/10.1007/s10708-021-10474-7" TargetMode="External"/><Relationship Id="rId2"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hyperlink" Target="https://www.bing.com/ck/a?!&amp;&amp;p=80d2eef7e5cc7ac41fd958163c3ae3abd17b0e71e82cdf6de312f57f5151ddbaJmltdHM9MTY1MzEyNzMyMSZpZ3VpZD0wMmUwMDA4ZC1mZTJiLTQ2YzgtYjI2Ny1kODdmZmJjOTEwYjgmaW5zaWQ9NTE0NA&amp;ptn=3&amp;fclid=0ef3cf4e-d8ed-11ec-851e-ac2301a1b5d3&amp;u=a1aHR0cHM6Ly9wYXJlbnRpbmcuZmlyc3RjcnkuY29tL2FydGljbGVzL21hbG51dHJpdGlvbi1pbi1jaGlsZHJlbi1jYXVzZXMtc3ltcHRvbXMtcmVtZWRpZXMv&amp;ntb=1" TargetMode="External"/><Relationship Id="rId2"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hyperlink" Target="https://myschool.ng/classroom/civic-education/50091" TargetMode="External"/><Relationship Id="rId2"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hyperlink" Target="https://www.verywellmind.com/piagets-stages-of-cognitive-development-2795457%23:~:text=Sensorimotor%20stage:%20birth%20to%202,stage:%20ages%2012%20and%20up" TargetMode="External"/><Relationship Id="rId2"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hyperlink" Target="https://www.bing.com/ck/a?!&amp;&amp;p=a6e120f8ddfb52e29c57fce5b01820c1129cacef16d746ec331f527cbbc2ba1fJmltdHM9MTY1MzEyOTg5NSZpZ3VpZD1kY2YwNGRhZS05M2EyLTQzMTktOTM1Ny04MzUyMGRkZTcyNjcmaW5zaWQ9NTE2Nw&amp;ptn=3&amp;fclid=0d59b5b8-d8f3-11ec-b153-7849e21b81e6&amp;u=a1aHR0cHM6Ly93d3cuaW52ZXN0b3BlZGlhLmNvbS90ZXJtcy9zL3NvY2lhbC1uZXR3b3JraW5nLmFzcA&amp;ntb=1" TargetMode="External"/><Relationship Id="rId2"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hyperlink" Target="https://www.bing.com/ck/a?!&amp;&amp;p=5b9556279ca964e1ee21a5e8a060bdce876dc46304eef9fcdb8d78804bc04336JmltdHM9MTY1MzEzMDMwOSZpZ3VpZD03OGZhZjE5Yi1iN2FiLTRjN2EtOWNkMy0yNWRkYmI4ZjZjYjImaW5zaWQ9NTI0NQ&amp;ptn=3&amp;fclid=0398e139-d8f4-11ec-84c0-4ae4bb1b4e88&amp;u=a1aHR0cHM6Ly9jYW5kYW5hLm15bW9tLmluZm8vd2h5L3doeS1pcy10aGUtaW5mYW50LW1vcnRhbGl0eS1yYXRlLWhpZ2hlci1pbi1kZXZlbG9waW5nLWNvdW50cmllcy5waHA&amp;ntb=1" TargetMode="External"/><Relationship Id="rId2"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hyperlink" Target="https://www.bing.com/ck/a?!&amp;&amp;p=f25a57a3e5e4b212ea310acca59b3673e50d23aa2e47bcb270bcbb427f96ccbfJmltdHM9MTY1MzE0MDAzNyZpZ3VpZD01MjY5YjMzZC0wMjE5LTRlODUtOGJmYi1jZDMyZDU0NTY3OTMmaW5zaWQ9NTI1Mw&amp;ptn=3&amp;fclid=a9f1fa5e-d90a-11ec-baa5-79ee5a04cf79&amp;u=a1aHR0cHM6Ly93d3cuc29jaWFsd29ya2luLmNvbS8yMDIyLzAxL3doYXQtaXMtc2x1bS1leHBsYWluZWQuaHRtbA&amp;ntb=1" TargetMode="External"/><Relationship Id="rId2"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hyperlink" Target="https://simplyeducate.me/2015/01/09/foundations-of-curriculum/" TargetMode="External"/><Relationship Id="rId2" Type="http://schemas.openxmlformats.org/officeDocument/2006/relationships/hyperlink" Target="http://epltt.coe.uga.edu/index.php?title=Behaviorism%23:~:text=Behaviorism%20is%20primarily%20concerned%20with,Behavior%20is%20directed%20by%20stimuli." TargetMode="External"/><Relationship Id="rId3"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hyperlink" Target="https://www.bing.com/ck/a?!&amp;&amp;p=31aa7708843ae8b75940e3f7d867915524759c8061303b358b76503cd64eb8d2JmltdHM9MTY1MzE0Mjg4MCZpZ3VpZD02ODUxNjUzMS05NDNjLTRiNmYtOGNhOC04ODVjZTI1ZTI0OTEmaW5zaWQ9NTIyMQ&amp;ptn=3&amp;fclid=48d54b8e-d911-11ec-bd88-307555db47c1&amp;u=a1aHR0cHM6Ly93d3cucmVmd29ybGQub3JnL2RvY2lkLzQ2YzViMWY1Mi5odG1s&amp;ntb=1" TargetMode="External"/><Relationship Id="rId2"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hyperlink" Target="https://www.genome.gov/about-genomics/fact-sheets/Understanding-COVID-19-PCR-Testing" TargetMode="External"/><Relationship Id="rId2"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hyperlink" Target="https://www.bing.com/ck/a?!&amp;&amp;p=6fd5adebd9c2b5a6c3fe61aadcb64f8cf41c3c212bae2466b7c8013d6e41e287JmltdHM9MTY1MzE0MzY4OCZpZ3VpZD1kNjNiMmQ0My00N2QxLTRhZWMtODAxOS0zMzE1NWUwZWU1MjcmaW5zaWQ9NTEyOA&amp;ptn=3&amp;fclid=2a8c0c68-d913-11ec-ab8a-7c1e1cc631c3&amp;u=a1aHR0cHM6Ly9nc2RyYy5vcmcvZG9jdW1lbnQtbGlicmFyeS93aGF0LWlzLXByby1wb29yLWdyb3d0aC1hbmQtd2h5LWRvLXdlLW5lZWQtdG8ta25vdy8&amp;ntb=1" TargetMode="External"/><Relationship Id="rId2"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hyperlink" Target="https://www.bing.com/ck/a?!&amp;&amp;p=9e32c1f2910f099ae41bb8f4f9966ef9a77dccee6d066f23b6d275539d61693eJmltdHM9MTY1MzE0MzkzNyZpZ3VpZD1kZTljMzQ0MS1jMmM1LTRmODktOTVmNS1jYWJkZWU3NjUwMDImaW5zaWQ9NTEzMg&amp;ptn=3&amp;fclid=be9a8320-d913-11ec-af5e-9ed10de0ffaa&amp;u=a1aHR0cHM6Ly93d3cucHJvamVjdHRvcGljcy5vcmcvcXVlc3Rpb25zL3RoZS1zdGF0dXMtb2YtYmVpbmctYS1sZWdhbC1tZW1iZXItb2YtYS1jb3VudHJ5LWlzLXJlZmVycmVkLXRvLWFzLTQ0NTUwLmh0bWw&amp;ntb=1" TargetMode="External"/><Relationship Id="rId2"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hyperlink" Target="https://technologyforlearners.com/applying-blooms-taxonomy-to-the-classroom/" TargetMode="External"/><Relationship Id="rId2" Type="http://schemas.openxmlformats.org/officeDocument/2006/relationships/image" Target="../media/image1.png"/><Relationship Id="rId3"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 Target="slide1.xml"/><Relationship Id="rId2" Type="http://schemas.openxmlformats.org/officeDocument/2006/relationships/hyperlink" Target="We%20define%20classroom%20assessment%20literacy%20as%20the%20knowledge%20and%20skills%20needed%20to%20do%20two%20things:%20(1)%20gather%20accurate%20information%20about%20student%20achievement,%20and%20(2)%20use%20the%20assessment%20process%20and%20its%20results%20effectively%20to%20improve%20achievement" TargetMode="External"/><Relationship Id="rId3"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hyperlink" Target="https://www.montessorischoolofmarion.org/what-is-montessori%23:~:text=Montessori%20is%20a%20method%20of,activities%20to%20guide%20the%20process." TargetMode="External"/><Relationship Id="rId2"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hyperlink" Target="https://www.thoughtco.com/plato-important-philosophers-120328%23:~:text=Plato%20is%20considered%20by%20many,which%20appears%20in%20Plato&apos;s%20Republic." TargetMode="External"/><Relationship Id="rId2"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hyperlink" Target="https://www.sciencedirect.com/science/article/pii/S1877042811027716/pdf?md5=dbc5cb74d5a16074da7d1a2cea138c3f&amp;pid=1-s2.0-S1877042811027716-main.pdf" TargetMode="External"/><Relationship Id="rId2"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hyperlink" Target="The%20lower%20the%20standard%20deviation,%20the%20more%20homogeneous%20the%20population." TargetMode="External"/><Relationship Id="rId2"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hyperlink" Target="https://www.nidcd.nih.gov/health/autism-spectrum-disorder-communication-problems-children" TargetMode="External"/><Relationship Id="rId2"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hyperlink" Target="Convention%20against%20Discrimination%20in%20Education,%20adopted%20by%20the%20General%20Conference%20at%20its%20eleventh%20session,%20Paris,%2014%20December%201960." TargetMode="External"/><Relationship Id="rId2"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hyperlink" Target="chrome-extension://efaidnbmnnnibpcajpcglclefindmkaj/http:/www.africanchildforum.org/clr/Legislation%20Per%20Country/Rwanda/rwanda_education_2003_en.pdf" TargetMode="Externa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hyperlink" Target="https://tyonote.com/trial_and_error_learning/" TargetMode="External"/><Relationship Id="rId2"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hyperlink" Target="chrome-extension://efaidnbmnnnibpcajpcglclefindmkaj/http:/www.africanchildforum.org/clr/Legislation%20Per%20Country/Rwanda/rwanda_education_2003_en.pdf" TargetMode="External"/><Relationship Id="rId2"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hyperlink" Target="https://www.verywellmind.com/what-is-reinforcement-2795414" TargetMode="External"/><Relationship Id="rId2"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hyperlink" Target="https://www.cnn.com/2020/09/05/health/video-games-literacy-creativity-children-trnd/index.html" TargetMode="External"/><Relationship Id="rId2"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hyperlink" Target="https://simplyeducate.me/2015/01/09/foundations-of-curriculum/" TargetMode="External"/><Relationship Id="rId2"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hyperlink" Target="https://azpbs.org/2017/11/early-childhood-brain-development-lifelong-impact/%23:~:text=From%20birth%20to%20age%20five,any%20other%20time%20in%20life." TargetMode="External"/><Relationship Id="rId2" Type="http://schemas.openxmlformats.org/officeDocument/2006/relationships/hyperlink" Target="https://makewayforbooks.org/early-literacy/" TargetMode="External"/><Relationship Id="rId3"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hyperlink" Target="https://www.quora.com/Should-I-teach-my-child-to-count-starting-from-zero-or-one" TargetMode="External"/><Relationship Id="rId2" Type="http://schemas.openxmlformats.org/officeDocument/2006/relationships/hyperlink" Target="https://www.europeanjournalofsocialsciences.com/issues/PDF/EJSS_58_1_02.pdf" TargetMode="External"/><Relationship Id="rId3"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hyperlink" Target="https://youtu.be/NlvI0j7_bjE" TargetMode="External"/><Relationship Id="rId2"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hyperlink" Target="https://www.unicef.org/parenting/child-development/when-do-babies-begin-to-learn" TargetMode="External"/><Relationship Id="rId2"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hyperlink" Target="https://www.bartleby.com/essay/Goals-Centered-Theory-Cognitive-Behavioral-Theory-And-F3542V5Y9C5W%23:~:text=Goal%20Centered%20Theory%20is%20a,Old%20Dominion%20University,%202016)." TargetMode="External"/><Relationship Id="rId2"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hyperlink" Target="https://www.verywellfamily.com/literacy-skills-1449194%23:~:text=Literacy%20skills%20are%20all%20the,vocabulary,%20spelling,%20and%20comprehension." TargetMode="External"/><Relationship Id="rId2" Type="http://schemas.openxmlformats.org/officeDocument/2006/relationships/hyperlink" Target="https://files.eric.ed.gov/fulltext/EJ1134673.pdf" TargetMode="External"/><Relationship Id="rId3"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hyperlink" Target="https://files.eric.ed.gov/fulltext/EJ1134673.pdf" TargetMode="Externa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hyperlink" Target="https://salimi.staff.uns.ac.id/files/2016/03/The-Taba-Tyler-Rationales.pdf" TargetMode="External"/><Relationship Id="rId2" Type="http://schemas.openxmlformats.org/officeDocument/2006/relationships/hyperlink" Target="http://www.nwlink.com/~donclark/hrd/bloom.html" TargetMode="External"/><Relationship Id="rId3"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hyperlink" Target="https://scholar.lib.vt.edu/ejournals/JITE/v40n3/howell.html%23:~:text=The%20project%20method%20is%20a,clearly%20identified%20by%20the%20instructor." TargetMode="External"/><Relationship Id="rId2"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hyperlink" Target="http://www.ibe.unesco.org/fileadmin/user_upload/archive/cops/Competencies/PillarsLearningZhou.pdf" TargetMode="External"/><Relationship Id="rId2"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hyperlink" Target="https://salimi.staff.uns.ac.id/files/2016/03/The-Taba-Tyler-Rationales.pdf" TargetMode="External"/><Relationship Id="rId2"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hyperlink" Target="https://www.cnn.com/2020/09/05/health/video-games-literacy-creativity-children-trnd/index.html" TargetMode="External"/><Relationship Id="rId2"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hyperlink" Target="https://www.sciencedirect.com/topics/biochemistry-genetics-and-molecular-biology/intelligence-quotient%23:~:text=Intelligence%20quotient%20(IQ)%20can%20be,by%20which%20they%20are%20measured." TargetMode="External"/><Relationship Id="rId2"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hyperlink" Target="https://data.unicef.org/topic/education/primary-education/" TargetMode="Externa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 Target="slide1.xml"/><Relationship Id="rId2" Type="http://schemas.openxmlformats.org/officeDocument/2006/relationships/hyperlink" Target="https://azpbs.org/2017/11/early-childhood-brain-development-lifelong-impact/%23:~:text=From%20birth%20to%20age%20five,any%20other%20time%20in%20life." TargetMode="External"/><Relationship Id="rId3" Type="http://schemas.openxmlformats.org/officeDocument/2006/relationships/hyperlink" Target="https://makewayforbooks.org/early-literacy/"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hyperlink" Target="http://www.nwlink.com/~donclark/hrd/bloom.html" TargetMode="External"/><Relationship Id="rId2"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hyperlink" Target="http://www.nwlink.com/~donclark/hrd/bloom.html" TargetMode="External"/><Relationship Id="rId2"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hyperlink" Target="http://www.nwlink.com/~donclark/hrd/bloom.html" TargetMode="External"/><Relationship Id="rId2"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hyperlink" Target="https://languages.oup.com/google-dictionary-en" TargetMode="External"/><Relationship Id="rId2"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hyperlink" Target="https://www.the-learning-agency-lab.com/the-learning-curve/learning-by-doing/%23:~:text=The%20American%20philosopher,%20John%20Dewey,through%20lectures%20and%20rote%20memorization." TargetMode="External"/><Relationship Id="rId2"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hyperlink" Target="https://www.verywellmind.com/piagets-stages-of-cognitive-development-2795457%23:~:text=Sensorimotor%20stage:%20birth%20to%202,stage:%20ages%2012%20and%20up" TargetMode="External"/><Relationship Id="rId2"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hyperlink" Target="http://epltt.coe.uga.edu/index.php?title=Behaviorism%23:~:text=Behaviorism%20is%20primarily%20concerned%20with,Behavior%20is%20directed%20by%20stimuli." TargetMode="External"/><Relationship Id="rId2"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 Target="slide1.xml"/><Relationship Id="rId2" Type="http://schemas.openxmlformats.org/officeDocument/2006/relationships/hyperlink" Target="https://pravo.hse.ru/data/2021/02/27/1395889767/Rwanda%20Law%20governing%20persons%20and%20family.pdf" TargetMode="External"/><Relationship Id="rId3"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hyperlink" Target="https://africa.unwomen.org/en/digital-library/publications/2021/08/gender-equality-womens-empowerment-and-hiv-in-africa" TargetMode="Externa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hyperlink" Target="http://www.nwlink.com/~donclark/hrd/bloom.html" TargetMode="External"/><Relationship Id="rId2"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hyperlink" Target="https://gazettes.africa/archive/rw/2021/rw-government-gazette-dated-2021-10-09-no-Special.pdf" TargetMode="External"/><Relationship Id="rId2"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hyperlink" Target="https://www.eac.int/" TargetMode="External"/><Relationship Id="rId2"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hyperlink" Target="https://procedures.tic.go.tz/objective/380?l=en%23:~:text=National%20Identification%20Authority%20(NIDA)" TargetMode="External"/><Relationship Id="rId2"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hyperlink" Target="https://www.institute4learning.com/resources/articles/multiple-intelligences/" TargetMode="External"/><Relationship Id="rId2"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hyperlink" Target="https://en.wikipedia.org/wiki/Southern_District_Council" TargetMode="External"/><Relationship Id="rId2"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hyperlink" Target="https://www.northernprovince.gov.rw/fileadmin/user_upload/northernprovince/Inyandiko/Amategeko/District_Law.pdf" TargetMode="External"/><Relationship Id="rId2"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hyperlink" Target="https://www.gov.rw/government/legislature/chamber-of-deputies" TargetMode="External"/><Relationship Id="rId2"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hyperlink" Target="https://www.gov.rw/cabinet" TargetMode="External"/><Relationship Id="rId2"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hyperlink" Target="https://www.minecofin.gov.rw/fileadmin/user_upload/Minecofin/Publications/REPORTS/National_Development_Planning_and_Research/Vision_2050/English-Vision_2050_Abridged_version_WEB_Final.pdf" TargetMode="External"/><Relationship Id="rId2"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hyperlink" Target="http://www.icc-cpi.int/" TargetMode="External"/><Relationship Id="rId2"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hyperlink" Target="https://history.state.gov/milestones/1937-1945/un" TargetMode="External"/><Relationship Id="rId2"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hyperlink" Target="https://www.constituteproject.org/constitution/Rwanda_2015.pdf?lang=en" TargetMode="External"/><Relationship Id="rId2"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hyperlink" Target="https://www.constituteproject.org/constitution/Rwanda_2015.pdf?lang=en" TargetMode="Externa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hyperlink" Target="https://www.sciencedirect.com/topics/biochemistry-genetics-and-molecular-biology/intelligence-quotient%23:~:text=Intelligence%20quotient%20(IQ)%20can%20be,by%20which%20they%20are%20measured." TargetMode="External"/><Relationship Id="rId2" Type="http://schemas.openxmlformats.org/officeDocument/2006/relationships/hyperlink" Target="https://www.verywellmind.com/what-is-the-average-iq-2795284" TargetMode="External"/><Relationship Id="rId3"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hyperlink" Target="https://www.gov.rw/overview" TargetMode="External"/><Relationship Id="rId2"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hyperlink" Target="https://sdgs.un.org/fr/goals" TargetMode="External"/><Relationship Id="rId2"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hyperlink" Target="https://www.therwandan.com/ndi-umunyarwanda-i-am-rwandan-and-other-similar-campaign-initiatives-reconciliation-or-social-division/" TargetMode="External"/><Relationship Id="rId2"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hyperlink" Target="https://www.google.com/search?q=how%20many%20member%20states%20of%20commonwealth&amp;biw=1242&amp;bih=603&amp;sxsrf=ALiCzsbu_l77pRbxD-JXwKSx7anZX-mnIA:1654367684610&amp;ei=xKWbYsXpJLmSxc8P_4i-2Ac&amp;ved=0ahUKEwjF26zxt5T4AhU5SfEDHX-ED3sQ4dUDCA4&amp;uact=5&amp;oq=how%20many%20member%20states%20of%20commonwealth&amp;gs_lcp=Cgdnd3Mtd2l6EAMyBggAEB4QFjIGCAAQHhAWMgYIABAeEBYyBggAEB4QFjoHCCMQsAMQJzoHCAAQRxCwA0oECEEYAEoECEYYAFDLDFjLDGCmFWgBcAF4AIABwwSIAcMEkgEDNS0xmAEAoAECoAEByAEJwAEB&amp;sclient=gws-wiz" TargetMode="External"/><Relationship Id="rId2"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hyperlink" Target="http://rsb.gov.rw/fileadmin/user_upload/files/pdf/Rwanda_Standards_Journal_Issue_16-May_2019_Focus_on_Made_in_Rwanda.pdf" TargetMode="External"/><Relationship Id="rId2"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hyperlink" Target="https://www.differencebetween.com/difference-between-action-plan-and-vs-strategy/%23:~:text=Strategy%20can%20be%20timeless%20whereas,plan%20to%20achieve%20the%20goal." TargetMode="Externa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hyperlink" Target="https://www.simplypsychology.org/multiple-intelligences.html%23:~:text=To%20broaden%20this%20notion%20of,Interpersonal,%20Intrapersonal,%20and%20Naturalist." TargetMode="External"/><Relationship Id="rId2"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hyperlink" Target="https://www.constituteproject.org/constitution/Rwanda_2015?lang=en" TargetMode="External"/><Relationship Id="rId2"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hyperlink" Target="https://gazettes.africa/gazettes/rw-government-gazette-dated-2016-08-01-no-31" TargetMode="External"/><Relationship Id="rId2"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hyperlink" Target="https://www.sac.edu/AcademicAffairs/TracDat/Pages/Inquiry-Based-Learning-.aspx%23:~:text=Inquiry-based%20learning%20is%20a,problem-solving%20and%20experiential%20learning." TargetMode="External"/><Relationship Id="rId2"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hyperlink" Target="https://rssb.rw/fileadmin/EjoHeza/law_matrimonial_regime_donation_and_succession_j.o_01.08.2016.pdf" TargetMode="External"/><Relationship Id="rId2"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hyperlink" Target="https://rssb.rw/fileadmin/EjoHeza/law_matrimonial_regime_donation_and_succession_j.o_01.08.2016.pdf" TargetMode="External"/><Relationship Id="rId2"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hyperlink" Target="obligations%20required%20under" TargetMode="External"/><Relationship Id="rId2"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hyperlink" Target="https://www.who.int/health-topics/gender" TargetMode="External"/><Relationship Id="rId2"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hyperlink" Target="https://eige.europa.eu/gender-mainstreaming/what-is-gender-mainstreaming" TargetMode="External"/><Relationship Id="rId2"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hyperlink" Target="https://www.migeprof.gov.rw/fileadmin/user_upload/Migeprof/Publications/Guidelines/Revised_National_Gender_Policy-2021.pdf" TargetMode="Externa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hyperlink" Target="https://scholar.lib.vt.edu/ejournals/JITE/v40n3/howell.html%23:~:text=The%20project%20method%20is%20a,clearly%20identified%20by%20the%20instructor." TargetMode="External"/><Relationship Id="rId2"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hyperlink" Target="https://www.cnf.gov.rw/index.php?id=41" TargetMode="External"/><Relationship Id="rId2"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 Target="slide1.xml"/><Relationship Id="rId2"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hyperlink" Target="https://www.verywellmind.com/leadership-theories-2795323" TargetMode="External"/><Relationship Id="rId2"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hyperlink" Target="https://www.technofunc.com/index.php/leadership-skills-2/leadership-theories/item/behavioral-theories-of-leadership" TargetMode="External"/><Relationship Id="rId2"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hyperlink" Target="https://citl.illinois.edu/citl-101/teaching-learning/resources/teaching-across-modalities/teaching-tips-articles/teaching-tips/2021/08/11/assessment-validity-and-alignment%23:~:text=Assessment%20validity%20refers%20to%20the,11)." TargetMode="Externa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hyperlink" Target="https://www.britannica.com/topic/education/Froebel-and-the-kindergarten-movement%23:~:text=Next%20to%20Pestalozzi,%20perhaps%20the,self-activity%20in%20early%20childhood." TargetMode="External"/><Relationship Id="rId2"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hyperlink" Target="https://www.managementstudyguide.com/houses-path-goal-theory.htm" TargetMode="External"/><Relationship Id="rId2"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hyperlink" Target="https://languages.oup.com/google-dictionary-en" TargetMode="External"/><Relationship Id="rId2"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hyperlink" Target="https://online.stu.edu/articles/education/what-is-charismatic-leadership.aspx" TargetMode="External"/><Relationship Id="rId2"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hyperlink" Target="chrome-extension://efaidnbmnnnibpcajpcglclefindmkaj/http:/www.africanchildforum.org/clr/Legislation%20Per%20Country/Rwanda/rwanda_education_2003_en.pdf" TargetMode="External"/><Relationship Id="rId2"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hyperlink" Target="https://www.centenary.edu/files/resources/leadership-styles-pp.pdf" TargetMode="External"/><Relationship Id="rId2"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hyperlink" Target="https://rwanda.vvob.org/sites/rwanda/files/professional_standards_for_effective_school_leadership_in_rwanda_v0.0_20201201.pdf" TargetMode="External"/><Relationship Id="rId2"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hyperlink" Target="https://www.theedadvocate.org/understanding-4-main-schools-philosophy-principle-realism/%23:~:text=Aristotle%20(384%20BC&#8211;322%20BC,endured%20for%20thousands%20of%20years." TargetMode="Externa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hyperlink" Target="https://www.massey.ac.nz/~wwpapajl/evolution/assign2/MM/law.html%23:~:text=The%20Law%20of%20Effect,habitual%20response%20to%20that%20situation." TargetMode="External"/><Relationship Id="rId2"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hyperlink" Target="https://www.sac.edu/AcademicAffairs/TracDat/Pages/Inquiry-Based-Learning-.aspx%23:~:text=Inquiry-based%20learning%20is%20a,problem-solving%20and%20experiential%20learning." TargetMode="External"/><Relationship Id="rId2"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hyperlink" Target="chrome-extension://efaidnbmnnnibpcajpcglclefindmkaj/https:/mineduc.prod.risa.rw/fileadmin/user_upload/Mineduc/Publications/LAWS/Law_organizing_nursery__primary_and_scondary_education.pdf" TargetMode="External"/><Relationship Id="rId2"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hyperlink" Target="https://testbook.com/question-answer/a-10-year-old-child-had-mental-age-of-12-then-wha--61518777c02f0bdacf987d0a%23:~:text=&#8203;Thus,%20it%20is%20concluded,will%20be%20the%20Intelligence%20Quotient." TargetMode="Externa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hyperlink" Target="https://files.eric.ed.gov/fulltext/EJ1134673.pdf" TargetMode="External"/><Relationship Id="rId2"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hyperlink" Target="https://youtu.be/NlvI0j7_bjE" TargetMode="External"/><Relationship Id="rId2" Type="http://schemas.openxmlformats.org/officeDocument/2006/relationships/hyperlink" Target="https://www.unicef.org/parenting/child-development/when-do-babies-begin-to-learn" TargetMode="External"/><Relationship Id="rId3"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hyperlink" Target="https://www.thoughtco.com/plato-important-philosophers-120328%23:~:text=Plato%20is%20considered%20by%20many,which%20appears%20in%20Plato&apos;s%20Republic." TargetMode="External"/><Relationship Id="rId2"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hyperlink" Target="https://www.simplypsychology.org/multiple-intelligences.html%23:~:text=To%20broaden%20this%20notion%20of,Interpersonal,%20Intrapersonal,%20and%20Naturalist." TargetMode="External"/><Relationship Id="rId2"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hyperlink" Target="https://www.edcan.org.au/edcan-learning-resources/using-edcan-resources/implementation-resources/assessment/reliability-validity%23:~:text=Reliability%20refers%20to%20the%20extent,between%20different%20learners%20and%20examiners." TargetMode="External"/><Relationship Id="rId2"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hyperlink" Target="https://testbook.com/question-answer/a-10-year-old-child-had-mental-age-of-12-then-wha--61518777c02f0bdacf987d0a%23:~:text=&#8203;Thus,%20it%20is%20concluded,will%20be%20the%20Intelligence%20Quotient." TargetMode="External"/><Relationship Id="rId2"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hyperlink" Target="https://www.thoughtco.com/plato-important-philosophers-120328%23:~:text=Plato%20is%20considered%20by%20many,which%20appears%20in%20Plato&apos;s%20Republic." TargetMode="External"/><Relationship Id="rId2" Type="http://schemas.openxmlformats.org/officeDocument/2006/relationships/hyperlink" Target="https://www.theedadvocate.org/understanding-4-main-schools-philosophy-principle-realism/%23:~:text=Aristotle%20(384%20BC&#8211;322%20BC,endured%20for%20thousands%20of%20years." TargetMode="External"/><Relationship Id="rId3"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 Target="slide1.xml"/><Relationship Id="rId2" Type="http://schemas.openxmlformats.org/officeDocument/2006/relationships/hyperlink" Target="chrome-extension://efaidnbmnnnibpcajpcglclefindmkaj/http:/www.africanchildforum.org/clr/Legislation%20Per%20Country/Rwanda/rwanda_education_2003_en.pdf" TargetMode="External"/><Relationship Id="rId3"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hyperlink" Target="chrome-extension://efaidnbmnnnibpcajpcglclefindmkaj/http:/www.africanchildforum.org/clr/Legislation%20Per%20Country/Rwanda/rwanda_education_2003_en.pdf" TargetMode="External"/><Relationship Id="rId2"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customXml" Target="../ink/ink1.xml"/><Relationship Id="rId2" Type="http://schemas.openxmlformats.org/officeDocument/2006/relationships/image" Target="../media/image2.emf"/><Relationship Id="rId3"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hyperlink" Target="chrome-extension://efaidnbmnnnibpcajpcglclefindmkaj/https:/mineduc.prod.risa.rw/fileadmin/user_upload/Mineduc/Publications/LAWS/Law_organizing_nursery__primary_and_scondary_education.pdf" TargetMode="External"/><Relationship Id="rId2" Type="http://schemas.openxmlformats.org/officeDocument/2006/relationships/customXml" Target="../ink/ink2.xml"/><Relationship Id="rId3" Type="http://schemas.openxmlformats.org/officeDocument/2006/relationships/image" Target="../media/image3.emf"/><Relationship Id="rId4"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hyperlink" Target="https://www.verywellfamily.com/literacy-skills-1449194%23:~:text=Literacy%20skills%20are%20all%20the,vocabulary,%20spelling,%20and%20comprehension." TargetMode="External"/><Relationship Id="rId2" Type="http://schemas.openxmlformats.org/officeDocument/2006/relationships/hyperlink" Target="https://files.eric.ed.gov/fulltext/EJ1134673.pdf" TargetMode="External"/><Relationship Id="rId3"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customXml" Target="../ink/ink3.xml"/><Relationship Id="rId2" Type="http://schemas.openxmlformats.org/officeDocument/2006/relationships/image" Target="../media/image4.emf"/><Relationship Id="rId3"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customXml" Target="../ink/ink4.xml"/><Relationship Id="rId2" Type="http://schemas.openxmlformats.org/officeDocument/2006/relationships/image" Target="../media/image5.emf"/><Relationship Id="rId3"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customXml" Target="../ink/ink5.xml"/><Relationship Id="rId2" Type="http://schemas.openxmlformats.org/officeDocument/2006/relationships/image" Target="../media/image6.emf"/><Relationship Id="rId3" Type="http://schemas.openxmlformats.org/officeDocument/2006/relationships/slideLayout" Target="../slideLayouts/slideLayout2.xml"/></Relationships>
</file>

<file path=ppt/slides/_rels/slide4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hyperlink" Target="chrome-extension://efaidnbmnnnibpcajpcglclefindmkaj/https:/www.nuffic.nl/sites/default/files/2020-08/education-system-rwanda.pdf" TargetMode="External"/><Relationship Id="rId2" Type="http://schemas.openxmlformats.org/officeDocument/2006/relationships/customXml" Target="../ink/ink6.xml"/><Relationship Id="rId3" Type="http://schemas.openxmlformats.org/officeDocument/2006/relationships/image" Target="../media/image7.emf"/><Relationship Id="rId4" Type="http://schemas.openxmlformats.org/officeDocument/2006/relationships/slideLayout" Target="../slideLayouts/slideLayout2.xml"/></Relationships>
</file>

<file path=ppt/slides/_rels/slide4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customXml" Target="../ink/ink7.xml"/><Relationship Id="rId2" Type="http://schemas.openxmlformats.org/officeDocument/2006/relationships/image" Target="../media/image8.emf"/><Relationship Id="rId3" Type="http://schemas.openxmlformats.org/officeDocument/2006/relationships/slideLayout" Target="../slideLayouts/slideLayout2.xml"/></Relationships>
</file>

<file path=ppt/slides/_rels/slide4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9.xml.rels><?xml version="1.0" encoding="UTF-8" standalone="yes"?>
<Relationships xmlns="http://schemas.openxmlformats.org/package/2006/relationships"><Relationship Id="rId1" Type="http://schemas.openxmlformats.org/officeDocument/2006/relationships/hyperlink" Target="https://www.google.com/search?q=It%20is%20to%20have%20control%20of%20rewards./C&apos;est%20avoir%20le%20contr&#244;le%20sur%20des%20r&#233;compenses.%20B%20It%20is%20the%20ability%20to%20determine%20the%20behavior%20of%20others%20or%20to%20decide%20the%20outcome%20of%20conflict/%20C&apos;est%20la%20capacit&#233;%20de%20d&#233;terminer%20le%20comportement%20des%20autres%20ou%20de%20d&#233;cider%20de%20l&apos;issue%20du%20conflit%20C%20It%20is%20to%20possess%20appropriate%20expertise./Il%20s&apos;agit%20de%20poss&#233;der%20l&apos;expertise%20appropri&#233;e.%20All%20are%20corrects/Tous%20sont%20corrects:" TargetMode="External"/><Relationship Id="rId2"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hyperlink" Target="https://www.cnn.com/2020/09/05/health/video-games-literacy-creativity-children-trnd/index.html" TargetMode="External"/><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hyperlink" Target="https://education.stateuniversity.com/pages/2337/Project-Method.html%23:~:text=The%20idea%20was%20thought%20to,Project%20Method&quot;%20(1918)." TargetMode="External"/><Relationship Id="rId2"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hyperlink" Target="https://www.google.com/search?q=the%20theory%20which%20focuses%20on%20a%20student&#8217;s%20lack%20of%20belonging%20in%20a%20social%20setting%20as%20the%20primary%20result%20of%20classroom%20misbehavior%20is:%20Goal%20centered%20theory%20Choice%20theory%20Motivation%20theory&amp;sxsrf=ALiCzsa6DhqyVHTeQesxuLWP00_40qTksw:1652889092049&amp;ei=BBaFYtrUAs6FlwTjirK4BA&amp;ved=0ahUKEwja5rzZs-n3AhXOwoUKHWOFDEcQ4dUDCA4&amp;uact=5&amp;oq=the%20theory%20which%20focuses%20on%20a%20student&#8217;s%20lack%20of%20belonging%20in%20a%20social%20setting%20as%20the%20primary%20result%20of%20classroom%20misbehavior%20is:%20Goal%20centered%20theory%20Choice%20theory%20Motivation%20theory&amp;gs_lcp=Cgdnd3Mtd2l6EAMyBAgAEEcyBAgAEEcyBAgAEEcyBAgAEEcyBAgAEEcyBAgAEEcyBAgAEEcyBAgAEEdKBAhBGABKBAhGGABQ5glY5glg1hBoAHACeACAAQCIAQCSAQCYAQCgAQKgAQHIAQjAAQE&amp;sclient=gws-wiz" TargetMode="External"/><Relationship Id="rId2" Type="http://schemas.openxmlformats.org/officeDocument/2006/relationships/customXml" Target="../ink/ink8.xml"/><Relationship Id="rId3" Type="http://schemas.openxmlformats.org/officeDocument/2006/relationships/image" Target="../media/image9.emf"/><Relationship Id="rId4"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hyperlink" Target="https://www.massey.ac.nz/~wwpapajl/evolution/assign2/MM/law.html%23:~:text=The%20Law%20of%20Effect,habitual%20response%20to%20that%20situation." TargetMode="External"/><Relationship Id="rId2" Type="http://schemas.openxmlformats.org/officeDocument/2006/relationships/customXml" Target="../ink/ink9.xml"/><Relationship Id="rId3" Type="http://schemas.openxmlformats.org/officeDocument/2006/relationships/image" Target="../media/image10.emf"/><Relationship Id="rId4"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hyperlink" Target="https://www.massey.ac.nz/~wwpapajl/evolution/assign2/MM/law.html%23:~:text=The%20Law%20of%20Readiness,an%20annoying%20state%20of%20affairs." TargetMode="External"/><Relationship Id="rId2" Type="http://schemas.openxmlformats.org/officeDocument/2006/relationships/hyperlink" Target="https://www.bartleby.com/essay/Goals-Centered-Theory-Cognitive-Behavioral-Theory-And-F3542V5Y9C5W%23:~:text=Goal%20Centered%20Theory%20is%20a,Old%20Dominion%20University,%202016)." TargetMode="External"/><Relationship Id="rId3"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hyperlink" Target="https://www.researchgate.net/post/What-are-the-laws-of-learning-at-Thorndike%23:~:text=Edward%20Thorndike%20developed%20the%20first,is%20likely%20to%20be%20avoided." TargetMode="External"/><Relationship Id="rId2" Type="http://schemas.openxmlformats.org/officeDocument/2006/relationships/hyperlink" Target="https://www.learnalberta.ca/content/mewa/html/assessment/types.html" TargetMode="External"/><Relationship Id="rId3"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hyperlink" Target="https://www.unicef.org/rwanda/situation-children-rwanda" TargetMode="External"/><Relationship Id="rId2"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hyperlink" Target="https://study.com/academy/answer/who-is-the-father-of-idealism-philosophy.html%23:~:text=The%20ancient%20Greek%20philosopher%20Plato,Father%20of%20Idealism%20in%20philosophy." TargetMode="Externa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hyperlink" Target="https://raisingchildren.net.au/preschoolers/play-learning/literacy-reading-stories/literacy-activities%23:~:text=Literacy%20development%20is%20a%20vital,with%20rhyme,%20rhythm%20and%20repetition." TargetMode="External"/><Relationship Id="rId2"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 Target="slide1.xml"/><Relationship Id="rId2"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hyperlink" Target="https://languages.oup.com/google-dictionary-en" TargetMode="External"/><Relationship Id="rId2"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hyperlink" Target="https://www.learndash.com/5-assumptions-of-adult-learners/" TargetMode="External"/><Relationship Id="rId2" Type="http://schemas.openxmlformats.org/officeDocument/2006/relationships/hyperlink" Target="https://www.quiddis.com/en/elearning-adults-training-six-principles-andragogy/" TargetMode="External"/><Relationship Id="rId3" Type="http://schemas.openxmlformats.org/officeDocument/2006/relationships/hyperlink" Target="https://citl.illinois.edu/citl-101/teaching-learning/resources/teaching-across-modalities/teaching-tips-articles/teaching-tips/2021/08/11/assessment-validity-and-alignment%23:~:text=Assessment%20validity%20refers%20to%20the,11)." TargetMode="External"/><Relationship Id="rId4"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hyperlink" Target="https://www.edcan.org.au/edcan-learning-resources/using-edcan-resources/implementation-resources/assessment/reliability-validity%23:~:text=Reliability%20refers%20to%20the%20extent,between%20different%20learners%20and%20examiners." TargetMode="External"/><Relationship Id="rId2"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hyperlink" Target="https://www.statskingdom.com/linear-regression-calculator.html" TargetMode="External"/><Relationship Id="rId2" Type="http://schemas.openxmlformats.org/officeDocument/2006/relationships/image" Target="../media/image11.png"/><Relationship Id="rId3"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hyperlink" Target="https://condor.depaul.edu/ntomuro/courses/IT403/notes/PracticeFinalExamQuestions-2-2019fall-answer.pdf" TargetMode="External"/><Relationship Id="rId2"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Content Placeholder 2"/>
          <p:cNvSpPr>
            <a:spLocks noGrp="1"/>
          </p:cNvSpPr>
          <p:nvPr>
            <p:ph idx="1"/>
          </p:nvPr>
        </p:nvSpPr>
        <p:spPr>
          <a:xfrm>
            <a:off x="0" y="0"/>
            <a:ext cx="12192000" cy="6858000"/>
          </a:xfrm>
        </p:spPr>
        <p:txBody>
          <a:bodyPr/>
          <a:p>
            <a:r>
              <a:rPr dirty="0" sz="6000" lang="en-US" smtClean="0">
                <a:solidFill>
                  <a:srgbClr val="FF0000"/>
                </a:solidFill>
              </a:rPr>
              <a:t>TABLE OF CONTENT:</a:t>
            </a:r>
            <a:endParaRPr dirty="0" sz="6000" lang="en-US">
              <a:solidFill>
                <a:srgbClr val="FF0000"/>
              </a:solidFill>
            </a:endParaRPr>
          </a:p>
          <a:p>
            <a:r>
              <a:rPr dirty="0" lang="en-US" smtClean="0">
                <a:solidFill>
                  <a:srgbClr val="FF0000"/>
                </a:solidFill>
                <a:hlinkClick r:id="rId1" action="ppaction://hlinksldjump"/>
              </a:rPr>
              <a:t>1. NURSARY</a:t>
            </a:r>
            <a:r>
              <a:rPr dirty="0" lang="en-US">
                <a:solidFill>
                  <a:srgbClr val="FF0000"/>
                </a:solidFill>
                <a:hlinkClick r:id="rId1" action="ppaction://hlinksldjump"/>
              </a:rPr>
              <a:t>, PRIMARY EDUCATION AND ADULT LITERACY </a:t>
            </a:r>
            <a:r>
              <a:rPr dirty="0" lang="en-US" smtClean="0">
                <a:solidFill>
                  <a:srgbClr val="FF0000"/>
                </a:solidFill>
                <a:hlinkClick r:id="rId1" action="ppaction://hlinksldjump"/>
              </a:rPr>
              <a:t>OFFICER/</a:t>
            </a:r>
            <a:r>
              <a:rPr dirty="0" lang="en-US">
                <a:solidFill>
                  <a:srgbClr val="FF0000"/>
                </a:solidFill>
                <a:hlinkClick r:id="rId1" action="ppaction://hlinksldjump"/>
              </a:rPr>
              <a:t> </a:t>
            </a:r>
            <a:r>
              <a:rPr dirty="0" lang="en-US" smtClean="0">
                <a:solidFill>
                  <a:srgbClr val="FF0000"/>
                </a:solidFill>
                <a:hlinkClick r:id="rId1" action="ppaction://hlinksldjump"/>
              </a:rPr>
              <a:t>MUSANZE </a:t>
            </a:r>
            <a:r>
              <a:rPr dirty="0" lang="en-US">
                <a:solidFill>
                  <a:srgbClr val="FF0000"/>
                </a:solidFill>
                <a:hlinkClick r:id="rId1" action="ppaction://hlinksldjump"/>
              </a:rPr>
              <a:t>26/4/2022</a:t>
            </a:r>
            <a:endParaRPr dirty="0" lang="en-US">
              <a:solidFill>
                <a:srgbClr val="FF0000"/>
              </a:solidFill>
            </a:endParaRPr>
          </a:p>
          <a:p>
            <a:r>
              <a:rPr dirty="0" sz="3600" lang="en-US" smtClean="0">
                <a:hlinkClick r:id="rId2" action="ppaction://hlinksldjump"/>
              </a:rPr>
              <a:t>2. </a:t>
            </a:r>
            <a:r>
              <a:rPr dirty="0" sz="3600" lang="en-US">
                <a:solidFill>
                  <a:srgbClr val="FF0000"/>
                </a:solidFill>
                <a:hlinkClick r:id="rId2" action="ppaction://hlinksldjump"/>
              </a:rPr>
              <a:t>EXAM EDUCATION OFFICER/KARONGI </a:t>
            </a:r>
            <a:r>
              <a:rPr dirty="0" sz="3600" lang="en-US" smtClean="0">
                <a:solidFill>
                  <a:srgbClr val="FF0000"/>
                </a:solidFill>
                <a:hlinkClick r:id="rId2" action="ppaction://hlinksldjump"/>
              </a:rPr>
              <a:t>13/5/2022</a:t>
            </a:r>
            <a:endParaRPr dirty="0" sz="3600" lang="en-US" smtClean="0">
              <a:solidFill>
                <a:srgbClr val="FF0000"/>
              </a:solidFill>
            </a:endParaRPr>
          </a:p>
          <a:p>
            <a:r>
              <a:rPr dirty="0" sz="3600" lang="en-US" smtClean="0">
                <a:hlinkClick r:id="rId3" action="ppaction://hlinksldjump"/>
              </a:rPr>
              <a:t>3. </a:t>
            </a:r>
            <a:r>
              <a:rPr dirty="0" sz="3600" lang="en-US" smtClean="0">
                <a:hlinkClick r:id="rId4" action="ppaction://hlinksldjump"/>
              </a:rPr>
              <a:t>Education </a:t>
            </a:r>
            <a:r>
              <a:rPr dirty="0" sz="3600" lang="en-US">
                <a:hlinkClick r:id="rId4" action="ppaction://hlinksldjump"/>
              </a:rPr>
              <a:t>officer </a:t>
            </a:r>
            <a:r>
              <a:rPr dirty="0" sz="3600" lang="en-US" err="1">
                <a:hlinkClick r:id="rId4" action="ppaction://hlinksldjump"/>
              </a:rPr>
              <a:t>kirehe</a:t>
            </a:r>
            <a:r>
              <a:rPr dirty="0" sz="3600" lang="en-US">
                <a:hlinkClick r:id="rId4" action="ppaction://hlinksldjump"/>
              </a:rPr>
              <a:t> </a:t>
            </a:r>
            <a:r>
              <a:rPr dirty="0" sz="3600" lang="en-US" smtClean="0">
                <a:hlinkClick r:id="rId4" action="ppaction://hlinksldjump"/>
              </a:rPr>
              <a:t>19/5/2022</a:t>
            </a:r>
            <a:endParaRPr dirty="0" sz="3600" lang="en-US" smtClean="0"/>
          </a:p>
          <a:p>
            <a:r>
              <a:rPr dirty="0" sz="3600" lang="en-US" smtClean="0">
                <a:hlinkClick r:id="rId3" action="ppaction://hlinksldjump"/>
              </a:rPr>
              <a:t>4. </a:t>
            </a:r>
            <a:r>
              <a:rPr dirty="0" sz="3600" lang="en-US">
                <a:hlinkClick r:id="rId4" action="ppaction://hlinksldjump"/>
              </a:rPr>
              <a:t>Education officer </a:t>
            </a:r>
            <a:r>
              <a:rPr dirty="0" sz="3600" lang="en-US" err="1" smtClean="0">
                <a:hlinkClick r:id="rId4" action="ppaction://hlinksldjump"/>
              </a:rPr>
              <a:t>muhanga</a:t>
            </a:r>
            <a:r>
              <a:rPr dirty="0" sz="3600" lang="en-US" smtClean="0">
                <a:hlinkClick r:id="rId4" action="ppaction://hlinksldjump"/>
              </a:rPr>
              <a:t> 24/5/2022</a:t>
            </a:r>
            <a:endParaRPr dirty="0" sz="3600" lang="en-US"/>
          </a:p>
          <a:p>
            <a:r>
              <a:rPr dirty="0" sz="3600" lang="en-US" smtClean="0">
                <a:hlinkClick r:id="rId5" action="ppaction://hlinksldjump"/>
              </a:rPr>
              <a:t>5. </a:t>
            </a:r>
            <a:r>
              <a:rPr dirty="0" sz="3600" lang="en-US" err="1" smtClean="0">
                <a:hlinkClick r:id="rId5" action="ppaction://hlinksldjump"/>
              </a:rPr>
              <a:t>Nusary</a:t>
            </a:r>
            <a:r>
              <a:rPr dirty="0" sz="3600" lang="en-US">
                <a:hlinkClick r:id="rId5" action="ppaction://hlinksldjump"/>
              </a:rPr>
              <a:t>, primary and TVET Officer/</a:t>
            </a:r>
            <a:r>
              <a:rPr dirty="0" sz="3600" lang="en-US" err="1">
                <a:hlinkClick r:id="rId5" action="ppaction://hlinksldjump"/>
              </a:rPr>
              <a:t>Muhanga</a:t>
            </a:r>
            <a:r>
              <a:rPr dirty="0" sz="3600" lang="en-US">
                <a:hlinkClick r:id="rId5" action="ppaction://hlinksldjump"/>
              </a:rPr>
              <a:t> 20/5/2022</a:t>
            </a:r>
            <a:endParaRPr dirty="0" sz="3600" lang="en-US" smtClean="0">
              <a:solidFill>
                <a:srgbClr val="FF0000"/>
              </a:solidFill>
            </a:endParaRPr>
          </a:p>
          <a:p>
            <a:r>
              <a:rPr dirty="0" sz="3600" lang="en-US">
                <a:solidFill>
                  <a:srgbClr val="FF0000"/>
                </a:solidFill>
                <a:latin typeface="arial" panose="020B0604020202020204" pitchFamily="34" charset="0"/>
                <a:hlinkClick r:id="rId6" action="ppaction://hlinksldjump"/>
              </a:rPr>
              <a:t>6</a:t>
            </a:r>
            <a:r>
              <a:rPr dirty="0" sz="3600" lang="en-US" smtClean="0">
                <a:solidFill>
                  <a:srgbClr val="FF0000"/>
                </a:solidFill>
                <a:latin typeface="arial" panose="020B0604020202020204" pitchFamily="34" charset="0"/>
                <a:hlinkClick r:id="rId6" action="ppaction://hlinksldjump"/>
              </a:rPr>
              <a:t>. gender and family promotion /</a:t>
            </a:r>
            <a:r>
              <a:rPr dirty="0" sz="3600" lang="en-US" err="1" smtClean="0">
                <a:solidFill>
                  <a:srgbClr val="FF0000"/>
                </a:solidFill>
                <a:latin typeface="arial" panose="020B0604020202020204" pitchFamily="34" charset="0"/>
                <a:hlinkClick r:id="rId6" action="ppaction://hlinksldjump"/>
              </a:rPr>
              <a:t>Karongi</a:t>
            </a:r>
            <a:r>
              <a:rPr dirty="0" sz="3600" lang="en-US" smtClean="0">
                <a:solidFill>
                  <a:srgbClr val="FF0000"/>
                </a:solidFill>
                <a:latin typeface="arial" panose="020B0604020202020204" pitchFamily="34" charset="0"/>
                <a:hlinkClick r:id="rId6" action="ppaction://hlinksldjump"/>
              </a:rPr>
              <a:t> 11/5/2022</a:t>
            </a:r>
            <a:endParaRPr dirty="0" sz="3600" lang="en-US" smtClean="0">
              <a:solidFill>
                <a:srgbClr val="FF0000"/>
              </a:solidFill>
              <a:latin typeface="arial" panose="020B0604020202020204" pitchFamily="34" charset="0"/>
            </a:endParaRPr>
          </a:p>
          <a:p>
            <a:r>
              <a:rPr dirty="0" sz="3600" lang="en-US" smtClean="0">
                <a:solidFill>
                  <a:srgbClr val="FF0000"/>
                </a:solidFill>
                <a:latin typeface="arial" panose="020B0604020202020204" pitchFamily="34" charset="0"/>
              </a:rPr>
              <a:t>7. </a:t>
            </a:r>
            <a:r>
              <a:rPr dirty="0" sz="3600" lang="en-US">
                <a:hlinkClick r:id="rId7" action="ppaction://hlinksldjump"/>
              </a:rPr>
              <a:t>Director of education</a:t>
            </a:r>
            <a:endParaRPr dirty="0" sz="3600" lang="en-US" smtClean="0">
              <a:solidFill>
                <a:srgbClr val="FF0000"/>
              </a:solidFill>
              <a:latin typeface="arial" panose="020B0604020202020204" pitchFamily="34" charset="0"/>
            </a:endParaRPr>
          </a:p>
          <a:p>
            <a:endParaRPr dirty="0" lang="en-US"/>
          </a:p>
        </p:txBody>
      </p:sp>
      <p:sp>
        <p:nvSpPr>
          <p:cNvPr id="1049331" name=""/>
          <p:cNvSpPr txBox="1"/>
          <p:nvPr/>
        </p:nvSpPr>
        <p:spPr>
          <a:xfrm>
            <a:off x="4096000" y="3219450"/>
            <a:ext cx="4000000" cy="510540"/>
          </a:xfrm>
          <a:prstGeom prst="rect"/>
        </p:spPr>
        <p:txBody>
          <a:bodyPr rtlCol="0" wrap="square">
            <a:spAutoFit/>
          </a:bodyPr>
          <a:p>
            <a:r>
              <a:rPr sz="2800" lang="en-GB">
                <a:solidFill>
                  <a:srgbClr val="000000"/>
                </a:solidFill>
              </a:rPr>
              <a:t/>
            </a:r>
            <a:endParaRPr sz="2800" lang="en-GB">
              <a:solidFill>
                <a:srgbClr val="000000"/>
              </a:solidFill>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12" name=""/>
        <p:cNvGrpSpPr/>
        <p:nvPr/>
      </p:nvGrpSpPr>
      <p:grpSpPr>
        <a:xfrm>
          <a:off x="0" y="0"/>
          <a:ext cx="0" cy="0"/>
          <a:chOff x="0" y="0"/>
          <a:chExt cx="0" cy="0"/>
        </a:xfrm>
      </p:grpSpPr>
      <p:sp>
        <p:nvSpPr>
          <p:cNvPr id="1048596" name="Content Placeholder 2"/>
          <p:cNvSpPr>
            <a:spLocks noGrp="1"/>
          </p:cNvSpPr>
          <p:nvPr>
            <p:ph idx="1"/>
          </p:nvPr>
        </p:nvSpPr>
        <p:spPr>
          <a:xfrm>
            <a:off x="0" y="79022"/>
            <a:ext cx="12192000" cy="6778978"/>
          </a:xfrm>
        </p:spPr>
        <p:txBody>
          <a:bodyPr>
            <a:normAutofit/>
          </a:bodyPr>
          <a:p>
            <a:r>
              <a:rPr dirty="0" sz="3200" lang="en-US">
                <a:solidFill>
                  <a:srgbClr val="202124"/>
                </a:solidFill>
                <a:latin typeface="arial" panose="020B0604020202020204" pitchFamily="34" charset="0"/>
              </a:rPr>
              <a:t>Q16. the discovery of intelligence quotient is attributed to </a:t>
            </a:r>
          </a:p>
          <a:p>
            <a:pPr indent="-342900" marL="342900">
              <a:buAutoNum type="alphaUcPeriod"/>
            </a:pPr>
            <a:r>
              <a:rPr dirty="0" sz="3200" lang="en-US">
                <a:solidFill>
                  <a:srgbClr val="202124"/>
                </a:solidFill>
                <a:latin typeface="arial" panose="020B0604020202020204" pitchFamily="34" charset="0"/>
              </a:rPr>
              <a:t>Lewis </a:t>
            </a:r>
            <a:r>
              <a:rPr dirty="0" sz="3200" lang="en-US" err="1">
                <a:solidFill>
                  <a:srgbClr val="202124"/>
                </a:solidFill>
                <a:latin typeface="arial" panose="020B0604020202020204" pitchFamily="34" charset="0"/>
              </a:rPr>
              <a:t>terman</a:t>
            </a:r>
            <a:endParaRPr dirty="0" sz="3200" lang="en-US">
              <a:solidFill>
                <a:srgbClr val="202124"/>
              </a:solidFill>
              <a:latin typeface="arial" panose="020B0604020202020204" pitchFamily="34" charset="0"/>
            </a:endParaRPr>
          </a:p>
          <a:p>
            <a:pPr indent="-342900" marL="342900">
              <a:buAutoNum type="alphaUcPeriod"/>
            </a:pPr>
            <a:r>
              <a:rPr dirty="0" sz="3200" lang="en-US">
                <a:solidFill>
                  <a:srgbClr val="202124"/>
                </a:solidFill>
                <a:latin typeface="arial" panose="020B0604020202020204" pitchFamily="34" charset="0"/>
              </a:rPr>
              <a:t>Daniel Goleman</a:t>
            </a:r>
          </a:p>
          <a:p>
            <a:pPr indent="-342900" marL="342900">
              <a:buAutoNum type="alphaUcPeriod"/>
            </a:pPr>
            <a:r>
              <a:rPr dirty="0" sz="3200" lang="en-US">
                <a:solidFill>
                  <a:srgbClr val="FF0000"/>
                </a:solidFill>
                <a:latin typeface="arial" panose="020B0604020202020204" pitchFamily="34" charset="0"/>
              </a:rPr>
              <a:t>Alfred </a:t>
            </a:r>
            <a:r>
              <a:rPr dirty="0" sz="3200" lang="en-US" err="1">
                <a:solidFill>
                  <a:srgbClr val="FF0000"/>
                </a:solidFill>
                <a:latin typeface="arial" panose="020B0604020202020204" pitchFamily="34" charset="0"/>
              </a:rPr>
              <a:t>binet</a:t>
            </a:r>
            <a:endParaRPr dirty="0" sz="3200" lang="en-US">
              <a:solidFill>
                <a:srgbClr val="FF0000"/>
              </a:solidFill>
              <a:latin typeface="arial" panose="020B0604020202020204" pitchFamily="34" charset="0"/>
            </a:endParaRPr>
          </a:p>
          <a:p>
            <a:pPr indent="-342900" marL="342900">
              <a:buAutoNum type="alphaUcPeriod"/>
            </a:pPr>
            <a:r>
              <a:rPr dirty="0" sz="3200" lang="en-US">
                <a:solidFill>
                  <a:srgbClr val="202124"/>
                </a:solidFill>
                <a:latin typeface="arial" panose="020B0604020202020204" pitchFamily="34" charset="0"/>
              </a:rPr>
              <a:t>Howard garner</a:t>
            </a:r>
          </a:p>
          <a:p>
            <a:r>
              <a:rPr dirty="0" sz="3200" lang="en-US">
                <a:solidFill>
                  <a:srgbClr val="202124"/>
                </a:solidFill>
                <a:latin typeface="arial" panose="020B0604020202020204" pitchFamily="34" charset="0"/>
                <a:hlinkClick r:id="rId1"/>
              </a:rPr>
              <a:t>The German psychologist </a:t>
            </a:r>
            <a:r>
              <a:rPr b="1" dirty="0" sz="3200" lang="en-US">
                <a:solidFill>
                  <a:srgbClr val="202124"/>
                </a:solidFill>
                <a:latin typeface="arial" panose="020B0604020202020204" pitchFamily="34" charset="0"/>
                <a:hlinkClick r:id="rId1"/>
              </a:rPr>
              <a:t>William Stern</a:t>
            </a:r>
            <a:r>
              <a:rPr dirty="0" sz="3200" lang="en-US">
                <a:solidFill>
                  <a:srgbClr val="202124"/>
                </a:solidFill>
                <a:latin typeface="arial" panose="020B0604020202020204" pitchFamily="34" charset="0"/>
                <a:hlinkClick r:id="rId1"/>
              </a:rPr>
              <a:t> (1871-1938) introduced the idea of intelligence quotient, or IQ. This entailed a formula for mental age that could be assessed by a test, such as the one devised by </a:t>
            </a:r>
            <a:r>
              <a:rPr dirty="0" sz="3200" lang="en-US" err="1">
                <a:solidFill>
                  <a:srgbClr val="FF0000"/>
                </a:solidFill>
                <a:latin typeface="arial" panose="020B0604020202020204" pitchFamily="34" charset="0"/>
                <a:hlinkClick r:id="rId1"/>
              </a:rPr>
              <a:t>Binet</a:t>
            </a:r>
            <a:r>
              <a:rPr dirty="0" sz="3200" lang="en-US">
                <a:solidFill>
                  <a:srgbClr val="202124"/>
                </a:solidFill>
                <a:latin typeface="arial" panose="020B0604020202020204" pitchFamily="34" charset="0"/>
                <a:hlinkClick r:id="rId1"/>
              </a:rPr>
              <a:t>, divided by chronological age, multiplied by 100</a:t>
            </a:r>
            <a:endParaRPr dirty="0" sz="3200" lang="en-US">
              <a:solidFill>
                <a:srgbClr val="202124"/>
              </a:solidFill>
              <a:latin typeface="arial" panose="020B0604020202020204" pitchFamily="34" charset="0"/>
            </a:endParaRPr>
          </a:p>
          <a:p>
            <a:r>
              <a:rPr dirty="0" sz="3200" lang="en-US">
                <a:solidFill>
                  <a:srgbClr val="212121"/>
                </a:solidFill>
                <a:latin typeface="Merriweather"/>
                <a:hlinkClick r:id="rId2"/>
              </a:rPr>
              <a:t>psychologist Alfred </a:t>
            </a:r>
            <a:r>
              <a:rPr dirty="0" sz="3200" lang="en-US" err="1">
                <a:solidFill>
                  <a:srgbClr val="212121"/>
                </a:solidFill>
                <a:latin typeface="Merriweather"/>
                <a:hlinkClick r:id="rId2"/>
              </a:rPr>
              <a:t>Binet</a:t>
            </a:r>
            <a:r>
              <a:rPr dirty="0" sz="3200" lang="en-US">
                <a:solidFill>
                  <a:srgbClr val="212121"/>
                </a:solidFill>
                <a:latin typeface="Merriweather"/>
                <a:hlinkClick r:id="rId2"/>
              </a:rPr>
              <a:t> was asked to identify which students needed educational assistance that the first intelligence quotient (IQ) test was born.</a:t>
            </a:r>
            <a:endParaRPr dirty="0" sz="3200" lang="en-US"/>
          </a:p>
          <a:p>
            <a:endParaRPr dirty="0" sz="3200" lang="en-US"/>
          </a:p>
          <a:p>
            <a:endParaRPr dirty="0" sz="3200" lang="en-US"/>
          </a:p>
          <a:p>
            <a:endParaRPr dirty="0" sz="3200" lang="en-US"/>
          </a:p>
        </p:txBody>
      </p:sp>
    </p:spTree>
  </p:cSld>
  <p:clrMapOvr>
    <a:masterClrMapping/>
  </p:clrMapOvr>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602" name=""/>
        <p:cNvGrpSpPr/>
        <p:nvPr/>
      </p:nvGrpSpPr>
      <p:grpSpPr>
        <a:xfrm>
          <a:off x="0" y="0"/>
          <a:ext cx="0" cy="0"/>
          <a:chOff x="0" y="0"/>
          <a:chExt cx="0" cy="0"/>
        </a:xfrm>
      </p:grpSpPr>
      <p:sp>
        <p:nvSpPr>
          <p:cNvPr id="1048728" name="Title 1"/>
          <p:cNvSpPr>
            <a:spLocks noGrp="1"/>
          </p:cNvSpPr>
          <p:nvPr>
            <p:ph type="title"/>
          </p:nvPr>
        </p:nvSpPr>
        <p:spPr/>
        <p:txBody>
          <a:bodyPr/>
          <a:p>
            <a:endParaRPr lang="en-US"/>
          </a:p>
        </p:txBody>
      </p:sp>
      <p:sp>
        <p:nvSpPr>
          <p:cNvPr id="1048729" name="Content Placeholder 2"/>
          <p:cNvSpPr>
            <a:spLocks noGrp="1"/>
          </p:cNvSpPr>
          <p:nvPr>
            <p:ph idx="1"/>
          </p:nvPr>
        </p:nvSpPr>
        <p:spPr/>
        <p:txBody>
          <a:bodyPr/>
          <a:p>
            <a:r>
              <a:rPr dirty="0" lang="en-US" smtClean="0"/>
              <a:t>Q42. how many population with less that tertiary education in that country?</a:t>
            </a:r>
          </a:p>
          <a:p>
            <a:r>
              <a:rPr dirty="0" lang="en-US" smtClean="0"/>
              <a:t>A. between 104 and 105 millions</a:t>
            </a:r>
          </a:p>
          <a:p>
            <a:r>
              <a:rPr dirty="0" lang="en-US" smtClean="0"/>
              <a:t>B. less than 103 millions</a:t>
            </a:r>
          </a:p>
          <a:p>
            <a:r>
              <a:rPr dirty="0" lang="en-US" smtClean="0"/>
              <a:t>C. 104027670</a:t>
            </a:r>
          </a:p>
          <a:p>
            <a:r>
              <a:rPr dirty="0" lang="en-US" smtClean="0"/>
              <a:t>D. 104027760</a:t>
            </a:r>
            <a:endParaRPr dirty="0" lang="en-US"/>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8730" name="Title 1"/>
          <p:cNvSpPr>
            <a:spLocks noGrp="1"/>
          </p:cNvSpPr>
          <p:nvPr>
            <p:ph type="title"/>
          </p:nvPr>
        </p:nvSpPr>
        <p:spPr/>
        <p:txBody>
          <a:bodyPr/>
          <a:p>
            <a:endParaRPr lang="en-US"/>
          </a:p>
        </p:txBody>
      </p:sp>
      <p:sp>
        <p:nvSpPr>
          <p:cNvPr id="1048731" name="Content Placeholder 2"/>
          <p:cNvSpPr>
            <a:spLocks noGrp="1"/>
          </p:cNvSpPr>
          <p:nvPr>
            <p:ph idx="1"/>
          </p:nvPr>
        </p:nvSpPr>
        <p:spPr/>
        <p:txBody>
          <a:bodyPr/>
          <a:p>
            <a:r>
              <a:rPr dirty="0" lang="en-US" smtClean="0"/>
              <a:t>Q43. how many population with more than primary education in that country?</a:t>
            </a:r>
          </a:p>
          <a:p>
            <a:r>
              <a:rPr dirty="0" lang="en-US" smtClean="0"/>
              <a:t>A. between 40 and 100 million</a:t>
            </a:r>
          </a:p>
          <a:p>
            <a:r>
              <a:rPr dirty="0" lang="en-US" smtClean="0"/>
              <a:t>B. less than 46 million</a:t>
            </a:r>
          </a:p>
          <a:p>
            <a:r>
              <a:rPr dirty="0" lang="en-US" smtClean="0"/>
              <a:t>C. 46234560</a:t>
            </a:r>
          </a:p>
          <a:p>
            <a:r>
              <a:rPr dirty="0" lang="en-US" smtClean="0"/>
              <a:t>D. 46324560</a:t>
            </a:r>
            <a:endParaRPr dirty="0" lang="en-US"/>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8732" name="Title 1"/>
          <p:cNvSpPr>
            <a:spLocks noGrp="1"/>
          </p:cNvSpPr>
          <p:nvPr>
            <p:ph type="title"/>
          </p:nvPr>
        </p:nvSpPr>
        <p:spPr/>
        <p:txBody>
          <a:bodyPr/>
          <a:p>
            <a:endParaRPr lang="en-US"/>
          </a:p>
        </p:txBody>
      </p:sp>
      <p:sp>
        <p:nvSpPr>
          <p:cNvPr id="1048733" name="Content Placeholder 2"/>
          <p:cNvSpPr>
            <a:spLocks noGrp="1"/>
          </p:cNvSpPr>
          <p:nvPr>
            <p:ph idx="1"/>
          </p:nvPr>
        </p:nvSpPr>
        <p:spPr/>
        <p:txBody>
          <a:bodyPr/>
          <a:p>
            <a:r>
              <a:rPr dirty="0" lang="en-US" smtClean="0"/>
              <a:t>Q44. how many illiterate population in that country?</a:t>
            </a:r>
          </a:p>
          <a:p>
            <a:r>
              <a:rPr dirty="0" lang="en-US" smtClean="0"/>
              <a:t>A. none </a:t>
            </a:r>
          </a:p>
          <a:p>
            <a:r>
              <a:rPr dirty="0" lang="en-US" smtClean="0"/>
              <a:t>B. 0.1</a:t>
            </a:r>
          </a:p>
          <a:p>
            <a:r>
              <a:rPr dirty="0" lang="en-US" smtClean="0"/>
              <a:t>C. Between 11 and 12 millions</a:t>
            </a:r>
          </a:p>
          <a:p>
            <a:r>
              <a:rPr dirty="0" lang="en-US" smtClean="0"/>
              <a:t>D. approximately 11590000</a:t>
            </a:r>
            <a:endParaRPr dirty="0" lang="en-US"/>
          </a:p>
        </p:txBody>
      </p:sp>
    </p:spTree>
  </p:cSld>
  <p:clrMapOvr>
    <a:masterClrMapping/>
  </p:clrMapOvr>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605" name=""/>
        <p:cNvGrpSpPr/>
        <p:nvPr/>
      </p:nvGrpSpPr>
      <p:grpSpPr>
        <a:xfrm>
          <a:off x="0" y="0"/>
          <a:ext cx="0" cy="0"/>
          <a:chOff x="0" y="0"/>
          <a:chExt cx="0" cy="0"/>
        </a:xfrm>
      </p:grpSpPr>
      <p:sp>
        <p:nvSpPr>
          <p:cNvPr id="1048734" name="Title 1"/>
          <p:cNvSpPr>
            <a:spLocks noGrp="1"/>
          </p:cNvSpPr>
          <p:nvPr>
            <p:ph type="title"/>
          </p:nvPr>
        </p:nvSpPr>
        <p:spPr/>
        <p:txBody>
          <a:bodyPr/>
          <a:p>
            <a:endParaRPr lang="en-US"/>
          </a:p>
        </p:txBody>
      </p:sp>
      <p:sp>
        <p:nvSpPr>
          <p:cNvPr id="1048735" name="Content Placeholder 2"/>
          <p:cNvSpPr>
            <a:spLocks noGrp="1"/>
          </p:cNvSpPr>
          <p:nvPr>
            <p:ph idx="1"/>
          </p:nvPr>
        </p:nvSpPr>
        <p:spPr/>
        <p:txBody>
          <a:bodyPr/>
          <a:p>
            <a:r>
              <a:rPr dirty="0" lang="en-US" smtClean="0"/>
              <a:t>Q45. calculate the mean year of schooling in that country</a:t>
            </a:r>
          </a:p>
          <a:p>
            <a:r>
              <a:rPr dirty="0" lang="en-US" smtClean="0"/>
              <a:t>A. 2 years</a:t>
            </a:r>
          </a:p>
          <a:p>
            <a:r>
              <a:rPr dirty="0" lang="en-US" smtClean="0"/>
              <a:t>B. 7.2 years</a:t>
            </a:r>
          </a:p>
          <a:p>
            <a:r>
              <a:rPr dirty="0" lang="en-US" smtClean="0"/>
              <a:t>C. 3.6 years</a:t>
            </a:r>
          </a:p>
          <a:p>
            <a:r>
              <a:rPr dirty="0" lang="en-US" smtClean="0"/>
              <a:t>D. between 5 and 9 years</a:t>
            </a:r>
            <a:endParaRPr dirty="0" lang="en-US"/>
          </a:p>
        </p:txBody>
      </p:sp>
    </p:spTree>
  </p:cSld>
  <p:clrMapOvr>
    <a:masterClrMapping/>
  </p:clrMapOvr>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8736" name="Title 1"/>
          <p:cNvSpPr>
            <a:spLocks noGrp="1"/>
          </p:cNvSpPr>
          <p:nvPr>
            <p:ph type="title"/>
          </p:nvPr>
        </p:nvSpPr>
        <p:spPr/>
        <p:txBody>
          <a:bodyPr/>
          <a:p>
            <a:endParaRPr lang="en-US"/>
          </a:p>
        </p:txBody>
      </p:sp>
      <p:sp>
        <p:nvSpPr>
          <p:cNvPr id="1048737" name="Content Placeholder 2"/>
          <p:cNvSpPr>
            <a:spLocks noGrp="1"/>
          </p:cNvSpPr>
          <p:nvPr>
            <p:ph idx="1"/>
          </p:nvPr>
        </p:nvSpPr>
        <p:spPr/>
        <p:txBody>
          <a:bodyPr/>
          <a:p>
            <a:r>
              <a:rPr dirty="0" lang="en-US" smtClean="0"/>
              <a:t>Q46. the following are the number of pupils who </a:t>
            </a:r>
            <a:r>
              <a:rPr dirty="0" lang="en-US" err="1" smtClean="0"/>
              <a:t>droped</a:t>
            </a:r>
            <a:r>
              <a:rPr dirty="0" lang="en-US" smtClean="0"/>
              <a:t> out in 10 primary schools in SWINGI sector, find the drop out mean: 44,50,38,96,42,47,40,39,46,50</a:t>
            </a:r>
          </a:p>
          <a:p>
            <a:r>
              <a:rPr dirty="0" lang="en-US" smtClean="0"/>
              <a:t>A. the mean is 49.2</a:t>
            </a:r>
          </a:p>
          <a:p>
            <a:r>
              <a:rPr dirty="0" lang="en-US" smtClean="0"/>
              <a:t>B. the means is 49</a:t>
            </a:r>
          </a:p>
          <a:p>
            <a:r>
              <a:rPr dirty="0" lang="en-US" smtClean="0"/>
              <a:t>C. the means is 42</a:t>
            </a:r>
          </a:p>
          <a:p>
            <a:r>
              <a:rPr dirty="0" lang="en-US" smtClean="0"/>
              <a:t>D. the mean is 45.94</a:t>
            </a:r>
          </a:p>
        </p:txBody>
      </p:sp>
    </p:spTree>
  </p:cSld>
  <p:clrMapOvr>
    <a:masterClrMapping/>
  </p:clrMapOvr>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8738" name="Title 1"/>
          <p:cNvSpPr>
            <a:spLocks noGrp="1"/>
          </p:cNvSpPr>
          <p:nvPr>
            <p:ph type="title"/>
          </p:nvPr>
        </p:nvSpPr>
        <p:spPr/>
        <p:txBody>
          <a:bodyPr/>
          <a:p>
            <a:endParaRPr lang="en-US"/>
          </a:p>
        </p:txBody>
      </p:sp>
      <p:sp>
        <p:nvSpPr>
          <p:cNvPr id="1048739" name="Content Placeholder 2"/>
          <p:cNvSpPr>
            <a:spLocks noGrp="1"/>
          </p:cNvSpPr>
          <p:nvPr>
            <p:ph idx="1"/>
          </p:nvPr>
        </p:nvSpPr>
        <p:spPr/>
        <p:txBody>
          <a:bodyPr/>
          <a:p>
            <a:r>
              <a:rPr dirty="0" lang="en-US" smtClean="0"/>
              <a:t>Q47. find the median</a:t>
            </a:r>
          </a:p>
          <a:p>
            <a:r>
              <a:rPr dirty="0" lang="en-US" smtClean="0"/>
              <a:t>A. median is 42</a:t>
            </a:r>
          </a:p>
          <a:p>
            <a:r>
              <a:rPr dirty="0" lang="en-US" smtClean="0"/>
              <a:t>B. median is 44</a:t>
            </a:r>
          </a:p>
          <a:p>
            <a:r>
              <a:rPr dirty="0" lang="en-US" smtClean="0"/>
              <a:t>C. median is 46</a:t>
            </a:r>
          </a:p>
          <a:p>
            <a:r>
              <a:rPr dirty="0" lang="en-US" smtClean="0"/>
              <a:t>D. median is 45</a:t>
            </a:r>
          </a:p>
          <a:p>
            <a:r>
              <a:rPr dirty="0" lang="en-US">
                <a:hlinkClick r:id="rId1"/>
              </a:rPr>
              <a:t>"Mean, Median, and Mode</a:t>
            </a:r>
            <a:r>
              <a:rPr dirty="0" lang="en-US" smtClean="0">
                <a:hlinkClick r:id="rId1"/>
              </a:rPr>
              <a:t>"</a:t>
            </a:r>
            <a:endParaRPr dirty="0" lang="en-US"/>
          </a:p>
        </p:txBody>
      </p:sp>
    </p:spTree>
  </p:cSld>
  <p:clrMapOvr>
    <a:masterClrMapping/>
  </p:clrMapOvr>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608" name=""/>
        <p:cNvGrpSpPr/>
        <p:nvPr/>
      </p:nvGrpSpPr>
      <p:grpSpPr>
        <a:xfrm>
          <a:off x="0" y="0"/>
          <a:ext cx="0" cy="0"/>
          <a:chOff x="0" y="0"/>
          <a:chExt cx="0" cy="0"/>
        </a:xfrm>
      </p:grpSpPr>
      <p:sp>
        <p:nvSpPr>
          <p:cNvPr id="1048740" name="Title 1"/>
          <p:cNvSpPr>
            <a:spLocks noGrp="1"/>
          </p:cNvSpPr>
          <p:nvPr>
            <p:ph type="title"/>
          </p:nvPr>
        </p:nvSpPr>
        <p:spPr/>
        <p:txBody>
          <a:bodyPr/>
          <a:p>
            <a:endParaRPr lang="en-US"/>
          </a:p>
        </p:txBody>
      </p:sp>
      <p:sp>
        <p:nvSpPr>
          <p:cNvPr id="1048741" name="Content Placeholder 2"/>
          <p:cNvSpPr>
            <a:spLocks noGrp="1"/>
          </p:cNvSpPr>
          <p:nvPr>
            <p:ph idx="1"/>
          </p:nvPr>
        </p:nvSpPr>
        <p:spPr>
          <a:xfrm>
            <a:off x="659780" y="1903683"/>
            <a:ext cx="10515600" cy="4351338"/>
          </a:xfrm>
        </p:spPr>
        <p:txBody>
          <a:bodyPr/>
          <a:p>
            <a:r>
              <a:rPr dirty="0" lang="en-US" smtClean="0"/>
              <a:t>Q48. find the </a:t>
            </a:r>
            <a:r>
              <a:rPr dirty="0" lang="en-US" smtClean="0">
                <a:hlinkClick r:id="rId1"/>
              </a:rPr>
              <a:t>variance</a:t>
            </a:r>
            <a:r>
              <a:rPr dirty="0" lang="en-US" smtClean="0"/>
              <a:t> </a:t>
            </a:r>
          </a:p>
          <a:p>
            <a:r>
              <a:rPr dirty="0" lang="en-US" smtClean="0"/>
              <a:t>A. the variance is 289</a:t>
            </a:r>
          </a:p>
          <a:p>
            <a:r>
              <a:rPr dirty="0" lang="en-US" smtClean="0"/>
              <a:t>B. the variance is 36</a:t>
            </a:r>
          </a:p>
          <a:p>
            <a:r>
              <a:rPr dirty="0" lang="en-US" smtClean="0"/>
              <a:t>C. the variance is 49</a:t>
            </a:r>
          </a:p>
          <a:p>
            <a:r>
              <a:rPr dirty="0" lang="en-US" smtClean="0"/>
              <a:t>D. the variance is 225</a:t>
            </a:r>
            <a:endParaRPr dirty="0" lang="en-US"/>
          </a:p>
        </p:txBody>
      </p:sp>
    </p:spTree>
  </p:cSld>
  <p:clrMapOvr>
    <a:masterClrMapping/>
  </p:clrMapOvr>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8742" name="Title 1"/>
          <p:cNvSpPr>
            <a:spLocks noGrp="1"/>
          </p:cNvSpPr>
          <p:nvPr>
            <p:ph type="title"/>
          </p:nvPr>
        </p:nvSpPr>
        <p:spPr/>
        <p:txBody>
          <a:bodyPr/>
          <a:p>
            <a:endParaRPr lang="en-US"/>
          </a:p>
        </p:txBody>
      </p:sp>
      <p:sp>
        <p:nvSpPr>
          <p:cNvPr id="1048743" name="Content Placeholder 2"/>
          <p:cNvSpPr>
            <a:spLocks noGrp="1"/>
          </p:cNvSpPr>
          <p:nvPr>
            <p:ph idx="1"/>
          </p:nvPr>
        </p:nvSpPr>
        <p:spPr/>
        <p:txBody>
          <a:bodyPr/>
          <a:p>
            <a:r>
              <a:rPr dirty="0" lang="en-US" smtClean="0"/>
              <a:t>Q49. find the standard </a:t>
            </a:r>
            <a:r>
              <a:rPr dirty="0" lang="en-US" smtClean="0">
                <a:hlinkClick r:id="rId1"/>
              </a:rPr>
              <a:t>deviation</a:t>
            </a:r>
            <a:endParaRPr dirty="0" lang="en-US" smtClean="0"/>
          </a:p>
          <a:p>
            <a:r>
              <a:rPr dirty="0" lang="en-US" smtClean="0"/>
              <a:t>A. standard deviation15</a:t>
            </a:r>
          </a:p>
          <a:p>
            <a:r>
              <a:rPr dirty="0" lang="en-US" smtClean="0"/>
              <a:t>B. standard deviation is 6</a:t>
            </a:r>
          </a:p>
          <a:p>
            <a:r>
              <a:rPr dirty="0" lang="en-US" smtClean="0"/>
              <a:t>C.</a:t>
            </a:r>
            <a:r>
              <a:rPr dirty="0" lang="en-US"/>
              <a:t> standard deviation is </a:t>
            </a:r>
            <a:r>
              <a:rPr dirty="0" lang="en-US" smtClean="0"/>
              <a:t>17</a:t>
            </a:r>
          </a:p>
          <a:p>
            <a:r>
              <a:rPr dirty="0" lang="en-US"/>
              <a:t>D. standard deviation is </a:t>
            </a:r>
            <a:r>
              <a:rPr dirty="0" lang="en-US" smtClean="0"/>
              <a:t>7</a:t>
            </a:r>
            <a:endParaRPr dirty="0" lang="en-US"/>
          </a:p>
        </p:txBody>
      </p:sp>
    </p:spTree>
  </p:cSld>
  <p:clrMapOvr>
    <a:masterClrMapping/>
  </p:clrMapOvr>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8744" name="Title 1"/>
          <p:cNvSpPr>
            <a:spLocks noGrp="1"/>
          </p:cNvSpPr>
          <p:nvPr>
            <p:ph type="title"/>
          </p:nvPr>
        </p:nvSpPr>
        <p:spPr/>
        <p:txBody>
          <a:bodyPr/>
          <a:p>
            <a:endParaRPr lang="en-US"/>
          </a:p>
        </p:txBody>
      </p:sp>
      <p:sp>
        <p:nvSpPr>
          <p:cNvPr id="1048745" name="Content Placeholder 2"/>
          <p:cNvSpPr>
            <a:spLocks noGrp="1"/>
          </p:cNvSpPr>
          <p:nvPr>
            <p:ph idx="1"/>
          </p:nvPr>
        </p:nvSpPr>
        <p:spPr/>
        <p:txBody>
          <a:bodyPr/>
          <a:p>
            <a:r>
              <a:rPr dirty="0" lang="en-US" smtClean="0"/>
              <a:t>Q50. determine the coefficient of variation:</a:t>
            </a:r>
          </a:p>
          <a:p>
            <a:r>
              <a:rPr dirty="0" lang="en-US" smtClean="0"/>
              <a:t>A. the coefficient of variation is 34.6%</a:t>
            </a:r>
          </a:p>
          <a:p>
            <a:r>
              <a:rPr dirty="0" lang="en-US" smtClean="0"/>
              <a:t> B. </a:t>
            </a:r>
            <a:r>
              <a:rPr dirty="0" lang="en-US"/>
              <a:t>the coefficient of variation is </a:t>
            </a:r>
            <a:r>
              <a:rPr dirty="0" lang="en-US" smtClean="0"/>
              <a:t>12.5%</a:t>
            </a:r>
          </a:p>
          <a:p>
            <a:r>
              <a:rPr dirty="0" lang="en-US"/>
              <a:t>C. the coefficient of variation is </a:t>
            </a:r>
            <a:r>
              <a:rPr dirty="0" lang="en-US" smtClean="0"/>
              <a:t>52%</a:t>
            </a:r>
          </a:p>
          <a:p>
            <a:r>
              <a:rPr dirty="0" lang="en-US"/>
              <a:t>D. the coefficient of variation is </a:t>
            </a:r>
            <a:r>
              <a:rPr dirty="0" lang="en-US" smtClean="0"/>
              <a:t> 49</a:t>
            </a:r>
            <a:endParaRPr dirty="0" lang="en-US"/>
          </a:p>
        </p:txBody>
      </p:sp>
      <p:pic>
        <p:nvPicPr>
          <p:cNvPr id="2097163" name="Picture 3"/>
          <p:cNvPicPr>
            <a:picLocks noChangeAspect="1"/>
          </p:cNvPicPr>
          <p:nvPr/>
        </p:nvPicPr>
        <p:blipFill>
          <a:blip xmlns:r="http://schemas.openxmlformats.org/officeDocument/2006/relationships" r:embed="rId1"/>
          <a:stretch>
            <a:fillRect/>
          </a:stretch>
        </p:blipFill>
        <p:spPr>
          <a:xfrm>
            <a:off x="7450408" y="3345831"/>
            <a:ext cx="2933700" cy="2552700"/>
          </a:xfrm>
          <a:prstGeom prst="rect"/>
        </p:spPr>
      </p:pic>
    </p:spTree>
  </p:cSld>
  <p:clrMapOvr>
    <a:masterClrMapping/>
  </p:clrMapOvr>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611" name=""/>
        <p:cNvGrpSpPr/>
        <p:nvPr/>
      </p:nvGrpSpPr>
      <p:grpSpPr>
        <a:xfrm>
          <a:off x="0" y="0"/>
          <a:ext cx="0" cy="0"/>
          <a:chOff x="0" y="0"/>
          <a:chExt cx="0" cy="0"/>
        </a:xfrm>
      </p:grpSpPr>
      <p:sp>
        <p:nvSpPr>
          <p:cNvPr id="1048746" name="Title 1"/>
          <p:cNvSpPr>
            <a:spLocks noGrp="1"/>
          </p:cNvSpPr>
          <p:nvPr>
            <p:ph type="title"/>
          </p:nvPr>
        </p:nvSpPr>
        <p:spPr>
          <a:xfrm>
            <a:off x="838200" y="-292797"/>
            <a:ext cx="10515600" cy="1325563"/>
          </a:xfrm>
        </p:spPr>
        <p:txBody>
          <a:bodyPr/>
          <a:p>
            <a:r>
              <a:rPr dirty="0" lang="en-US">
                <a:hlinkClick r:id="rId1" action="ppaction://hlinksldjump"/>
              </a:rPr>
              <a:t>Education officer </a:t>
            </a:r>
            <a:r>
              <a:rPr dirty="0" lang="en-US" err="1">
                <a:hlinkClick r:id="rId1" action="ppaction://hlinksldjump"/>
              </a:rPr>
              <a:t>kirehe</a:t>
            </a:r>
            <a:r>
              <a:rPr dirty="0" lang="en-US">
                <a:hlinkClick r:id="rId1" action="ppaction://hlinksldjump"/>
              </a:rPr>
              <a:t> 19/5/2022</a:t>
            </a:r>
            <a:endParaRPr dirty="0" lang="en-US"/>
          </a:p>
        </p:txBody>
      </p:sp>
      <p:sp>
        <p:nvSpPr>
          <p:cNvPr id="1048747" name="Content Placeholder 4"/>
          <p:cNvSpPr>
            <a:spLocks noGrp="1"/>
          </p:cNvSpPr>
          <p:nvPr>
            <p:ph idx="1"/>
          </p:nvPr>
        </p:nvSpPr>
        <p:spPr>
          <a:xfrm>
            <a:off x="0" y="763928"/>
            <a:ext cx="12192000" cy="6094071"/>
          </a:xfrm>
        </p:spPr>
        <p:txBody>
          <a:bodyPr>
            <a:noAutofit/>
          </a:bodyPr>
          <a:p>
            <a:r>
              <a:rPr dirty="0" sz="3200" lang="en-US"/>
              <a:t>Q1. A child’s social capita refers to the set of available resource linked to the enduring network of social relationships that the child can mobilise when needed. On the following list, locate a resource that does not comply with a child’s social capital</a:t>
            </a:r>
          </a:p>
          <a:p>
            <a:pPr indent="-342900" marL="342900">
              <a:buAutoNum type="alphaUcPeriod"/>
            </a:pPr>
            <a:r>
              <a:rPr dirty="0" sz="3200" lang="en-US"/>
              <a:t>The grand parents</a:t>
            </a:r>
          </a:p>
          <a:p>
            <a:pPr indent="-342900" marL="342900">
              <a:buAutoNum type="alphaUcPeriod"/>
            </a:pPr>
            <a:r>
              <a:rPr dirty="0" sz="3200" lang="en-US"/>
              <a:t>The parents</a:t>
            </a:r>
          </a:p>
          <a:p>
            <a:pPr indent="-342900" marL="342900">
              <a:buAutoNum type="alphaUcPeriod"/>
            </a:pPr>
            <a:r>
              <a:rPr dirty="0" sz="3200" lang="en-US"/>
              <a:t>The friends</a:t>
            </a:r>
          </a:p>
          <a:p>
            <a:pPr indent="-342900" marL="342900">
              <a:buAutoNum type="alphaUcPeriod"/>
            </a:pPr>
            <a:r>
              <a:rPr dirty="0" sz="3200" lang="en-US">
                <a:solidFill>
                  <a:srgbClr val="FF0000"/>
                </a:solidFill>
              </a:rPr>
              <a:t>The authorities</a:t>
            </a:r>
          </a:p>
          <a:p>
            <a:r>
              <a:rPr b="1" dirty="0" sz="3200" lang="en-US" err="1">
                <a:hlinkClick r:id="rId2"/>
              </a:rPr>
              <a:t>ocial</a:t>
            </a:r>
            <a:r>
              <a:rPr b="1" dirty="0" sz="3200" lang="en-US">
                <a:hlinkClick r:id="rId2"/>
              </a:rPr>
              <a:t> capital</a:t>
            </a:r>
            <a:r>
              <a:rPr dirty="0" sz="3200" lang="en-US">
                <a:hlinkClick r:id="rId2"/>
              </a:rPr>
              <a:t> also gives us access to </a:t>
            </a:r>
            <a:r>
              <a:rPr b="1" dirty="0" sz="3200" lang="en-US">
                <a:hlinkClick r:id="rId2"/>
              </a:rPr>
              <a:t>social resources</a:t>
            </a:r>
            <a:r>
              <a:rPr dirty="0" sz="3200" lang="en-US">
                <a:hlinkClick r:id="rId2"/>
              </a:rPr>
              <a:t> through a ‘</a:t>
            </a:r>
            <a:r>
              <a:rPr b="1" dirty="0" sz="3200" lang="en-US">
                <a:hlinkClick r:id="rId2"/>
              </a:rPr>
              <a:t>friend</a:t>
            </a:r>
            <a:r>
              <a:rPr dirty="0" sz="3200" lang="en-US">
                <a:hlinkClick r:id="rId2"/>
              </a:rPr>
              <a:t> of a </a:t>
            </a:r>
            <a:r>
              <a:rPr b="1" dirty="0" sz="3200" lang="en-US">
                <a:hlinkClick r:id="rId2"/>
              </a:rPr>
              <a:t>friend</a:t>
            </a:r>
            <a:r>
              <a:rPr dirty="0" sz="3200" lang="en-US" smtClean="0">
                <a:hlinkClick r:id="rId2"/>
              </a:rPr>
              <a:t>’</a:t>
            </a:r>
            <a:endParaRPr dirty="0" sz="3200" lang="en-US" smtClean="0"/>
          </a:p>
          <a:p>
            <a:r>
              <a:rPr b="1" dirty="0" sz="3200" lang="en-US" smtClean="0">
                <a:hlinkClick r:id="rId3"/>
              </a:rPr>
              <a:t>social </a:t>
            </a:r>
            <a:r>
              <a:rPr b="1" dirty="0" sz="3200" lang="en-US">
                <a:hlinkClick r:id="rId3"/>
              </a:rPr>
              <a:t>capital</a:t>
            </a:r>
            <a:r>
              <a:rPr dirty="0" sz="3200" lang="en-US">
                <a:hlinkClick r:id="rId3"/>
              </a:rPr>
              <a:t> is likely relative and dependent upon the</a:t>
            </a:r>
            <a:r>
              <a:rPr b="1" dirty="0" sz="3200" lang="en-US">
                <a:hlinkClick r:id="rId3"/>
              </a:rPr>
              <a:t> parent's</a:t>
            </a:r>
            <a:r>
              <a:rPr dirty="0" sz="3200" lang="en-US">
                <a:hlinkClick r:id="rId3"/>
              </a:rPr>
              <a:t> position in the social hierarchy.</a:t>
            </a:r>
            <a:endParaRPr dirty="0" sz="3200" lang="en-US"/>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13" name=""/>
        <p:cNvGrpSpPr/>
        <p:nvPr/>
      </p:nvGrpSpPr>
      <p:grpSpPr>
        <a:xfrm>
          <a:off x="0" y="0"/>
          <a:ext cx="0" cy="0"/>
          <a:chOff x="0" y="0"/>
          <a:chExt cx="0" cy="0"/>
        </a:xfrm>
      </p:grpSpPr>
      <p:sp>
        <p:nvSpPr>
          <p:cNvPr id="1048597" name="Content Placeholder 2"/>
          <p:cNvSpPr>
            <a:spLocks noGrp="1"/>
          </p:cNvSpPr>
          <p:nvPr>
            <p:ph idx="1"/>
          </p:nvPr>
        </p:nvSpPr>
        <p:spPr>
          <a:xfrm>
            <a:off x="0" y="0"/>
            <a:ext cx="12192000" cy="6858000"/>
          </a:xfrm>
        </p:spPr>
        <p:txBody>
          <a:bodyPr>
            <a:noAutofit/>
          </a:bodyPr>
          <a:p>
            <a:r>
              <a:rPr dirty="0" sz="3600" lang="en-US">
                <a:solidFill>
                  <a:srgbClr val="202124"/>
                </a:solidFill>
                <a:latin typeface="arial" panose="020B0604020202020204" pitchFamily="34" charset="0"/>
              </a:rPr>
              <a:t>Q17. learning by doing is the concept first coined by:</a:t>
            </a:r>
          </a:p>
          <a:p>
            <a:r>
              <a:rPr dirty="0" sz="3600" lang="en-US">
                <a:solidFill>
                  <a:srgbClr val="202124"/>
                </a:solidFill>
                <a:latin typeface="arial" panose="020B0604020202020204" pitchFamily="34" charset="0"/>
              </a:rPr>
              <a:t>A, Maria Montessori</a:t>
            </a:r>
          </a:p>
          <a:p>
            <a:r>
              <a:rPr dirty="0" sz="3600" lang="en-US">
                <a:solidFill>
                  <a:srgbClr val="202124"/>
                </a:solidFill>
                <a:latin typeface="arial" panose="020B0604020202020204" pitchFamily="34" charset="0"/>
              </a:rPr>
              <a:t>B. Thorndike</a:t>
            </a:r>
          </a:p>
          <a:p>
            <a:r>
              <a:rPr dirty="0" sz="3600" lang="en-US">
                <a:solidFill>
                  <a:srgbClr val="202124"/>
                </a:solidFill>
                <a:latin typeface="arial" panose="020B0604020202020204" pitchFamily="34" charset="0"/>
              </a:rPr>
              <a:t>C. </a:t>
            </a:r>
            <a:r>
              <a:rPr dirty="0" sz="3600" lang="en-US" err="1">
                <a:solidFill>
                  <a:srgbClr val="202124"/>
                </a:solidFill>
                <a:latin typeface="arial" panose="020B0604020202020204" pitchFamily="34" charset="0"/>
              </a:rPr>
              <a:t>Carletton</a:t>
            </a:r>
            <a:r>
              <a:rPr dirty="0" sz="3600" lang="en-US">
                <a:solidFill>
                  <a:srgbClr val="202124"/>
                </a:solidFill>
                <a:latin typeface="arial" panose="020B0604020202020204" pitchFamily="34" charset="0"/>
              </a:rPr>
              <a:t> </a:t>
            </a:r>
            <a:r>
              <a:rPr dirty="0" sz="3600" lang="en-US" err="1">
                <a:solidFill>
                  <a:srgbClr val="202124"/>
                </a:solidFill>
                <a:latin typeface="arial" panose="020B0604020202020204" pitchFamily="34" charset="0"/>
              </a:rPr>
              <a:t>washbourne</a:t>
            </a:r>
            <a:endParaRPr dirty="0" sz="3600" lang="en-US">
              <a:solidFill>
                <a:srgbClr val="202124"/>
              </a:solidFill>
              <a:latin typeface="arial" panose="020B0604020202020204" pitchFamily="34" charset="0"/>
            </a:endParaRPr>
          </a:p>
          <a:p>
            <a:r>
              <a:rPr dirty="0" sz="3600" lang="en-US">
                <a:solidFill>
                  <a:srgbClr val="202124"/>
                </a:solidFill>
                <a:latin typeface="arial" panose="020B0604020202020204" pitchFamily="34" charset="0"/>
              </a:rPr>
              <a:t>D. </a:t>
            </a:r>
            <a:r>
              <a:rPr dirty="0" sz="3600" lang="en-US">
                <a:solidFill>
                  <a:srgbClr val="FF0000"/>
                </a:solidFill>
                <a:latin typeface="arial" panose="020B0604020202020204" pitchFamily="34" charset="0"/>
              </a:rPr>
              <a:t>John </a:t>
            </a:r>
            <a:r>
              <a:rPr dirty="0" sz="3600" lang="en-US" err="1">
                <a:solidFill>
                  <a:srgbClr val="FF0000"/>
                </a:solidFill>
                <a:latin typeface="arial" panose="020B0604020202020204" pitchFamily="34" charset="0"/>
              </a:rPr>
              <a:t>Deway</a:t>
            </a:r>
            <a:endParaRPr dirty="0" sz="3600" lang="en-US">
              <a:solidFill>
                <a:srgbClr val="FF0000"/>
              </a:solidFill>
              <a:latin typeface="arial" panose="020B0604020202020204" pitchFamily="34" charset="0"/>
            </a:endParaRPr>
          </a:p>
          <a:p>
            <a:r>
              <a:rPr dirty="0" sz="3600" lang="en-US">
                <a:solidFill>
                  <a:srgbClr val="202124"/>
                </a:solidFill>
                <a:latin typeface="arial" panose="020B0604020202020204" pitchFamily="34" charset="0"/>
                <a:hlinkClick r:id="rId1"/>
              </a:rPr>
              <a:t>The American philosopher, </a:t>
            </a:r>
            <a:r>
              <a:rPr b="1" dirty="0" sz="3600" lang="en-US">
                <a:solidFill>
                  <a:srgbClr val="202124"/>
                </a:solidFill>
                <a:latin typeface="arial" panose="020B0604020202020204" pitchFamily="34" charset="0"/>
                <a:hlinkClick r:id="rId1"/>
              </a:rPr>
              <a:t>John Dewey</a:t>
            </a:r>
            <a:r>
              <a:rPr dirty="0" sz="3600" lang="en-US">
                <a:solidFill>
                  <a:srgbClr val="202124"/>
                </a:solidFill>
                <a:latin typeface="arial" panose="020B0604020202020204" pitchFamily="34" charset="0"/>
                <a:hlinkClick r:id="rId1"/>
              </a:rPr>
              <a:t>, first popularized learning by doing. For Dewey, this meant a heavy emphasis on student engagement. This approach upended the traditional notion that learning happens through lectures and rote memorization</a:t>
            </a:r>
            <a:endParaRPr dirty="0" sz="3600" lang="en-US"/>
          </a:p>
          <a:p>
            <a:endParaRPr dirty="0" sz="3600" lang="en-US"/>
          </a:p>
          <a:p>
            <a:endParaRPr dirty="0" sz="3600" lang="en-US"/>
          </a:p>
        </p:txBody>
      </p:sp>
    </p:spTree>
  </p:cSld>
  <p:clrMapOvr>
    <a:masterClrMapping/>
  </p:clrMapOvr>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8748" name="Content Placeholder 2"/>
          <p:cNvSpPr>
            <a:spLocks noGrp="1"/>
          </p:cNvSpPr>
          <p:nvPr>
            <p:ph idx="1"/>
          </p:nvPr>
        </p:nvSpPr>
        <p:spPr>
          <a:xfrm>
            <a:off x="0" y="0"/>
            <a:ext cx="12192000" cy="6858000"/>
          </a:xfrm>
        </p:spPr>
        <p:txBody>
          <a:bodyPr>
            <a:normAutofit/>
          </a:bodyPr>
          <a:p>
            <a:r>
              <a:rPr dirty="0" sz="3200" lang="en-US"/>
              <a:t>Q2. what is the influence of safe green spaces on the quality of life of a child in urban area</a:t>
            </a:r>
          </a:p>
          <a:p>
            <a:pPr indent="-342900" marL="342900">
              <a:buAutoNum type="alphaUcPeriod"/>
            </a:pPr>
            <a:r>
              <a:rPr dirty="0" sz="3200" lang="en-US">
                <a:solidFill>
                  <a:srgbClr val="FF0000"/>
                </a:solidFill>
              </a:rPr>
              <a:t>Green spaces reduce noise, local temperature and the urban heat island effect, </a:t>
            </a:r>
            <a:r>
              <a:rPr dirty="0" sz="3200" lang="en-US" smtClean="0">
                <a:solidFill>
                  <a:srgbClr val="FF0000"/>
                </a:solidFill>
              </a:rPr>
              <a:t>which </a:t>
            </a:r>
            <a:r>
              <a:rPr dirty="0" sz="3200" lang="en-US">
                <a:solidFill>
                  <a:srgbClr val="FF0000"/>
                </a:solidFill>
              </a:rPr>
              <a:t>has several positive effects on children’s physical and mental health</a:t>
            </a:r>
          </a:p>
          <a:p>
            <a:pPr indent="-342900" marL="342900">
              <a:buAutoNum type="alphaUcPeriod"/>
            </a:pPr>
            <a:r>
              <a:rPr dirty="0" sz="3200" lang="en-US"/>
              <a:t>Green spaces have a beneficial effect on the healthiness of family housing, which influences the physical health of children and parents</a:t>
            </a:r>
          </a:p>
          <a:p>
            <a:pPr indent="-342900" marL="342900">
              <a:buAutoNum type="alphaUcPeriod"/>
            </a:pPr>
            <a:r>
              <a:rPr dirty="0" sz="3200" lang="en-US"/>
              <a:t>Green spaces can have a major impact on the well-being of families because housing is the biggest expense for most families</a:t>
            </a:r>
          </a:p>
          <a:p>
            <a:pPr indent="-342900" marL="342900">
              <a:buAutoNum type="alphaUcPeriod"/>
            </a:pPr>
            <a:r>
              <a:rPr dirty="0" sz="3200" lang="en-US"/>
              <a:t>Green spaces are significantly associated with improved neighborhood child care </a:t>
            </a:r>
            <a:r>
              <a:rPr dirty="0" sz="3200" lang="en-US" smtClean="0"/>
              <a:t>facilities</a:t>
            </a:r>
          </a:p>
          <a:p>
            <a:pPr indent="0" marL="0">
              <a:buNone/>
            </a:pPr>
            <a:r>
              <a:rPr dirty="0" sz="3200" lang="en-US"/>
              <a:t> </a:t>
            </a:r>
            <a:r>
              <a:rPr b="1" dirty="0" sz="3200" lang="en-US">
                <a:hlinkClick r:id="rId1"/>
              </a:rPr>
              <a:t>urban green spaces</a:t>
            </a:r>
            <a:r>
              <a:rPr dirty="0" sz="3200" lang="en-US">
                <a:hlinkClick r:id="rId1"/>
              </a:rPr>
              <a:t> absorb CO2, release O3, </a:t>
            </a:r>
            <a:r>
              <a:rPr b="1" dirty="0" sz="3200" lang="en-US">
                <a:hlinkClick r:id="rId1"/>
              </a:rPr>
              <a:t>decrease</a:t>
            </a:r>
            <a:r>
              <a:rPr dirty="0" sz="3200" lang="en-US">
                <a:hlinkClick r:id="rId1"/>
              </a:rPr>
              <a:t> the </a:t>
            </a:r>
            <a:r>
              <a:rPr b="1" dirty="0" sz="3200" lang="en-US">
                <a:hlinkClick r:id="rId1"/>
              </a:rPr>
              <a:t>temperature</a:t>
            </a:r>
            <a:r>
              <a:rPr dirty="0" sz="3200" lang="en-US">
                <a:hlinkClick r:id="rId1"/>
              </a:rPr>
              <a:t>, </a:t>
            </a:r>
            <a:r>
              <a:rPr b="1" dirty="0" sz="3200" lang="en-US">
                <a:hlinkClick r:id="rId1"/>
              </a:rPr>
              <a:t>reduce urban heat island effects</a:t>
            </a:r>
            <a:r>
              <a:rPr dirty="0" sz="3200" lang="en-US">
                <a:hlinkClick r:id="rId1"/>
              </a:rPr>
              <a:t>,</a:t>
            </a:r>
            <a:endParaRPr dirty="0" sz="3200" lang="en-US"/>
          </a:p>
        </p:txBody>
      </p:sp>
    </p:spTree>
  </p:cSld>
  <p:clrMapOvr>
    <a:masterClrMapping/>
  </p:clrMapOvr>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8749" name="Content Placeholder 2"/>
          <p:cNvSpPr>
            <a:spLocks noGrp="1"/>
          </p:cNvSpPr>
          <p:nvPr>
            <p:ph idx="1"/>
          </p:nvPr>
        </p:nvSpPr>
        <p:spPr>
          <a:xfrm>
            <a:off x="0" y="0"/>
            <a:ext cx="12192000" cy="6858000"/>
          </a:xfrm>
        </p:spPr>
        <p:txBody>
          <a:bodyPr>
            <a:normAutofit/>
          </a:bodyPr>
          <a:p>
            <a:r>
              <a:rPr dirty="0" sz="3600" lang="en-US"/>
              <a:t>Q3. what would be your approach to managing cultural diversity between students in the same association?</a:t>
            </a:r>
          </a:p>
          <a:p>
            <a:pPr indent="-342900" marL="342900">
              <a:buAutoNum type="alphaUcPeriod"/>
            </a:pPr>
            <a:r>
              <a:rPr dirty="0" sz="3600" lang="en-US"/>
              <a:t>Identify the strengths of certain students in the group and resolve to adopt them for everyone</a:t>
            </a:r>
          </a:p>
          <a:p>
            <a:pPr indent="-342900" marL="342900">
              <a:buAutoNum type="alphaUcPeriod"/>
            </a:pPr>
            <a:r>
              <a:rPr dirty="0" sz="3600" lang="en-US"/>
              <a:t>The minorities must give up their cultural identity to become familiar with the cultural codes of the majority</a:t>
            </a:r>
          </a:p>
          <a:p>
            <a:pPr indent="-342900" marL="342900">
              <a:buAutoNum type="alphaUcPeriod"/>
            </a:pPr>
            <a:r>
              <a:rPr dirty="0" sz="3600" lang="en-US"/>
              <a:t>Minimize opportunities to ask questions about differences in the group to avoid conflict</a:t>
            </a:r>
          </a:p>
          <a:p>
            <a:pPr indent="-342900" marL="342900">
              <a:buAutoNum type="alphaUcPeriod"/>
            </a:pPr>
            <a:r>
              <a:rPr dirty="0" sz="3600" lang="en-US"/>
              <a:t>Reduce anxiety in the face of the unknown to be able to make the most of the richness of each culture and reduce the degree of avoidance between students</a:t>
            </a:r>
          </a:p>
          <a:p>
            <a:endParaRPr dirty="0" sz="3600" lang="en-US"/>
          </a:p>
        </p:txBody>
      </p:sp>
    </p:spTree>
  </p:cSld>
  <p:clrMapOvr>
    <a:masterClrMapping/>
  </p:clrMapOvr>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614" name=""/>
        <p:cNvGrpSpPr/>
        <p:nvPr/>
      </p:nvGrpSpPr>
      <p:grpSpPr>
        <a:xfrm>
          <a:off x="0" y="0"/>
          <a:ext cx="0" cy="0"/>
          <a:chOff x="0" y="0"/>
          <a:chExt cx="0" cy="0"/>
        </a:xfrm>
      </p:grpSpPr>
      <p:sp>
        <p:nvSpPr>
          <p:cNvPr id="1048750" name="Content Placeholder 2"/>
          <p:cNvSpPr>
            <a:spLocks noGrp="1"/>
          </p:cNvSpPr>
          <p:nvPr>
            <p:ph idx="1"/>
          </p:nvPr>
        </p:nvSpPr>
        <p:spPr>
          <a:xfrm>
            <a:off x="0" y="0"/>
            <a:ext cx="12192000" cy="6858000"/>
          </a:xfrm>
        </p:spPr>
        <p:txBody>
          <a:bodyPr>
            <a:normAutofit/>
          </a:bodyPr>
          <a:p>
            <a:r>
              <a:rPr dirty="0" sz="3600" lang="en-US"/>
              <a:t>Q4. Article 2 of the ministerial order N</a:t>
            </a:r>
            <a:r>
              <a:rPr baseline="30000" dirty="0" sz="3600" lang="en-US"/>
              <a:t>o</a:t>
            </a:r>
            <a:r>
              <a:rPr dirty="0" sz="3600" lang="en-US"/>
              <a:t> 20/18 of 27 </a:t>
            </a:r>
            <a:r>
              <a:rPr dirty="0" sz="3600" lang="en-US" err="1"/>
              <a:t>july</a:t>
            </a:r>
            <a:r>
              <a:rPr dirty="0" sz="3600" lang="en-US"/>
              <a:t> 2009 determines modalities to classify other persons with disabilities into 4 categories according to their degree of disability. Can you find a wrong category among the following classes</a:t>
            </a:r>
          </a:p>
          <a:p>
            <a:pPr indent="-342900" marL="342900">
              <a:buAutoNum type="alphaUcPeriod"/>
            </a:pPr>
            <a:r>
              <a:rPr dirty="0" sz="3600" lang="en-US"/>
              <a:t>Physical disabled person</a:t>
            </a:r>
          </a:p>
          <a:p>
            <a:pPr indent="-342900" marL="342900">
              <a:buAutoNum type="alphaUcPeriod"/>
            </a:pPr>
            <a:r>
              <a:rPr dirty="0" sz="3600" lang="en-US"/>
              <a:t>Socio-psychological disabled persons</a:t>
            </a:r>
          </a:p>
          <a:p>
            <a:pPr indent="-342900" marL="342900">
              <a:buAutoNum type="alphaUcPeriod"/>
            </a:pPr>
            <a:r>
              <a:rPr dirty="0" sz="3600" lang="en-US">
                <a:solidFill>
                  <a:srgbClr val="FF0000"/>
                </a:solidFill>
              </a:rPr>
              <a:t>Sight </a:t>
            </a:r>
            <a:r>
              <a:rPr dirty="0" sz="3600" lang="en-US" smtClean="0">
                <a:solidFill>
                  <a:srgbClr val="FF0000"/>
                </a:solidFill>
              </a:rPr>
              <a:t>impaired </a:t>
            </a:r>
            <a:r>
              <a:rPr dirty="0" sz="3600" lang="en-US">
                <a:solidFill>
                  <a:srgbClr val="FF0000"/>
                </a:solidFill>
              </a:rPr>
              <a:t>person</a:t>
            </a:r>
          </a:p>
          <a:p>
            <a:pPr indent="-342900" marL="342900">
              <a:buAutoNum type="alphaUcPeriod"/>
            </a:pPr>
            <a:r>
              <a:rPr dirty="0" sz="3600" lang="en-US"/>
              <a:t>Deaf and dumb persons or persons with either of these disabilities</a:t>
            </a:r>
          </a:p>
          <a:p>
            <a:r>
              <a:rPr dirty="0" sz="3600" lang="en-US"/>
              <a:t> Physically Disability, Visual Disability, Hearing Impairment, Mental Impairment and a category of Other</a:t>
            </a:r>
          </a:p>
        </p:txBody>
      </p:sp>
    </p:spTree>
  </p:cSld>
  <p:clrMapOvr>
    <a:masterClrMapping/>
  </p:clrMapOvr>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8751" name="Content Placeholder 2"/>
          <p:cNvSpPr>
            <a:spLocks noGrp="1"/>
          </p:cNvSpPr>
          <p:nvPr>
            <p:ph idx="1"/>
          </p:nvPr>
        </p:nvSpPr>
        <p:spPr>
          <a:xfrm>
            <a:off x="0" y="0"/>
            <a:ext cx="12192000" cy="6858000"/>
          </a:xfrm>
        </p:spPr>
        <p:txBody>
          <a:bodyPr>
            <a:normAutofit/>
          </a:bodyPr>
          <a:p>
            <a:r>
              <a:rPr dirty="0" sz="4400" lang="en-US"/>
              <a:t>Q5. when is the most critical and dangerous time when a child is malnourished:</a:t>
            </a:r>
          </a:p>
          <a:p>
            <a:pPr indent="-342900" marL="342900">
              <a:buAutoNum type="alphaUcPeriod"/>
            </a:pPr>
            <a:r>
              <a:rPr dirty="0" sz="4400" lang="en-US"/>
              <a:t>Between 2 and 5 years</a:t>
            </a:r>
          </a:p>
          <a:p>
            <a:pPr indent="-342900" marL="342900">
              <a:buAutoNum type="alphaUcPeriod"/>
            </a:pPr>
            <a:r>
              <a:rPr dirty="0" sz="4400" lang="en-US">
                <a:solidFill>
                  <a:srgbClr val="FF0000"/>
                </a:solidFill>
              </a:rPr>
              <a:t>Between 9 months (conception) and 24 months</a:t>
            </a:r>
          </a:p>
          <a:p>
            <a:pPr indent="-342900" marL="342900">
              <a:buAutoNum type="alphaUcPeriod"/>
            </a:pPr>
            <a:r>
              <a:rPr dirty="0" sz="4400" lang="en-US"/>
              <a:t>Between 6 months and 5 years</a:t>
            </a:r>
          </a:p>
          <a:p>
            <a:pPr indent="-342900" marL="342900">
              <a:buAutoNum type="alphaUcPeriod"/>
            </a:pPr>
            <a:r>
              <a:rPr dirty="0" sz="4400" lang="en-US"/>
              <a:t>Between 1 year and 10 years</a:t>
            </a:r>
          </a:p>
          <a:p>
            <a:r>
              <a:rPr dirty="0" sz="4400" lang="en-US">
                <a:hlinkClick r:id="rId1"/>
              </a:rPr>
              <a:t>Nutritious food is vital throughout an individual’s life, but it is most critical from the time of conception till the child is two years of age</a:t>
            </a:r>
            <a:endParaRPr dirty="0" sz="4400" lang="en-US"/>
          </a:p>
        </p:txBody>
      </p:sp>
    </p:spTree>
  </p:cSld>
  <p:clrMapOvr>
    <a:masterClrMapping/>
  </p:clrMapOvr>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8752" name="Content Placeholder 2"/>
          <p:cNvSpPr>
            <a:spLocks noGrp="1"/>
          </p:cNvSpPr>
          <p:nvPr>
            <p:ph idx="1"/>
          </p:nvPr>
        </p:nvSpPr>
        <p:spPr>
          <a:xfrm>
            <a:off x="-55755" y="0"/>
            <a:ext cx="12192000" cy="6858000"/>
          </a:xfrm>
        </p:spPr>
        <p:txBody>
          <a:bodyPr>
            <a:normAutofit/>
          </a:bodyPr>
          <a:p>
            <a:r>
              <a:rPr dirty="0" sz="3600" lang="en-US"/>
              <a:t>Q6. the UN convention proposed a comprehensive rehabilitation programme for enabling people with disability PWD) to attain and maintain maximum independence, full physical, mental, social and vocational ability, and full </a:t>
            </a:r>
            <a:r>
              <a:rPr dirty="0" sz="3600" lang="en-US" smtClean="0"/>
              <a:t>inclusion </a:t>
            </a:r>
            <a:r>
              <a:rPr dirty="0" sz="3600" lang="en-US"/>
              <a:t>and participation in all aspects of life (UN 2008). Can you find the wrong components among the following the five components</a:t>
            </a:r>
          </a:p>
          <a:p>
            <a:pPr indent="-342900" marL="342900">
              <a:buAutoNum type="alphaUcPeriod"/>
            </a:pPr>
            <a:r>
              <a:rPr dirty="0" sz="3600" lang="en-US"/>
              <a:t>Health</a:t>
            </a:r>
          </a:p>
          <a:p>
            <a:pPr indent="-342900" marL="342900">
              <a:buAutoNum type="alphaUcPeriod"/>
            </a:pPr>
            <a:r>
              <a:rPr dirty="0" sz="3600" lang="en-US"/>
              <a:t>Education</a:t>
            </a:r>
          </a:p>
          <a:p>
            <a:pPr indent="-342900" marL="342900">
              <a:buAutoNum type="alphaUcPeriod"/>
            </a:pPr>
            <a:r>
              <a:rPr dirty="0" sz="3600" lang="en-US"/>
              <a:t>Livelihood</a:t>
            </a:r>
          </a:p>
          <a:p>
            <a:pPr indent="-342900" marL="342900">
              <a:buAutoNum type="alphaUcPeriod"/>
            </a:pPr>
            <a:r>
              <a:rPr dirty="0" sz="3600" lang="en-US">
                <a:solidFill>
                  <a:srgbClr val="FF0000"/>
                </a:solidFill>
              </a:rPr>
              <a:t>Investigation of heterogeneity</a:t>
            </a:r>
          </a:p>
          <a:p>
            <a:endParaRPr dirty="0" sz="3600" lang="en-US"/>
          </a:p>
        </p:txBody>
      </p:sp>
    </p:spTree>
  </p:cSld>
  <p:clrMapOvr>
    <a:masterClrMapping/>
  </p:clrMapOvr>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617" name=""/>
        <p:cNvGrpSpPr/>
        <p:nvPr/>
      </p:nvGrpSpPr>
      <p:grpSpPr>
        <a:xfrm>
          <a:off x="0" y="0"/>
          <a:ext cx="0" cy="0"/>
          <a:chOff x="0" y="0"/>
          <a:chExt cx="0" cy="0"/>
        </a:xfrm>
      </p:grpSpPr>
      <p:sp>
        <p:nvSpPr>
          <p:cNvPr id="1048753" name="Content Placeholder 2"/>
          <p:cNvSpPr>
            <a:spLocks noGrp="1"/>
          </p:cNvSpPr>
          <p:nvPr>
            <p:ph idx="1"/>
          </p:nvPr>
        </p:nvSpPr>
        <p:spPr>
          <a:xfrm>
            <a:off x="0" y="0"/>
            <a:ext cx="12191999" cy="6858000"/>
          </a:xfrm>
        </p:spPr>
        <p:txBody>
          <a:bodyPr>
            <a:normAutofit/>
          </a:bodyPr>
          <a:p>
            <a:r>
              <a:rPr dirty="0" sz="3600" lang="en-US"/>
              <a:t>Q7. what is the UN?</a:t>
            </a:r>
          </a:p>
          <a:p>
            <a:r>
              <a:rPr dirty="0" sz="3600" lang="en-US"/>
              <a:t>A. The National opera of Ukraine, created in 2022</a:t>
            </a:r>
          </a:p>
          <a:p>
            <a:r>
              <a:rPr dirty="0" sz="3600" lang="en-US"/>
              <a:t> B</a:t>
            </a:r>
            <a:r>
              <a:rPr dirty="0" sz="3600" lang="en-US">
                <a:solidFill>
                  <a:srgbClr val="FF0000"/>
                </a:solidFill>
              </a:rPr>
              <a:t>. the organization of united Nations</a:t>
            </a:r>
          </a:p>
          <a:p>
            <a:r>
              <a:rPr dirty="0" sz="3600" lang="en-US"/>
              <a:t>C. The new urban organization</a:t>
            </a:r>
          </a:p>
          <a:p>
            <a:r>
              <a:rPr dirty="0" sz="3600" lang="en-US"/>
              <a:t>D. The newly unified </a:t>
            </a:r>
            <a:r>
              <a:rPr dirty="0" sz="3600" lang="en-US" smtClean="0"/>
              <a:t>organisms</a:t>
            </a:r>
          </a:p>
          <a:p>
            <a:r>
              <a:rPr dirty="0" sz="3600" lang="en-US"/>
              <a:t>Q8. the society can be much more peaceful if individuals learn to (choose the right answer)</a:t>
            </a:r>
          </a:p>
          <a:p>
            <a:pPr indent="-342900" marL="342900">
              <a:buFont typeface="Arial" panose="020B0604020202020204" pitchFamily="34" charset="0"/>
              <a:buAutoNum type="alphaUcPeriod"/>
            </a:pPr>
            <a:r>
              <a:rPr dirty="0" sz="3600" lang="en-US">
                <a:solidFill>
                  <a:srgbClr val="FF0000"/>
                </a:solidFill>
              </a:rPr>
              <a:t>Respect and obey the </a:t>
            </a:r>
            <a:r>
              <a:rPr dirty="0" sz="3600" lang="en-US" smtClean="0">
                <a:solidFill>
                  <a:srgbClr val="FF0000"/>
                </a:solidFill>
              </a:rPr>
              <a:t>law </a:t>
            </a:r>
            <a:r>
              <a:rPr dirty="0" sz="3600" lang="en-US" smtClean="0">
                <a:solidFill>
                  <a:srgbClr val="FF0000"/>
                </a:solidFill>
                <a:hlinkClick r:id="rId1"/>
              </a:rPr>
              <a:t>(</a:t>
            </a:r>
            <a:r>
              <a:rPr dirty="0" sz="3600" lang="en-US">
                <a:hlinkClick r:id="rId1"/>
              </a:rPr>
              <a:t>Correct Answer: Option </a:t>
            </a:r>
            <a:r>
              <a:rPr dirty="0" sz="3600" lang="en-US" smtClean="0">
                <a:hlinkClick r:id="rId1"/>
              </a:rPr>
              <a:t>A)</a:t>
            </a:r>
            <a:endParaRPr dirty="0" sz="3600" lang="en-US">
              <a:solidFill>
                <a:srgbClr val="FF0000"/>
              </a:solidFill>
            </a:endParaRPr>
          </a:p>
          <a:p>
            <a:pPr indent="-342900" marL="342900">
              <a:buAutoNum type="alphaUcPeriod"/>
            </a:pPr>
            <a:r>
              <a:rPr dirty="0" sz="3600" lang="en-US"/>
              <a:t>Gather knowledge about politics</a:t>
            </a:r>
          </a:p>
          <a:p>
            <a:pPr indent="-342900" marL="342900">
              <a:buAutoNum type="alphaUcPeriod"/>
            </a:pPr>
            <a:r>
              <a:rPr dirty="0" sz="3600" lang="en-US"/>
              <a:t>Understand the human right</a:t>
            </a:r>
          </a:p>
          <a:p>
            <a:pPr indent="-342900" marL="342900">
              <a:buAutoNum type="alphaUcPeriod"/>
            </a:pPr>
            <a:r>
              <a:rPr dirty="0" sz="3600" lang="en-US"/>
              <a:t>Seek redress in the court of </a:t>
            </a:r>
            <a:r>
              <a:rPr dirty="0" sz="3600" lang="en-US" smtClean="0"/>
              <a:t>law</a:t>
            </a:r>
          </a:p>
          <a:p>
            <a:pPr indent="0" marL="0">
              <a:buNone/>
            </a:pPr>
            <a:endParaRPr dirty="0" sz="3600" lang="en-US"/>
          </a:p>
          <a:p>
            <a:endParaRPr dirty="0" sz="3600" lang="en-US"/>
          </a:p>
          <a:p>
            <a:endParaRPr dirty="0" sz="3600" lang="en-US"/>
          </a:p>
        </p:txBody>
      </p:sp>
    </p:spTree>
  </p:cSld>
  <p:clrMapOvr>
    <a:masterClrMapping/>
  </p:clrMapOvr>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8754" name="Content Placeholder 2"/>
          <p:cNvSpPr>
            <a:spLocks noGrp="1"/>
          </p:cNvSpPr>
          <p:nvPr>
            <p:ph idx="1"/>
          </p:nvPr>
        </p:nvSpPr>
        <p:spPr>
          <a:xfrm>
            <a:off x="0" y="90310"/>
            <a:ext cx="12192000" cy="6767689"/>
          </a:xfrm>
        </p:spPr>
        <p:txBody>
          <a:bodyPr>
            <a:normAutofit/>
          </a:bodyPr>
          <a:p>
            <a:r>
              <a:rPr dirty="0" lang="en-US"/>
              <a:t>Q9. what would be the correct definition of </a:t>
            </a:r>
            <a:r>
              <a:rPr dirty="0" lang="en-US" smtClean="0"/>
              <a:t>Decentralization</a:t>
            </a:r>
            <a:r>
              <a:rPr dirty="0" lang="en-US"/>
              <a:t>: </a:t>
            </a:r>
          </a:p>
          <a:p>
            <a:pPr indent="-342900" marL="342900">
              <a:buAutoNum type="alphaUcPeriod"/>
            </a:pPr>
            <a:r>
              <a:rPr dirty="0" lang="en-US"/>
              <a:t>Decentralization is defined as a new organization imposed by the constitution of Rwanda which concretizes the creation of local government structures</a:t>
            </a:r>
          </a:p>
          <a:p>
            <a:pPr indent="-342900" marL="342900">
              <a:buAutoNum type="alphaUcPeriod"/>
            </a:pPr>
            <a:r>
              <a:rPr dirty="0" lang="en-US">
                <a:solidFill>
                  <a:srgbClr val="FF0000"/>
                </a:solidFill>
              </a:rPr>
              <a:t>Decentralization is defined as a democratization of the mode of section of the representatives of the people which generalizes the electoral process on the three administrative levels in favor of the whole population</a:t>
            </a:r>
          </a:p>
          <a:p>
            <a:pPr indent="-342900" marL="342900">
              <a:buAutoNum type="alphaUcPeriod"/>
            </a:pPr>
            <a:r>
              <a:rPr dirty="0" lang="en-US"/>
              <a:t>Decentralization is defined as a set of mechanisms which are brought, in the medium and long term to ensure the development of the regions with the transfer of competences or resources from the </a:t>
            </a:r>
            <a:r>
              <a:rPr dirty="0" lang="en-US" smtClean="0"/>
              <a:t>central </a:t>
            </a:r>
            <a:r>
              <a:rPr dirty="0" lang="en-US"/>
              <a:t>power  to each region action according to the principle of solidarity, by adopting the mechanisms regulation and adequacy of cost and resources</a:t>
            </a:r>
          </a:p>
          <a:p>
            <a:endParaRPr dirty="0" lang="en-US"/>
          </a:p>
        </p:txBody>
      </p:sp>
      <p:sp>
        <p:nvSpPr>
          <p:cNvPr id="1048755" name="Rectangle 4"/>
          <p:cNvSpPr/>
          <p:nvPr/>
        </p:nvSpPr>
        <p:spPr>
          <a:xfrm>
            <a:off x="3048000" y="2551837"/>
            <a:ext cx="6096000" cy="369332"/>
          </a:xfrm>
          <a:prstGeom prst="rect"/>
        </p:spPr>
        <p:txBody>
          <a:bodyPr>
            <a:spAutoFit/>
          </a:bodyPr>
          <a:p>
            <a:endParaRPr dirty="0" lang="en-US"/>
          </a:p>
        </p:txBody>
      </p:sp>
    </p:spTree>
  </p:cSld>
  <p:clrMapOvr>
    <a:masterClrMapping/>
  </p:clrMapOvr>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8756" name="Content Placeholder 2"/>
          <p:cNvSpPr>
            <a:spLocks noGrp="1"/>
          </p:cNvSpPr>
          <p:nvPr>
            <p:ph idx="1"/>
          </p:nvPr>
        </p:nvSpPr>
        <p:spPr>
          <a:xfrm>
            <a:off x="0" y="0"/>
            <a:ext cx="12192000" cy="6858000"/>
          </a:xfrm>
        </p:spPr>
        <p:txBody>
          <a:bodyPr/>
          <a:p>
            <a:r>
              <a:rPr dirty="0" lang="en-US"/>
              <a:t>Q10. development is a strategy that encourages people to be afraid of poverty in order to push them towards political, economic and social oppression</a:t>
            </a:r>
          </a:p>
          <a:p>
            <a:pPr indent="-342900" marL="342900">
              <a:buAutoNum type="alphaUcPeriod"/>
            </a:pPr>
            <a:r>
              <a:rPr dirty="0" lang="en-US"/>
              <a:t>Development is a process that allows human beings to develop their personality, to gain self-confidence and to lead </a:t>
            </a:r>
            <a:r>
              <a:rPr dirty="0" lang="en-US" smtClean="0"/>
              <a:t>a dignified </a:t>
            </a:r>
            <a:r>
              <a:rPr dirty="0" lang="en-US"/>
              <a:t>and fulfilled  existence</a:t>
            </a:r>
          </a:p>
          <a:p>
            <a:pPr indent="-342900" marL="342900">
              <a:buAutoNum type="alphaUcPeriod"/>
            </a:pPr>
            <a:r>
              <a:rPr dirty="0" lang="en-US"/>
              <a:t>Development is a process of increasing the wealth of the word</a:t>
            </a:r>
          </a:p>
          <a:p>
            <a:pPr indent="-342900" marL="342900">
              <a:buAutoNum type="alphaUcPeriod"/>
            </a:pPr>
            <a:r>
              <a:rPr dirty="0" lang="en-US">
                <a:solidFill>
                  <a:srgbClr val="FF0000"/>
                </a:solidFill>
              </a:rPr>
              <a:t>Development is a long-term process aimed at meeting the needs of the future </a:t>
            </a:r>
            <a:r>
              <a:rPr dirty="0" lang="en-US" smtClean="0">
                <a:solidFill>
                  <a:srgbClr val="FF0000"/>
                </a:solidFill>
              </a:rPr>
              <a:t>generation</a:t>
            </a:r>
          </a:p>
          <a:p>
            <a:r>
              <a:rPr dirty="0" lang="en-US"/>
              <a:t>Q11. how can you explain the concept of education system vulnerabilities?</a:t>
            </a:r>
          </a:p>
          <a:p>
            <a:pPr indent="-342900" marL="342900">
              <a:buAutoNum type="alphaUcPeriod"/>
            </a:pPr>
            <a:r>
              <a:rPr dirty="0" lang="en-US"/>
              <a:t>Failures of the education system</a:t>
            </a:r>
          </a:p>
          <a:p>
            <a:pPr indent="-342900" marL="342900">
              <a:buAutoNum type="alphaUcPeriod"/>
            </a:pPr>
            <a:r>
              <a:rPr dirty="0" lang="en-US"/>
              <a:t>Education system performance contracts</a:t>
            </a:r>
          </a:p>
          <a:p>
            <a:pPr indent="-342900" marL="342900">
              <a:buAutoNum type="alphaUcPeriod"/>
            </a:pPr>
            <a:r>
              <a:rPr dirty="0" lang="en-US"/>
              <a:t>Poor clients of education system</a:t>
            </a:r>
          </a:p>
          <a:p>
            <a:pPr indent="-342900" marL="342900">
              <a:buAutoNum type="alphaUcPeriod"/>
            </a:pPr>
            <a:r>
              <a:rPr dirty="0" lang="en-US"/>
              <a:t>The reserves of the education system</a:t>
            </a:r>
          </a:p>
          <a:p>
            <a:pPr indent="-342900" marL="342900">
              <a:buAutoNum type="alphaUcPeriod"/>
            </a:pPr>
            <a:endParaRPr dirty="0" lang="en-US">
              <a:solidFill>
                <a:srgbClr val="FF0000"/>
              </a:solidFill>
            </a:endParaRPr>
          </a:p>
        </p:txBody>
      </p:sp>
    </p:spTree>
  </p:cSld>
  <p:clrMapOvr>
    <a:masterClrMapping/>
  </p:clrMapOvr>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620" name=""/>
        <p:cNvGrpSpPr/>
        <p:nvPr/>
      </p:nvGrpSpPr>
      <p:grpSpPr>
        <a:xfrm>
          <a:off x="0" y="0"/>
          <a:ext cx="0" cy="0"/>
          <a:chOff x="0" y="0"/>
          <a:chExt cx="0" cy="0"/>
        </a:xfrm>
      </p:grpSpPr>
      <p:sp>
        <p:nvSpPr>
          <p:cNvPr id="1048757" name="Content Placeholder 2"/>
          <p:cNvSpPr>
            <a:spLocks noGrp="1"/>
          </p:cNvSpPr>
          <p:nvPr>
            <p:ph idx="1"/>
          </p:nvPr>
        </p:nvSpPr>
        <p:spPr>
          <a:xfrm>
            <a:off x="0" y="0"/>
            <a:ext cx="12192000" cy="6858000"/>
          </a:xfrm>
        </p:spPr>
        <p:txBody>
          <a:bodyPr>
            <a:normAutofit/>
          </a:bodyPr>
          <a:p>
            <a:r>
              <a:rPr dirty="0" lang="en-US"/>
              <a:t>Q12. the 21</a:t>
            </a:r>
            <a:r>
              <a:rPr baseline="30000" dirty="0" lang="en-US"/>
              <a:t>st</a:t>
            </a:r>
            <a:r>
              <a:rPr dirty="0" lang="en-US"/>
              <a:t> century is marked by a great extension of welfare states, how?</a:t>
            </a:r>
          </a:p>
          <a:p>
            <a:pPr indent="-342900" marL="342900">
              <a:buAutoNum type="alphaUcPeriod"/>
            </a:pPr>
            <a:r>
              <a:rPr dirty="0" lang="en-US"/>
              <a:t>Many countries are experiencing cyclical changes and structural changes in the unemployment rate during the 21</a:t>
            </a:r>
            <a:r>
              <a:rPr baseline="30000" dirty="0" lang="en-US"/>
              <a:t>st</a:t>
            </a:r>
            <a:r>
              <a:rPr dirty="0" lang="en-US"/>
              <a:t> century</a:t>
            </a:r>
          </a:p>
          <a:p>
            <a:pPr indent="-342900" marL="342900">
              <a:buAutoNum type="alphaUcPeriod"/>
            </a:pPr>
            <a:r>
              <a:rPr dirty="0" lang="en-US"/>
              <a:t>Countries are increasingly committed to effectively protecting populations, improving their health status and preventing them from suffering the vagaries of life</a:t>
            </a:r>
          </a:p>
          <a:p>
            <a:pPr indent="-342900" marL="342900">
              <a:buAutoNum type="alphaUcPeriod"/>
            </a:pPr>
            <a:r>
              <a:rPr dirty="0" lang="en-US"/>
              <a:t>The 21</a:t>
            </a:r>
            <a:r>
              <a:rPr baseline="30000" dirty="0" lang="en-US"/>
              <a:t>st</a:t>
            </a:r>
            <a:r>
              <a:rPr dirty="0" lang="en-US"/>
              <a:t> century is experiencing a progress of supranationality in several countries, and the </a:t>
            </a:r>
            <a:r>
              <a:rPr dirty="0" lang="en-US" smtClean="0"/>
              <a:t>different </a:t>
            </a:r>
            <a:r>
              <a:rPr dirty="0" lang="en-US"/>
              <a:t>national regimes are finding it very difficult to </a:t>
            </a:r>
            <a:r>
              <a:rPr dirty="0" lang="en-US" smtClean="0"/>
              <a:t>respond </a:t>
            </a:r>
            <a:r>
              <a:rPr dirty="0" lang="en-US"/>
              <a:t>to the new </a:t>
            </a:r>
            <a:r>
              <a:rPr dirty="0" lang="en-US" smtClean="0"/>
              <a:t>problems </a:t>
            </a:r>
            <a:r>
              <a:rPr dirty="0" lang="en-US"/>
              <a:t>arising from poverty</a:t>
            </a:r>
          </a:p>
          <a:p>
            <a:pPr indent="-342900" marL="342900">
              <a:buAutoNum type="alphaUcPeriod"/>
            </a:pPr>
            <a:r>
              <a:rPr dirty="0" lang="en-US"/>
              <a:t>In the 21</a:t>
            </a:r>
            <a:r>
              <a:rPr baseline="30000" dirty="0" lang="en-US"/>
              <a:t>st</a:t>
            </a:r>
            <a:r>
              <a:rPr dirty="0" lang="en-US"/>
              <a:t> century, the coverage of unemployment in several countries revives the risk of incitement to laziness because state interventions are very judicious</a:t>
            </a:r>
          </a:p>
        </p:txBody>
      </p:sp>
    </p:spTree>
  </p:cSld>
  <p:clrMapOvr>
    <a:masterClrMapping/>
  </p:clrMapOvr>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8758" name="Content Placeholder 2"/>
          <p:cNvSpPr>
            <a:spLocks noGrp="1"/>
          </p:cNvSpPr>
          <p:nvPr>
            <p:ph idx="1"/>
          </p:nvPr>
        </p:nvSpPr>
        <p:spPr>
          <a:xfrm>
            <a:off x="0" y="0"/>
            <a:ext cx="12192000" cy="6858000"/>
          </a:xfrm>
        </p:spPr>
        <p:txBody>
          <a:bodyPr/>
          <a:p>
            <a:r>
              <a:rPr dirty="0" lang="en-US"/>
              <a:t>Q13. on this list, there are the determining factors to be at moderate or high risk for the infection of HIV/AIDS, however only one factor is not correct(it is false factor), find it?</a:t>
            </a:r>
          </a:p>
          <a:p>
            <a:pPr indent="-342900" marL="342900">
              <a:buAutoNum type="alphaUcPeriod"/>
            </a:pPr>
            <a:r>
              <a:rPr dirty="0" lang="en-US"/>
              <a:t>Multipartnership</a:t>
            </a:r>
          </a:p>
          <a:p>
            <a:pPr indent="-342900" marL="342900">
              <a:buAutoNum type="alphaUcPeriod"/>
            </a:pPr>
            <a:r>
              <a:rPr dirty="0" lang="en-US"/>
              <a:t>Early marriage</a:t>
            </a:r>
          </a:p>
          <a:p>
            <a:pPr indent="-342900" marL="342900">
              <a:buAutoNum type="alphaUcPeriod"/>
            </a:pPr>
            <a:r>
              <a:rPr dirty="0" lang="en-US">
                <a:solidFill>
                  <a:srgbClr val="FF0000"/>
                </a:solidFill>
              </a:rPr>
              <a:t>Infidelity</a:t>
            </a:r>
          </a:p>
          <a:p>
            <a:pPr indent="-342900" marL="342900">
              <a:buAutoNum type="alphaUcPeriod"/>
            </a:pPr>
            <a:r>
              <a:rPr dirty="0" lang="en-US"/>
              <a:t>Unsystematic condom use</a:t>
            </a: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14" name=""/>
        <p:cNvGrpSpPr/>
        <p:nvPr/>
      </p:nvGrpSpPr>
      <p:grpSpPr>
        <a:xfrm>
          <a:off x="0" y="0"/>
          <a:ext cx="0" cy="0"/>
          <a:chOff x="0" y="0"/>
          <a:chExt cx="0" cy="0"/>
        </a:xfrm>
      </p:grpSpPr>
      <p:sp>
        <p:nvSpPr>
          <p:cNvPr id="1048598" name="Content Placeholder 2"/>
          <p:cNvSpPr>
            <a:spLocks noGrp="1"/>
          </p:cNvSpPr>
          <p:nvPr>
            <p:ph idx="1"/>
          </p:nvPr>
        </p:nvSpPr>
        <p:spPr>
          <a:xfrm>
            <a:off x="0" y="0"/>
            <a:ext cx="12192000" cy="6858000"/>
          </a:xfrm>
        </p:spPr>
        <p:txBody>
          <a:bodyPr>
            <a:normAutofit/>
          </a:bodyPr>
          <a:p>
            <a:r>
              <a:rPr b="1" dirty="0" sz="3200" lang="en-US">
                <a:solidFill>
                  <a:srgbClr val="202124"/>
                </a:solidFill>
                <a:latin typeface="arial" panose="020B0604020202020204" pitchFamily="34" charset="0"/>
              </a:rPr>
              <a:t>Q18. According to Jean Piaget, stage of development are ordered as follow:</a:t>
            </a:r>
          </a:p>
          <a:p>
            <a:pPr indent="-342900" marL="342900">
              <a:buAutoNum type="alphaUcPeriod"/>
            </a:pPr>
            <a:r>
              <a:rPr b="1" dirty="0" sz="3200" lang="en-US">
                <a:solidFill>
                  <a:srgbClr val="202124"/>
                </a:solidFill>
                <a:latin typeface="arial" panose="020B0604020202020204" pitchFamily="34" charset="0"/>
              </a:rPr>
              <a:t>preoperational, sensorimotor, formal operational, and </a:t>
            </a:r>
            <a:r>
              <a:rPr b="1" dirty="0" sz="3200" lang="en-US" err="1">
                <a:solidFill>
                  <a:srgbClr val="202124"/>
                </a:solidFill>
                <a:latin typeface="arial" panose="020B0604020202020204" pitchFamily="34" charset="0"/>
              </a:rPr>
              <a:t>concret</a:t>
            </a:r>
            <a:r>
              <a:rPr b="1" dirty="0" sz="3200" lang="en-US">
                <a:solidFill>
                  <a:srgbClr val="202124"/>
                </a:solidFill>
                <a:latin typeface="arial" panose="020B0604020202020204" pitchFamily="34" charset="0"/>
              </a:rPr>
              <a:t> operational</a:t>
            </a:r>
          </a:p>
          <a:p>
            <a:pPr indent="-342900" marL="342900">
              <a:buAutoNum type="alphaUcPeriod"/>
            </a:pPr>
            <a:r>
              <a:rPr b="1" dirty="0" sz="3200" lang="en-US">
                <a:solidFill>
                  <a:srgbClr val="202124"/>
                </a:solidFill>
                <a:latin typeface="arial" panose="020B0604020202020204" pitchFamily="34" charset="0"/>
              </a:rPr>
              <a:t>Sensorimotor, formal operational, </a:t>
            </a:r>
            <a:r>
              <a:rPr b="1" dirty="0" sz="3200" lang="en-US" err="1">
                <a:solidFill>
                  <a:srgbClr val="202124"/>
                </a:solidFill>
                <a:latin typeface="arial" panose="020B0604020202020204" pitchFamily="34" charset="0"/>
              </a:rPr>
              <a:t>concret</a:t>
            </a:r>
            <a:r>
              <a:rPr b="1" dirty="0" sz="3200" lang="en-US">
                <a:solidFill>
                  <a:srgbClr val="202124"/>
                </a:solidFill>
                <a:latin typeface="arial" panose="020B0604020202020204" pitchFamily="34" charset="0"/>
              </a:rPr>
              <a:t> operational, and preoperational</a:t>
            </a:r>
          </a:p>
          <a:p>
            <a:pPr indent="-342900" marL="342900">
              <a:buAutoNum type="alphaUcPeriod"/>
            </a:pPr>
            <a:r>
              <a:rPr b="1" dirty="0" sz="3200" lang="en-US">
                <a:solidFill>
                  <a:srgbClr val="FF0000"/>
                </a:solidFill>
                <a:latin typeface="arial" panose="020B0604020202020204" pitchFamily="34" charset="0"/>
              </a:rPr>
              <a:t>Sensorimotor, preoperational, formal operational, and </a:t>
            </a:r>
            <a:r>
              <a:rPr b="1" dirty="0" sz="3200" lang="en-US" err="1">
                <a:solidFill>
                  <a:srgbClr val="FF0000"/>
                </a:solidFill>
                <a:latin typeface="arial" panose="020B0604020202020204" pitchFamily="34" charset="0"/>
              </a:rPr>
              <a:t>concret</a:t>
            </a:r>
            <a:r>
              <a:rPr b="1" dirty="0" sz="3200" lang="en-US">
                <a:solidFill>
                  <a:srgbClr val="FF0000"/>
                </a:solidFill>
                <a:latin typeface="arial" panose="020B0604020202020204" pitchFamily="34" charset="0"/>
              </a:rPr>
              <a:t> operational</a:t>
            </a:r>
          </a:p>
          <a:p>
            <a:pPr indent="-342900" marL="342900">
              <a:buAutoNum type="alphaUcPeriod"/>
            </a:pPr>
            <a:r>
              <a:rPr b="1" dirty="0" sz="3200" lang="en-US" err="1">
                <a:solidFill>
                  <a:srgbClr val="202124"/>
                </a:solidFill>
                <a:latin typeface="arial" panose="020B0604020202020204" pitchFamily="34" charset="0"/>
              </a:rPr>
              <a:t>Concret</a:t>
            </a:r>
            <a:r>
              <a:rPr b="1" dirty="0" sz="3200" lang="en-US">
                <a:solidFill>
                  <a:srgbClr val="202124"/>
                </a:solidFill>
                <a:latin typeface="arial" panose="020B0604020202020204" pitchFamily="34" charset="0"/>
              </a:rPr>
              <a:t> operational, formal operational, sensorimotor, </a:t>
            </a:r>
            <a:r>
              <a:rPr b="1" dirty="0" sz="3200" lang="en-US" smtClean="0">
                <a:solidFill>
                  <a:srgbClr val="202124"/>
                </a:solidFill>
                <a:latin typeface="arial" panose="020B0604020202020204" pitchFamily="34" charset="0"/>
              </a:rPr>
              <a:t>preoperational</a:t>
            </a:r>
          </a:p>
          <a:p>
            <a:pPr indent="0" marL="0">
              <a:buNone/>
            </a:pPr>
            <a:r>
              <a:rPr b="1" dirty="0" sz="3200" lang="en-US" smtClean="0">
                <a:solidFill>
                  <a:srgbClr val="202124"/>
                </a:solidFill>
                <a:latin typeface="arial" panose="020B0604020202020204" pitchFamily="34" charset="0"/>
                <a:hlinkClick r:id="rId1"/>
              </a:rPr>
              <a:t>1. Sensorimotor </a:t>
            </a:r>
            <a:r>
              <a:rPr b="1" dirty="0" sz="3200" lang="en-US">
                <a:solidFill>
                  <a:srgbClr val="202124"/>
                </a:solidFill>
                <a:latin typeface="arial" panose="020B0604020202020204" pitchFamily="34" charset="0"/>
                <a:hlinkClick r:id="rId1"/>
              </a:rPr>
              <a:t>stage: birth to 2 years</a:t>
            </a:r>
            <a:r>
              <a:rPr dirty="0" sz="3200" lang="en-US">
                <a:solidFill>
                  <a:srgbClr val="202124"/>
                </a:solidFill>
                <a:latin typeface="arial" panose="020B0604020202020204" pitchFamily="34" charset="0"/>
                <a:hlinkClick r:id="rId1"/>
              </a:rPr>
              <a:t>. </a:t>
            </a:r>
            <a:r>
              <a:rPr b="1" dirty="0" sz="3200" lang="en-US">
                <a:solidFill>
                  <a:srgbClr val="202124"/>
                </a:solidFill>
                <a:latin typeface="arial" panose="020B0604020202020204" pitchFamily="34" charset="0"/>
                <a:hlinkClick r:id="rId1"/>
              </a:rPr>
              <a:t>Preoperational stage: ages 2 to 7</a:t>
            </a:r>
            <a:r>
              <a:rPr dirty="0" sz="3200" lang="en-US">
                <a:solidFill>
                  <a:srgbClr val="202124"/>
                </a:solidFill>
                <a:latin typeface="arial" panose="020B0604020202020204" pitchFamily="34" charset="0"/>
                <a:hlinkClick r:id="rId1"/>
              </a:rPr>
              <a:t>. </a:t>
            </a:r>
            <a:r>
              <a:rPr b="1" dirty="0" sz="3200" lang="en-US">
                <a:solidFill>
                  <a:srgbClr val="202124"/>
                </a:solidFill>
                <a:latin typeface="arial" panose="020B0604020202020204" pitchFamily="34" charset="0"/>
                <a:hlinkClick r:id="rId1"/>
              </a:rPr>
              <a:t>Concrete operational stage: ages 7 to 11</a:t>
            </a:r>
            <a:r>
              <a:rPr dirty="0" sz="3200" lang="en-US">
                <a:solidFill>
                  <a:srgbClr val="202124"/>
                </a:solidFill>
                <a:latin typeface="arial" panose="020B0604020202020204" pitchFamily="34" charset="0"/>
                <a:hlinkClick r:id="rId1"/>
              </a:rPr>
              <a:t>. </a:t>
            </a:r>
            <a:r>
              <a:rPr b="1" dirty="0" sz="3200" lang="en-US">
                <a:solidFill>
                  <a:srgbClr val="202124"/>
                </a:solidFill>
                <a:latin typeface="arial" panose="020B0604020202020204" pitchFamily="34" charset="0"/>
                <a:hlinkClick r:id="rId1"/>
              </a:rPr>
              <a:t>Formal operational stage: ages 12 and up</a:t>
            </a:r>
            <a:endParaRPr dirty="0" sz="3200" lang="en-US"/>
          </a:p>
          <a:p>
            <a:pPr indent="-342900" marL="342900">
              <a:buAutoNum type="alphaUcPeriod"/>
            </a:pPr>
            <a:endParaRPr b="1" dirty="0" sz="3200" lang="en-US">
              <a:solidFill>
                <a:srgbClr val="202124"/>
              </a:solidFill>
              <a:latin typeface="arial" panose="020B0604020202020204" pitchFamily="34" charset="0"/>
            </a:endParaRPr>
          </a:p>
          <a:p>
            <a:pPr indent="-342900" marL="342900">
              <a:buAutoNum type="alphaUcPeriod"/>
            </a:pPr>
            <a:endParaRPr dirty="0" sz="3200" lang="en-US"/>
          </a:p>
          <a:p>
            <a:pPr indent="-342900" marL="342900">
              <a:buAutoNum type="alphaUcPeriod"/>
            </a:pPr>
            <a:endParaRPr dirty="0" sz="3200" lang="en-US"/>
          </a:p>
          <a:p>
            <a:endParaRPr dirty="0" sz="3200" lang="en-US"/>
          </a:p>
        </p:txBody>
      </p:sp>
    </p:spTree>
  </p:cSld>
  <p:clrMapOvr>
    <a:masterClrMapping/>
  </p:clrMapOvr>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8759" name="Content Placeholder 2"/>
          <p:cNvSpPr>
            <a:spLocks noGrp="1"/>
          </p:cNvSpPr>
          <p:nvPr>
            <p:ph idx="1"/>
          </p:nvPr>
        </p:nvSpPr>
        <p:spPr>
          <a:xfrm>
            <a:off x="0" y="0"/>
            <a:ext cx="12192000" cy="6858000"/>
          </a:xfrm>
        </p:spPr>
        <p:txBody>
          <a:bodyPr/>
          <a:p>
            <a:r>
              <a:rPr dirty="0" lang="en-US"/>
              <a:t>Q14. what are the advantages of a highly hierarchical administration?</a:t>
            </a:r>
          </a:p>
          <a:p>
            <a:pPr indent="-342900" marL="342900">
              <a:buAutoNum type="alphaUcPeriod"/>
            </a:pPr>
            <a:r>
              <a:rPr dirty="0" lang="en-US"/>
              <a:t>Simplicity of command, clarity and security</a:t>
            </a:r>
          </a:p>
          <a:p>
            <a:pPr indent="-342900" marL="342900">
              <a:buAutoNum type="alphaUcPeriod"/>
            </a:pPr>
            <a:r>
              <a:rPr dirty="0" lang="en-US"/>
              <a:t>Partitioning, heaviness of information, bureaucracy</a:t>
            </a:r>
          </a:p>
          <a:p>
            <a:pPr indent="-342900" marL="342900">
              <a:buAutoNum type="alphaUcPeriod"/>
            </a:pPr>
            <a:r>
              <a:rPr dirty="0" lang="en-US">
                <a:solidFill>
                  <a:srgbClr val="FF0000"/>
                </a:solidFill>
              </a:rPr>
              <a:t>Division of scale, grouping of skills and management of superiors</a:t>
            </a:r>
          </a:p>
          <a:p>
            <a:pPr indent="-342900" marL="342900">
              <a:buAutoNum type="alphaUcPeriod"/>
            </a:pPr>
            <a:r>
              <a:rPr dirty="0" lang="en-US"/>
              <a:t>Dilution of responsibilities plurality of command and specialization of </a:t>
            </a:r>
            <a:r>
              <a:rPr dirty="0" lang="en-US" smtClean="0"/>
              <a:t>personnel</a:t>
            </a:r>
          </a:p>
          <a:p>
            <a:pPr indent="0" marL="0">
              <a:buNone/>
            </a:pPr>
            <a:endParaRPr dirty="0" lang="en-US"/>
          </a:p>
        </p:txBody>
      </p:sp>
    </p:spTree>
  </p:cSld>
  <p:clrMapOvr>
    <a:masterClrMapping/>
  </p:clrMapOvr>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623" name=""/>
        <p:cNvGrpSpPr/>
        <p:nvPr/>
      </p:nvGrpSpPr>
      <p:grpSpPr>
        <a:xfrm>
          <a:off x="0" y="0"/>
          <a:ext cx="0" cy="0"/>
          <a:chOff x="0" y="0"/>
          <a:chExt cx="0" cy="0"/>
        </a:xfrm>
      </p:grpSpPr>
      <p:sp>
        <p:nvSpPr>
          <p:cNvPr id="1048760" name="Content Placeholder 2"/>
          <p:cNvSpPr>
            <a:spLocks noGrp="1"/>
          </p:cNvSpPr>
          <p:nvPr>
            <p:ph idx="1"/>
          </p:nvPr>
        </p:nvSpPr>
        <p:spPr>
          <a:xfrm>
            <a:off x="0" y="0"/>
            <a:ext cx="12192000" cy="6858000"/>
          </a:xfrm>
        </p:spPr>
        <p:txBody>
          <a:bodyPr/>
          <a:p>
            <a:r>
              <a:rPr dirty="0" lang="en-US"/>
              <a:t>Q15. what does the Rwanda food aided portfolio mean?</a:t>
            </a:r>
          </a:p>
          <a:p>
            <a:pPr indent="-342900" marL="342900">
              <a:buAutoNum type="alphaUcPeriod"/>
            </a:pPr>
            <a:r>
              <a:rPr dirty="0" lang="en-US"/>
              <a:t>Rwanda food aid planning</a:t>
            </a:r>
          </a:p>
          <a:p>
            <a:pPr indent="-342900" marL="342900">
              <a:buAutoNum type="alphaUcPeriod"/>
            </a:pPr>
            <a:r>
              <a:rPr dirty="0" lang="en-US"/>
              <a:t>Spokesperson for Rwanda in the field of food aid</a:t>
            </a:r>
          </a:p>
          <a:p>
            <a:pPr indent="-342900" marL="342900">
              <a:buAutoNum type="alphaUcPeriod"/>
            </a:pPr>
            <a:r>
              <a:rPr dirty="0" lang="en-US"/>
              <a:t>Food project to help students in public schools</a:t>
            </a:r>
          </a:p>
          <a:p>
            <a:pPr indent="-342900" marL="342900">
              <a:buAutoNum type="alphaUcPeriod"/>
            </a:pPr>
            <a:r>
              <a:rPr dirty="0" lang="en-US"/>
              <a:t>All projects and programs for food aid in Rwanda</a:t>
            </a:r>
          </a:p>
        </p:txBody>
      </p:sp>
    </p:spTree>
  </p:cSld>
  <p:clrMapOvr>
    <a:masterClrMapping/>
  </p:clrMapOvr>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8761" name="Content Placeholder 2"/>
          <p:cNvSpPr>
            <a:spLocks noGrp="1"/>
          </p:cNvSpPr>
          <p:nvPr>
            <p:ph idx="1"/>
          </p:nvPr>
        </p:nvSpPr>
        <p:spPr>
          <a:xfrm>
            <a:off x="0" y="0"/>
            <a:ext cx="12192000" cy="6858000"/>
          </a:xfrm>
        </p:spPr>
        <p:txBody>
          <a:bodyPr/>
          <a:p>
            <a:r>
              <a:rPr dirty="0" lang="en-US"/>
              <a:t>Q16. what does this concept means “responsibility”</a:t>
            </a:r>
          </a:p>
          <a:p>
            <a:pPr indent="-342900" marL="342900">
              <a:buAutoNum type="alphaUcPeriod"/>
            </a:pPr>
            <a:r>
              <a:rPr dirty="0" lang="en-US"/>
              <a:t>showing constant support to a person or institution </a:t>
            </a:r>
          </a:p>
          <a:p>
            <a:pPr indent="-342900" marL="342900">
              <a:buAutoNum type="alphaUcPeriod"/>
            </a:pPr>
            <a:r>
              <a:rPr dirty="0" lang="en-US">
                <a:solidFill>
                  <a:srgbClr val="FF0000"/>
                </a:solidFill>
              </a:rPr>
              <a:t>The state of having a duty to handle something</a:t>
            </a:r>
          </a:p>
          <a:p>
            <a:pPr indent="-342900" marL="342900">
              <a:buAutoNum type="alphaUcPeriod"/>
            </a:pPr>
            <a:r>
              <a:rPr dirty="0" lang="en-US"/>
              <a:t>The way citizens behave themselves in their country</a:t>
            </a:r>
          </a:p>
          <a:p>
            <a:pPr indent="-342900" marL="342900">
              <a:buAutoNum type="alphaUcPeriod"/>
            </a:pPr>
            <a:r>
              <a:rPr dirty="0" lang="en-US"/>
              <a:t>The kind of work citizens carry out everyday</a:t>
            </a:r>
          </a:p>
          <a:p>
            <a:endParaRPr dirty="0" lang="en-US"/>
          </a:p>
        </p:txBody>
      </p:sp>
    </p:spTree>
  </p:cSld>
  <p:clrMapOvr>
    <a:masterClrMapping/>
  </p:clrMapOvr>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8762" name="Content Placeholder 2"/>
          <p:cNvSpPr>
            <a:spLocks noGrp="1"/>
          </p:cNvSpPr>
          <p:nvPr>
            <p:ph idx="1"/>
          </p:nvPr>
        </p:nvSpPr>
        <p:spPr>
          <a:xfrm>
            <a:off x="0" y="0"/>
            <a:ext cx="12192000" cy="6858000"/>
          </a:xfrm>
        </p:spPr>
        <p:txBody>
          <a:bodyPr/>
          <a:p>
            <a:r>
              <a:rPr dirty="0" lang="en-US"/>
              <a:t>Q17. what does the concept of “social network” mean</a:t>
            </a:r>
          </a:p>
          <a:p>
            <a:pPr indent="-342900" marL="342900">
              <a:buAutoNum type="alphaUcPeriod"/>
            </a:pPr>
            <a:r>
              <a:rPr dirty="0" lang="en-US"/>
              <a:t>Social news</a:t>
            </a:r>
          </a:p>
          <a:p>
            <a:pPr indent="-342900" marL="342900">
              <a:buAutoNum type="alphaUcPeriod"/>
            </a:pPr>
            <a:r>
              <a:rPr dirty="0" lang="en-US">
                <a:solidFill>
                  <a:srgbClr val="FF0000"/>
                </a:solidFill>
              </a:rPr>
              <a:t>Social interactions</a:t>
            </a:r>
          </a:p>
          <a:p>
            <a:pPr indent="-342900" marL="342900">
              <a:buAutoNum type="alphaUcPeriod"/>
            </a:pPr>
            <a:r>
              <a:rPr dirty="0" lang="en-US"/>
              <a:t>Societal culture</a:t>
            </a:r>
          </a:p>
          <a:p>
            <a:pPr indent="-342900" marL="342900">
              <a:buAutoNum type="alphaUcPeriod"/>
            </a:pPr>
            <a:r>
              <a:rPr dirty="0" lang="en-US"/>
              <a:t>Educational communication </a:t>
            </a:r>
            <a:endParaRPr dirty="0" lang="en-US" smtClean="0"/>
          </a:p>
          <a:p>
            <a:pPr indent="0" marL="0">
              <a:buNone/>
            </a:pPr>
            <a:r>
              <a:rPr dirty="0" lang="en-US">
                <a:hlinkClick r:id="rId1"/>
              </a:rPr>
              <a:t>The term social networking refers to the use</a:t>
            </a:r>
            <a:r>
              <a:rPr b="1" dirty="0" lang="en-US">
                <a:hlinkClick r:id="rId1"/>
              </a:rPr>
              <a:t> of internet-based social media sites to stay connected with friends, family, colleagues, customers,</a:t>
            </a:r>
            <a:r>
              <a:rPr dirty="0" lang="en-US">
                <a:hlinkClick r:id="rId1"/>
              </a:rPr>
              <a:t> or</a:t>
            </a:r>
            <a:r>
              <a:rPr b="1" dirty="0" lang="en-US">
                <a:hlinkClick r:id="rId1"/>
              </a:rPr>
              <a:t> clients.</a:t>
            </a:r>
            <a:endParaRPr dirty="0" lang="en-US"/>
          </a:p>
        </p:txBody>
      </p:sp>
    </p:spTree>
  </p:cSld>
  <p:clrMapOvr>
    <a:masterClrMapping/>
  </p:clrMapOvr>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626" name=""/>
        <p:cNvGrpSpPr/>
        <p:nvPr/>
      </p:nvGrpSpPr>
      <p:grpSpPr>
        <a:xfrm>
          <a:off x="0" y="0"/>
          <a:ext cx="0" cy="0"/>
          <a:chOff x="0" y="0"/>
          <a:chExt cx="0" cy="0"/>
        </a:xfrm>
      </p:grpSpPr>
      <p:sp>
        <p:nvSpPr>
          <p:cNvPr id="1048763" name="Title 1"/>
          <p:cNvSpPr>
            <a:spLocks noGrp="1"/>
          </p:cNvSpPr>
          <p:nvPr>
            <p:ph type="title"/>
          </p:nvPr>
        </p:nvSpPr>
        <p:spPr/>
        <p:txBody>
          <a:bodyPr/>
          <a:p>
            <a:endParaRPr lang="en-US"/>
          </a:p>
        </p:txBody>
      </p:sp>
      <p:sp>
        <p:nvSpPr>
          <p:cNvPr id="1048764" name="Content Placeholder 2"/>
          <p:cNvSpPr>
            <a:spLocks noGrp="1"/>
          </p:cNvSpPr>
          <p:nvPr>
            <p:ph idx="1"/>
          </p:nvPr>
        </p:nvSpPr>
        <p:spPr/>
        <p:txBody>
          <a:bodyPr/>
          <a:p>
            <a:r>
              <a:rPr dirty="0" lang="en-US"/>
              <a:t>Q18. what are the social security </a:t>
            </a:r>
            <a:r>
              <a:rPr dirty="0" lang="en-US" smtClean="0"/>
              <a:t>organizations </a:t>
            </a:r>
            <a:r>
              <a:rPr dirty="0" lang="en-US"/>
              <a:t>in Rwanda?</a:t>
            </a:r>
          </a:p>
          <a:p>
            <a:pPr indent="-342900" marL="342900">
              <a:buAutoNum type="alphaUcPeriod"/>
            </a:pPr>
            <a:r>
              <a:rPr dirty="0" lang="en-US"/>
              <a:t>Personal security organizations headquartered</a:t>
            </a:r>
          </a:p>
          <a:p>
            <a:pPr indent="-342900" marL="342900">
              <a:buAutoNum type="alphaUcPeriod"/>
            </a:pPr>
            <a:r>
              <a:rPr dirty="0" lang="en-US"/>
              <a:t>Rwanda’s social security forum</a:t>
            </a:r>
          </a:p>
          <a:p>
            <a:pPr indent="-342900" marL="342900">
              <a:buAutoNum type="alphaUcPeriod"/>
            </a:pPr>
            <a:r>
              <a:rPr dirty="0" lang="en-US"/>
              <a:t>Security agencies for protecting the property of </a:t>
            </a:r>
            <a:r>
              <a:rPr dirty="0" lang="en-US" err="1"/>
              <a:t>poors</a:t>
            </a:r>
            <a:r>
              <a:rPr dirty="0" lang="en-US"/>
              <a:t> working in Rwanda</a:t>
            </a:r>
          </a:p>
          <a:p>
            <a:pPr indent="-342900" marL="342900">
              <a:buAutoNum type="alphaUcPeriod"/>
            </a:pPr>
            <a:r>
              <a:rPr dirty="0" lang="en-US"/>
              <a:t>Public institutions whose function is to protect the population of </a:t>
            </a:r>
            <a:r>
              <a:rPr dirty="0" lang="en-US" err="1"/>
              <a:t>rwanda</a:t>
            </a:r>
            <a:endParaRPr dirty="0" lang="en-US"/>
          </a:p>
          <a:p>
            <a:endParaRPr dirty="0" lang="en-US"/>
          </a:p>
        </p:txBody>
      </p:sp>
    </p:spTree>
  </p:cSld>
  <p:clrMapOvr>
    <a:masterClrMapping/>
  </p:clrMapOvr>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8765" name="Title 1"/>
          <p:cNvSpPr>
            <a:spLocks noGrp="1"/>
          </p:cNvSpPr>
          <p:nvPr>
            <p:ph type="title"/>
          </p:nvPr>
        </p:nvSpPr>
        <p:spPr/>
        <p:txBody>
          <a:bodyPr/>
          <a:p>
            <a:endParaRPr lang="en-US"/>
          </a:p>
        </p:txBody>
      </p:sp>
      <p:sp>
        <p:nvSpPr>
          <p:cNvPr id="1048766" name="Content Placeholder 2"/>
          <p:cNvSpPr>
            <a:spLocks noGrp="1"/>
          </p:cNvSpPr>
          <p:nvPr>
            <p:ph idx="1"/>
          </p:nvPr>
        </p:nvSpPr>
        <p:spPr/>
        <p:txBody>
          <a:bodyPr/>
          <a:p>
            <a:r>
              <a:rPr dirty="0" lang="en-US"/>
              <a:t>Q19. what is the leading cause of infant mortality in developing countries</a:t>
            </a:r>
          </a:p>
          <a:p>
            <a:pPr indent="-342900" marL="342900">
              <a:buAutoNum type="alphaUcPeriod"/>
            </a:pPr>
            <a:r>
              <a:rPr dirty="0" lang="en-US"/>
              <a:t>The war</a:t>
            </a:r>
          </a:p>
          <a:p>
            <a:pPr indent="-342900" marL="342900">
              <a:buAutoNum type="alphaUcPeriod"/>
            </a:pPr>
            <a:r>
              <a:rPr dirty="0" lang="en-US"/>
              <a:t>The infectious diseases</a:t>
            </a:r>
          </a:p>
          <a:p>
            <a:pPr indent="-342900" marL="342900">
              <a:buAutoNum type="alphaUcPeriod"/>
            </a:pPr>
            <a:r>
              <a:rPr dirty="0" lang="en-US">
                <a:solidFill>
                  <a:srgbClr val="FF0000"/>
                </a:solidFill>
              </a:rPr>
              <a:t>The malnutrition</a:t>
            </a:r>
          </a:p>
          <a:p>
            <a:pPr indent="-342900" marL="342900">
              <a:buAutoNum type="alphaUcPeriod"/>
            </a:pPr>
            <a:r>
              <a:rPr dirty="0" lang="en-US"/>
              <a:t>The respiratory </a:t>
            </a:r>
            <a:r>
              <a:rPr dirty="0" lang="en-US" smtClean="0"/>
              <a:t>disease</a:t>
            </a:r>
          </a:p>
          <a:p>
            <a:pPr indent="0" marL="0">
              <a:buNone/>
            </a:pPr>
            <a:r>
              <a:rPr dirty="0" lang="en-US"/>
              <a:t> </a:t>
            </a:r>
            <a:r>
              <a:rPr dirty="0" lang="en-US">
                <a:hlinkClick r:id="rId1"/>
              </a:rPr>
              <a:t>In less developed </a:t>
            </a:r>
            <a:r>
              <a:rPr b="1" dirty="0" lang="en-US">
                <a:hlinkClick r:id="rId1"/>
              </a:rPr>
              <a:t>countries</a:t>
            </a:r>
            <a:r>
              <a:rPr dirty="0" lang="en-US">
                <a:hlinkClick r:id="rId1"/>
              </a:rPr>
              <a:t>, </a:t>
            </a:r>
            <a:r>
              <a:rPr b="1" dirty="0" lang="en-US">
                <a:hlinkClick r:id="rId1"/>
              </a:rPr>
              <a:t>malnutrition</a:t>
            </a:r>
            <a:r>
              <a:rPr dirty="0" lang="en-US">
                <a:hlinkClick r:id="rId1"/>
              </a:rPr>
              <a:t> is the main </a:t>
            </a:r>
            <a:r>
              <a:rPr b="1" dirty="0" lang="en-US">
                <a:hlinkClick r:id="rId1"/>
              </a:rPr>
              <a:t>cause</a:t>
            </a:r>
            <a:r>
              <a:rPr dirty="0" lang="en-US">
                <a:hlinkClick r:id="rId1"/>
              </a:rPr>
              <a:t> of child </a:t>
            </a:r>
            <a:r>
              <a:rPr b="1" dirty="0" lang="en-US">
                <a:hlinkClick r:id="rId1"/>
              </a:rPr>
              <a:t>mortality</a:t>
            </a:r>
            <a:endParaRPr dirty="0" lang="en-US"/>
          </a:p>
        </p:txBody>
      </p:sp>
    </p:spTree>
  </p:cSld>
  <p:clrMapOvr>
    <a:masterClrMapping/>
  </p:clrMapOvr>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8767" name="Title 1"/>
          <p:cNvSpPr>
            <a:spLocks noGrp="1"/>
          </p:cNvSpPr>
          <p:nvPr>
            <p:ph type="title"/>
          </p:nvPr>
        </p:nvSpPr>
        <p:spPr/>
        <p:txBody>
          <a:bodyPr/>
          <a:p>
            <a:endParaRPr lang="en-US"/>
          </a:p>
        </p:txBody>
      </p:sp>
      <p:sp>
        <p:nvSpPr>
          <p:cNvPr id="1048768" name="Content Placeholder 2"/>
          <p:cNvSpPr>
            <a:spLocks noGrp="1"/>
          </p:cNvSpPr>
          <p:nvPr>
            <p:ph idx="1"/>
          </p:nvPr>
        </p:nvSpPr>
        <p:spPr/>
        <p:txBody>
          <a:bodyPr>
            <a:normAutofit fontScale="92500"/>
          </a:bodyPr>
          <a:p>
            <a:r>
              <a:rPr dirty="0" lang="en-US"/>
              <a:t>Q20. what does the mid-term evaluation of an education intervention mean?</a:t>
            </a:r>
          </a:p>
          <a:p>
            <a:pPr indent="-342900" marL="342900">
              <a:buAutoNum type="alphaUcPeriod"/>
            </a:pPr>
            <a:r>
              <a:rPr dirty="0" lang="en-US"/>
              <a:t>Analysis of the causality of the effects and causes of poverty among the vulnerable without any effort to change</a:t>
            </a:r>
          </a:p>
          <a:p>
            <a:pPr indent="-342900" marL="342900">
              <a:buAutoNum type="alphaUcPeriod"/>
            </a:pPr>
            <a:r>
              <a:rPr dirty="0" lang="en-US"/>
              <a:t>Studies of the needs of the poor to explore the areas of intervention to prioritized in the social sector</a:t>
            </a:r>
          </a:p>
          <a:p>
            <a:pPr indent="-342900" marL="342900">
              <a:buAutoNum type="alphaUcPeriod"/>
            </a:pPr>
            <a:r>
              <a:rPr dirty="0" lang="en-US"/>
              <a:t>Satisfaction survey of stakeholders in the social sector to determine the course of the training of social workers</a:t>
            </a:r>
          </a:p>
          <a:p>
            <a:pPr indent="-342900" marL="342900">
              <a:buAutoNum type="alphaUcPeriod"/>
            </a:pPr>
            <a:r>
              <a:rPr dirty="0" lang="en-US">
                <a:solidFill>
                  <a:srgbClr val="FF0000"/>
                </a:solidFill>
              </a:rPr>
              <a:t>Assessment of the effectiveness of activities to find out if the objectives formulated in the program are on the way to being achieved </a:t>
            </a:r>
          </a:p>
          <a:p>
            <a:endParaRPr dirty="0" lang="en-US"/>
          </a:p>
        </p:txBody>
      </p:sp>
    </p:spTree>
  </p:cSld>
  <p:clrMapOvr>
    <a:masterClrMapping/>
  </p:clrMapOvr>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629" name=""/>
        <p:cNvGrpSpPr/>
        <p:nvPr/>
      </p:nvGrpSpPr>
      <p:grpSpPr>
        <a:xfrm>
          <a:off x="0" y="0"/>
          <a:ext cx="0" cy="0"/>
          <a:chOff x="0" y="0"/>
          <a:chExt cx="0" cy="0"/>
        </a:xfrm>
      </p:grpSpPr>
      <p:sp>
        <p:nvSpPr>
          <p:cNvPr id="1048769" name="Title 1"/>
          <p:cNvSpPr>
            <a:spLocks noGrp="1"/>
          </p:cNvSpPr>
          <p:nvPr>
            <p:ph type="title"/>
          </p:nvPr>
        </p:nvSpPr>
        <p:spPr/>
        <p:txBody>
          <a:bodyPr/>
          <a:p>
            <a:endParaRPr lang="en-US"/>
          </a:p>
        </p:txBody>
      </p:sp>
      <p:sp>
        <p:nvSpPr>
          <p:cNvPr id="1048770" name="Content Placeholder 2"/>
          <p:cNvSpPr>
            <a:spLocks noGrp="1"/>
          </p:cNvSpPr>
          <p:nvPr>
            <p:ph idx="1"/>
          </p:nvPr>
        </p:nvSpPr>
        <p:spPr>
          <a:xfrm>
            <a:off x="100361" y="1825624"/>
            <a:ext cx="12091639" cy="5032375"/>
          </a:xfrm>
        </p:spPr>
        <p:txBody>
          <a:bodyPr>
            <a:normAutofit/>
          </a:bodyPr>
          <a:p>
            <a:r>
              <a:rPr dirty="0" lang="en-US"/>
              <a:t>Q21. what does the </a:t>
            </a:r>
            <a:r>
              <a:rPr dirty="0" lang="en-US" err="1"/>
              <a:t>concpt</a:t>
            </a:r>
            <a:r>
              <a:rPr dirty="0" lang="en-US"/>
              <a:t> “Slum” mean</a:t>
            </a:r>
          </a:p>
          <a:p>
            <a:pPr indent="-342900" marL="342900">
              <a:buAutoNum type="alphaUcPeriod"/>
            </a:pPr>
            <a:r>
              <a:rPr dirty="0" lang="en-US">
                <a:solidFill>
                  <a:srgbClr val="FF0000"/>
                </a:solidFill>
              </a:rPr>
              <a:t>The agglomeration of precarious housing made of recycled materials and welcoming disadvantaged populations on the outskirts of large urban areas</a:t>
            </a:r>
          </a:p>
          <a:p>
            <a:pPr indent="-342900" marL="342900">
              <a:buAutoNum type="alphaUcPeriod"/>
            </a:pPr>
            <a:r>
              <a:rPr dirty="0" lang="en-US"/>
              <a:t>The ecological city that takes into </a:t>
            </a:r>
            <a:r>
              <a:rPr dirty="0" lang="en-US" err="1"/>
              <a:t>accont</a:t>
            </a:r>
            <a:r>
              <a:rPr dirty="0" lang="en-US"/>
              <a:t> the impacts on the environment since the design of a product or services and during all stages of production</a:t>
            </a:r>
          </a:p>
          <a:p>
            <a:pPr indent="-342900" marL="342900">
              <a:buAutoNum type="alphaUcPeriod"/>
            </a:pPr>
            <a:r>
              <a:rPr dirty="0" lang="en-US"/>
              <a:t>Field of study that focuses on cities, housing and habitat</a:t>
            </a:r>
          </a:p>
          <a:p>
            <a:pPr indent="-342900" marL="342900">
              <a:buAutoNum type="alphaUcPeriod"/>
            </a:pPr>
            <a:r>
              <a:rPr dirty="0" lang="en-US"/>
              <a:t>The “greenest” city, powered entirely by clean energy relies on geothermal and hydroelectricity with a transport </a:t>
            </a:r>
            <a:r>
              <a:rPr dirty="0" lang="en-US" smtClean="0"/>
              <a:t>system </a:t>
            </a:r>
            <a:r>
              <a:rPr dirty="0" lang="en-US"/>
              <a:t>based exclusively on hydrogen </a:t>
            </a:r>
            <a:r>
              <a:rPr dirty="0" lang="en-US" smtClean="0"/>
              <a:t>engines</a:t>
            </a:r>
          </a:p>
          <a:p>
            <a:pPr indent="0" marL="0">
              <a:buNone/>
            </a:pPr>
            <a:r>
              <a:rPr dirty="0" lang="en-US">
                <a:hlinkClick r:id="rId1"/>
              </a:rPr>
              <a:t>A slum is</a:t>
            </a:r>
            <a:r>
              <a:rPr b="1" dirty="0" lang="en-US">
                <a:hlinkClick r:id="rId1"/>
              </a:rPr>
              <a:t> an area of a city that is very crowded and has low-quality housing units</a:t>
            </a:r>
            <a:endParaRPr dirty="0" lang="en-US"/>
          </a:p>
          <a:p>
            <a:pPr indent="-342900" marL="342900">
              <a:buAutoNum type="alphaUcPeriod"/>
            </a:pPr>
            <a:endParaRPr dirty="0" lang="en-US"/>
          </a:p>
        </p:txBody>
      </p:sp>
    </p:spTree>
  </p:cSld>
  <p:clrMapOvr>
    <a:masterClrMapping/>
  </p:clrMapOvr>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8771" name="Content Placeholder 2"/>
          <p:cNvSpPr>
            <a:spLocks noGrp="1"/>
          </p:cNvSpPr>
          <p:nvPr>
            <p:ph idx="1"/>
          </p:nvPr>
        </p:nvSpPr>
        <p:spPr>
          <a:xfrm>
            <a:off x="0" y="0"/>
            <a:ext cx="12192000" cy="6858000"/>
          </a:xfrm>
        </p:spPr>
        <p:txBody>
          <a:bodyPr>
            <a:normAutofit/>
          </a:bodyPr>
          <a:p>
            <a:r>
              <a:rPr dirty="0" lang="en-US"/>
              <a:t>Q22. does qualitative individual supervision in favor of a professional working in the education field make any sense when social work is essentially invisible and less specific</a:t>
            </a:r>
          </a:p>
          <a:p>
            <a:pPr indent="-342900" marL="342900">
              <a:buAutoNum type="alphaUcPeriod"/>
            </a:pPr>
            <a:r>
              <a:rPr dirty="0" lang="en-US"/>
              <a:t>This individual supervision is to put pressure on the professional to encourage the achievement of district performance  contracts (Imihigo)</a:t>
            </a:r>
          </a:p>
          <a:p>
            <a:pPr indent="-342900" marL="342900">
              <a:buAutoNum type="alphaUcPeriod"/>
            </a:pPr>
            <a:r>
              <a:rPr dirty="0" lang="en-US">
                <a:solidFill>
                  <a:srgbClr val="FF0000"/>
                </a:solidFill>
              </a:rPr>
              <a:t>This individual supervision allows the professional to question his own approach and his own view of the situation under examination, in order to distance</a:t>
            </a:r>
          </a:p>
          <a:p>
            <a:pPr indent="-342900" marL="342900">
              <a:buAutoNum type="alphaUcPeriod"/>
            </a:pPr>
            <a:r>
              <a:rPr dirty="0" lang="en-US"/>
              <a:t>This individual supervision plans to detect bureaucratic </a:t>
            </a:r>
            <a:r>
              <a:rPr dirty="0" lang="en-US" smtClean="0"/>
              <a:t>professionals</a:t>
            </a:r>
            <a:endParaRPr dirty="0" lang="en-US"/>
          </a:p>
        </p:txBody>
      </p:sp>
    </p:spTree>
  </p:cSld>
  <p:clrMapOvr>
    <a:masterClrMapping/>
  </p:clrMapOvr>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8772" name="Title 1"/>
          <p:cNvSpPr>
            <a:spLocks noGrp="1"/>
          </p:cNvSpPr>
          <p:nvPr>
            <p:ph type="title"/>
          </p:nvPr>
        </p:nvSpPr>
        <p:spPr/>
        <p:txBody>
          <a:bodyPr/>
          <a:p>
            <a:endParaRPr lang="en-US"/>
          </a:p>
        </p:txBody>
      </p:sp>
      <p:sp>
        <p:nvSpPr>
          <p:cNvPr id="1048773" name="Content Placeholder 2"/>
          <p:cNvSpPr>
            <a:spLocks noGrp="1"/>
          </p:cNvSpPr>
          <p:nvPr>
            <p:ph idx="1"/>
          </p:nvPr>
        </p:nvSpPr>
        <p:spPr/>
        <p:txBody>
          <a:bodyPr/>
          <a:p>
            <a:r>
              <a:rPr dirty="0" lang="en-US"/>
              <a:t>Q23. Rapid urbanization has adverse effects and puts pressure on several resources, among the following find the false (which could not be influenced by urbanization)</a:t>
            </a:r>
          </a:p>
          <a:p>
            <a:pPr indent="-342900" marL="342900">
              <a:buAutoNum type="alphaUcPeriod"/>
            </a:pPr>
            <a:r>
              <a:rPr dirty="0" lang="en-US">
                <a:solidFill>
                  <a:srgbClr val="FF0000"/>
                </a:solidFill>
              </a:rPr>
              <a:t>Fresh water reserves</a:t>
            </a:r>
          </a:p>
          <a:p>
            <a:pPr indent="-342900" marL="342900">
              <a:buAutoNum type="alphaUcPeriod"/>
            </a:pPr>
            <a:r>
              <a:rPr dirty="0" lang="en-US"/>
              <a:t>Economic growth</a:t>
            </a:r>
          </a:p>
          <a:p>
            <a:pPr indent="-342900" marL="342900">
              <a:buAutoNum type="alphaUcPeriod"/>
            </a:pPr>
            <a:r>
              <a:rPr dirty="0" lang="en-US"/>
              <a:t>The framework of life </a:t>
            </a:r>
          </a:p>
          <a:p>
            <a:pPr indent="-342900" marL="342900">
              <a:buAutoNum type="alphaUcPeriod"/>
            </a:pPr>
            <a:r>
              <a:rPr dirty="0" lang="en-US"/>
              <a:t>The public health</a:t>
            </a:r>
          </a:p>
          <a:p>
            <a:endParaRPr dirty="0" lang="en-US"/>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15" name=""/>
        <p:cNvGrpSpPr/>
        <p:nvPr/>
      </p:nvGrpSpPr>
      <p:grpSpPr>
        <a:xfrm>
          <a:off x="0" y="0"/>
          <a:ext cx="0" cy="0"/>
          <a:chOff x="0" y="0"/>
          <a:chExt cx="0" cy="0"/>
        </a:xfrm>
      </p:grpSpPr>
      <p:sp>
        <p:nvSpPr>
          <p:cNvPr id="1048599" name="Content Placeholder 2"/>
          <p:cNvSpPr>
            <a:spLocks noGrp="1"/>
          </p:cNvSpPr>
          <p:nvPr>
            <p:ph idx="1"/>
          </p:nvPr>
        </p:nvSpPr>
        <p:spPr>
          <a:xfrm>
            <a:off x="0" y="0"/>
            <a:ext cx="12192000" cy="6858000"/>
          </a:xfrm>
        </p:spPr>
        <p:txBody>
          <a:bodyPr>
            <a:normAutofit fontScale="92857" lnSpcReduction="10000"/>
          </a:bodyPr>
          <a:p>
            <a:r>
              <a:rPr b="1" dirty="0" lang="en-US">
                <a:solidFill>
                  <a:srgbClr val="202124"/>
                </a:solidFill>
                <a:latin typeface="arial" panose="020B0604020202020204" pitchFamily="34" charset="0"/>
              </a:rPr>
              <a:t>Q19. four foundations of curriculum are:</a:t>
            </a:r>
          </a:p>
          <a:p>
            <a:pPr indent="-342900" marL="342900">
              <a:buAutoNum type="alphaUcPeriod"/>
            </a:pPr>
            <a:r>
              <a:rPr b="1" dirty="0" lang="en-US">
                <a:solidFill>
                  <a:srgbClr val="FF0000"/>
                </a:solidFill>
                <a:latin typeface="arial" panose="020B0604020202020204" pitchFamily="34" charset="0"/>
              </a:rPr>
              <a:t>philosophical, psychological, historical and </a:t>
            </a:r>
            <a:r>
              <a:rPr b="1" dirty="0" lang="en-US" smtClean="0">
                <a:solidFill>
                  <a:srgbClr val="FF0000"/>
                </a:solidFill>
                <a:latin typeface="arial" panose="020B0604020202020204" pitchFamily="34" charset="0"/>
              </a:rPr>
              <a:t>sociological</a:t>
            </a:r>
            <a:endParaRPr b="1" dirty="0" lang="en-US">
              <a:solidFill>
                <a:srgbClr val="FF0000"/>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Philosophical, political, psychological, and historical</a:t>
            </a:r>
          </a:p>
          <a:p>
            <a:pPr indent="-342900" marL="342900">
              <a:buAutoNum type="alphaUcPeriod"/>
            </a:pPr>
            <a:r>
              <a:rPr b="1" dirty="0" lang="en-US">
                <a:solidFill>
                  <a:srgbClr val="202124"/>
                </a:solidFill>
                <a:latin typeface="arial" panose="020B0604020202020204" pitchFamily="34" charset="0"/>
              </a:rPr>
              <a:t>Philosophical, psychological, economical and </a:t>
            </a:r>
            <a:r>
              <a:rPr b="1" dirty="0" lang="en-US" err="1">
                <a:solidFill>
                  <a:srgbClr val="202124"/>
                </a:solidFill>
                <a:latin typeface="arial" panose="020B0604020202020204" pitchFamily="34" charset="0"/>
              </a:rPr>
              <a:t>socialigical</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Philosophical, historical, psychological, and </a:t>
            </a:r>
            <a:r>
              <a:rPr b="1" dirty="0" lang="en-US" smtClean="0">
                <a:solidFill>
                  <a:srgbClr val="202124"/>
                </a:solidFill>
                <a:latin typeface="arial" panose="020B0604020202020204" pitchFamily="34" charset="0"/>
              </a:rPr>
              <a:t>geographical</a:t>
            </a:r>
          </a:p>
          <a:p>
            <a:pPr indent="0" marL="0">
              <a:buNone/>
            </a:pPr>
            <a:r>
              <a:rPr b="1" dirty="0" lang="en-US">
                <a:hlinkClick r:id="rId1"/>
              </a:rPr>
              <a:t>philosophy</a:t>
            </a:r>
            <a:r>
              <a:rPr dirty="0" lang="en-US">
                <a:hlinkClick r:id="rId1"/>
              </a:rPr>
              <a:t>, </a:t>
            </a:r>
            <a:r>
              <a:rPr b="1" dirty="0" lang="en-US">
                <a:hlinkClick r:id="rId1"/>
              </a:rPr>
              <a:t>history</a:t>
            </a:r>
            <a:r>
              <a:rPr dirty="0" lang="en-US">
                <a:hlinkClick r:id="rId1"/>
              </a:rPr>
              <a:t>, </a:t>
            </a:r>
            <a:r>
              <a:rPr b="1" dirty="0" lang="en-US">
                <a:hlinkClick r:id="rId1"/>
              </a:rPr>
              <a:t>psychology</a:t>
            </a:r>
            <a:r>
              <a:rPr dirty="0" lang="en-US">
                <a:hlinkClick r:id="rId1"/>
              </a:rPr>
              <a:t>, and </a:t>
            </a:r>
            <a:r>
              <a:rPr b="1" dirty="0" lang="en-US">
                <a:hlinkClick r:id="rId1"/>
              </a:rPr>
              <a:t>sociology</a:t>
            </a:r>
            <a:endParaRPr b="1" dirty="0" lang="en-US" smtClean="0">
              <a:solidFill>
                <a:srgbClr val="202124"/>
              </a:solidFill>
              <a:latin typeface="arial" panose="020B0604020202020204" pitchFamily="34" charset="0"/>
            </a:endParaRPr>
          </a:p>
          <a:p>
            <a:r>
              <a:rPr dirty="0" lang="en-US">
                <a:solidFill>
                  <a:srgbClr val="202124"/>
                </a:solidFill>
                <a:latin typeface="arial" panose="020B0604020202020204" pitchFamily="34" charset="0"/>
              </a:rPr>
              <a:t>Q20. The learning </a:t>
            </a:r>
            <a:r>
              <a:rPr dirty="0" lang="en-US" err="1">
                <a:solidFill>
                  <a:srgbClr val="202124"/>
                </a:solidFill>
                <a:latin typeface="arial" panose="020B0604020202020204" pitchFamily="34" charset="0"/>
              </a:rPr>
              <a:t>theody</a:t>
            </a:r>
            <a:r>
              <a:rPr dirty="0" lang="en-US">
                <a:solidFill>
                  <a:srgbClr val="202124"/>
                </a:solidFill>
                <a:latin typeface="arial" panose="020B0604020202020204" pitchFamily="34" charset="0"/>
              </a:rPr>
              <a:t> which is </a:t>
            </a:r>
            <a:r>
              <a:rPr dirty="0" lang="en-US" err="1">
                <a:solidFill>
                  <a:srgbClr val="202124"/>
                </a:solidFill>
                <a:latin typeface="arial" panose="020B0604020202020204" pitchFamily="34" charset="0"/>
              </a:rPr>
              <a:t>primarly</a:t>
            </a:r>
            <a:r>
              <a:rPr dirty="0" lang="en-US">
                <a:solidFill>
                  <a:srgbClr val="202124"/>
                </a:solidFill>
                <a:latin typeface="arial" panose="020B0604020202020204" pitchFamily="34" charset="0"/>
              </a:rPr>
              <a:t> concerned with observable and measurable aspects of human behavior is:</a:t>
            </a:r>
          </a:p>
          <a:p>
            <a:pPr indent="-342900" marL="342900">
              <a:buAutoNum type="alphaUcPeriod"/>
            </a:pPr>
            <a:r>
              <a:rPr dirty="0" lang="en-US">
                <a:solidFill>
                  <a:srgbClr val="202124"/>
                </a:solidFill>
                <a:latin typeface="arial" panose="020B0604020202020204" pitchFamily="34" charset="0"/>
              </a:rPr>
              <a:t>Connectivism</a:t>
            </a:r>
          </a:p>
          <a:p>
            <a:pPr indent="-342900" marL="342900">
              <a:buAutoNum type="alphaUcPeriod"/>
            </a:pPr>
            <a:r>
              <a:rPr dirty="0" lang="en-US">
                <a:solidFill>
                  <a:srgbClr val="202124"/>
                </a:solidFill>
                <a:latin typeface="arial" panose="020B0604020202020204" pitchFamily="34" charset="0"/>
              </a:rPr>
              <a:t>Cognitivism</a:t>
            </a:r>
          </a:p>
          <a:p>
            <a:pPr indent="-342900" marL="342900">
              <a:buAutoNum type="alphaUcPeriod"/>
            </a:pPr>
            <a:r>
              <a:rPr dirty="0" lang="en-US">
                <a:solidFill>
                  <a:srgbClr val="202124"/>
                </a:solidFill>
                <a:latin typeface="arial" panose="020B0604020202020204" pitchFamily="34" charset="0"/>
              </a:rPr>
              <a:t>Constructivism</a:t>
            </a:r>
          </a:p>
          <a:p>
            <a:pPr indent="-342900" marL="342900">
              <a:buAutoNum type="alphaUcPeriod"/>
            </a:pPr>
            <a:r>
              <a:rPr dirty="0" lang="en-US">
                <a:solidFill>
                  <a:srgbClr val="FF0000"/>
                </a:solidFill>
                <a:latin typeface="arial" panose="020B0604020202020204" pitchFamily="34" charset="0"/>
              </a:rPr>
              <a:t>Behaviorism</a:t>
            </a:r>
          </a:p>
          <a:p>
            <a:r>
              <a:rPr dirty="0" lang="en-US">
                <a:solidFill>
                  <a:srgbClr val="202124"/>
                </a:solidFill>
                <a:latin typeface="arial" panose="020B0604020202020204" pitchFamily="34" charset="0"/>
                <a:hlinkClick r:id="rId2"/>
              </a:rPr>
              <a:t>Behaviorism is primarily concerned with observable and measurable aspects of human behavior. In defining behavior, </a:t>
            </a:r>
            <a:r>
              <a:rPr b="1" dirty="0" lang="en-US">
                <a:solidFill>
                  <a:srgbClr val="202124"/>
                </a:solidFill>
                <a:latin typeface="arial" panose="020B0604020202020204" pitchFamily="34" charset="0"/>
                <a:hlinkClick r:id="rId2"/>
              </a:rPr>
              <a:t>behaviorist learning theories</a:t>
            </a:r>
            <a:r>
              <a:rPr dirty="0" lang="en-US">
                <a:solidFill>
                  <a:srgbClr val="202124"/>
                </a:solidFill>
                <a:latin typeface="arial" panose="020B0604020202020204" pitchFamily="34" charset="0"/>
                <a:hlinkClick r:id="rId2"/>
              </a:rPr>
              <a:t> emphasize changes in behavior that result from stimulus-response associations made by the learner. Behavior is directed by stimuli</a:t>
            </a:r>
            <a:endParaRPr dirty="0" lang="en-US"/>
          </a:p>
          <a:p>
            <a:endParaRPr dirty="0" lang="en-US"/>
          </a:p>
          <a:p>
            <a:pPr indent="-342900" marL="342900">
              <a:buAutoNum type="alphaUcPeriod"/>
            </a:pPr>
            <a:endParaRPr b="1"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632" name=""/>
        <p:cNvGrpSpPr/>
        <p:nvPr/>
      </p:nvGrpSpPr>
      <p:grpSpPr>
        <a:xfrm>
          <a:off x="0" y="0"/>
          <a:ext cx="0" cy="0"/>
          <a:chOff x="0" y="0"/>
          <a:chExt cx="0" cy="0"/>
        </a:xfrm>
      </p:grpSpPr>
      <p:sp>
        <p:nvSpPr>
          <p:cNvPr id="1048774" name="Title 1"/>
          <p:cNvSpPr>
            <a:spLocks noGrp="1"/>
          </p:cNvSpPr>
          <p:nvPr>
            <p:ph type="title"/>
          </p:nvPr>
        </p:nvSpPr>
        <p:spPr/>
        <p:txBody>
          <a:bodyPr/>
          <a:p>
            <a:endParaRPr lang="en-US"/>
          </a:p>
        </p:txBody>
      </p:sp>
      <p:sp>
        <p:nvSpPr>
          <p:cNvPr id="1048775" name="Content Placeholder 2"/>
          <p:cNvSpPr>
            <a:spLocks noGrp="1"/>
          </p:cNvSpPr>
          <p:nvPr>
            <p:ph idx="1"/>
          </p:nvPr>
        </p:nvSpPr>
        <p:spPr/>
        <p:txBody>
          <a:bodyPr/>
          <a:p>
            <a:r>
              <a:rPr dirty="0" lang="en-US"/>
              <a:t>Q24. what does the concept of “Xenophobia” mean?</a:t>
            </a:r>
          </a:p>
          <a:p>
            <a:pPr indent="-342900" marL="342900">
              <a:buAutoNum type="alphaUcPeriod"/>
            </a:pPr>
            <a:r>
              <a:rPr dirty="0" lang="en-US">
                <a:solidFill>
                  <a:srgbClr val="FF0000"/>
                </a:solidFill>
              </a:rPr>
              <a:t>The false myths of socialization</a:t>
            </a:r>
          </a:p>
          <a:p>
            <a:pPr indent="-342900" marL="342900">
              <a:buAutoNum type="alphaUcPeriod"/>
            </a:pPr>
            <a:r>
              <a:rPr dirty="0" lang="en-US" smtClean="0"/>
              <a:t>Partnership </a:t>
            </a:r>
            <a:r>
              <a:rPr dirty="0" lang="en-US"/>
              <a:t>framework</a:t>
            </a:r>
          </a:p>
          <a:p>
            <a:pPr indent="-342900" marL="342900">
              <a:buAutoNum type="alphaUcPeriod"/>
            </a:pPr>
            <a:r>
              <a:rPr dirty="0" lang="en-US"/>
              <a:t>Nepotism</a:t>
            </a:r>
          </a:p>
          <a:p>
            <a:pPr indent="-342900" marL="342900">
              <a:buAutoNum type="alphaUcPeriod"/>
            </a:pPr>
            <a:r>
              <a:rPr dirty="0" lang="en-US" smtClean="0"/>
              <a:t>Racism</a:t>
            </a:r>
            <a:endParaRPr dirty="0" lang="en-US"/>
          </a:p>
        </p:txBody>
      </p:sp>
    </p:spTree>
  </p:cSld>
  <p:clrMapOvr>
    <a:masterClrMapping/>
  </p:clrMapOvr>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8776" name="Title 1"/>
          <p:cNvSpPr>
            <a:spLocks noGrp="1"/>
          </p:cNvSpPr>
          <p:nvPr>
            <p:ph type="title"/>
          </p:nvPr>
        </p:nvSpPr>
        <p:spPr/>
        <p:txBody>
          <a:bodyPr/>
          <a:p>
            <a:endParaRPr lang="en-US"/>
          </a:p>
        </p:txBody>
      </p:sp>
      <p:sp>
        <p:nvSpPr>
          <p:cNvPr id="1048777" name="Content Placeholder 2"/>
          <p:cNvSpPr>
            <a:spLocks noGrp="1"/>
          </p:cNvSpPr>
          <p:nvPr>
            <p:ph idx="1"/>
          </p:nvPr>
        </p:nvSpPr>
        <p:spPr/>
        <p:txBody>
          <a:bodyPr/>
          <a:p>
            <a:r>
              <a:rPr dirty="0" lang="en-US"/>
              <a:t>Q25. what does the constitution of republic of Rwanda mean?</a:t>
            </a:r>
          </a:p>
          <a:p>
            <a:pPr indent="-342900" marL="342900">
              <a:buAutoNum type="alphaUcPeriod"/>
            </a:pPr>
            <a:r>
              <a:rPr dirty="0" lang="en-US"/>
              <a:t>The institutional policy which lays down the fundamental principles of the protection of Rwanda</a:t>
            </a:r>
          </a:p>
          <a:p>
            <a:pPr indent="-342900" marL="342900">
              <a:buAutoNum type="alphaUcPeriod"/>
            </a:pPr>
            <a:r>
              <a:rPr dirty="0" lang="en-US"/>
              <a:t>The Humanity charter signed by the republic of Rwanda</a:t>
            </a:r>
          </a:p>
          <a:p>
            <a:pPr indent="-342900" marL="342900">
              <a:buAutoNum type="alphaUcPeriod"/>
            </a:pPr>
            <a:r>
              <a:rPr dirty="0" lang="en-US">
                <a:solidFill>
                  <a:srgbClr val="FF0000"/>
                </a:solidFill>
              </a:rPr>
              <a:t>The supreme law of the republic of Rwanda</a:t>
            </a:r>
          </a:p>
          <a:p>
            <a:pPr indent="-342900" marL="342900">
              <a:buAutoNum type="alphaUcPeriod"/>
            </a:pPr>
            <a:r>
              <a:rPr dirty="0" lang="en-US"/>
              <a:t>The strategy of the supreme council of the republic of </a:t>
            </a:r>
            <a:r>
              <a:rPr dirty="0" lang="en-US" smtClean="0"/>
              <a:t>Rwanda</a:t>
            </a:r>
            <a:endParaRPr dirty="0" lang="en-US"/>
          </a:p>
          <a:p>
            <a:r>
              <a:rPr dirty="0" lang="en-US">
                <a:hlinkClick r:id="rId1"/>
              </a:rPr>
              <a:t>The Constitution is the </a:t>
            </a:r>
            <a:r>
              <a:rPr b="1" dirty="0" lang="en-US">
                <a:hlinkClick r:id="rId1"/>
              </a:rPr>
              <a:t>supreme law</a:t>
            </a:r>
            <a:r>
              <a:rPr dirty="0" lang="en-US">
                <a:hlinkClick r:id="rId1"/>
              </a:rPr>
              <a:t> of the State</a:t>
            </a:r>
            <a:endParaRPr dirty="0" lang="en-US"/>
          </a:p>
        </p:txBody>
      </p:sp>
    </p:spTree>
  </p:cSld>
  <p:clrMapOvr>
    <a:masterClrMapping/>
  </p:clrMapOvr>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8778" name="Content Placeholder 2"/>
          <p:cNvSpPr>
            <a:spLocks noChangeAspect="1" noMove="1" noResize="1" noRot="1" noGrp="1" noAdjustHandles="1" noEditPoints="1" noChangeArrowheads="1" noChangeShapeType="1" noTextEdit="1"/>
          </p:cNvSpPr>
          <p:nvPr>
            <p:ph idx="1"/>
          </p:nvPr>
        </p:nvSpPr>
        <p:spPr>
          <a:xfrm>
            <a:off x="0" y="0"/>
            <a:ext cx="12192000" cy="6985591"/>
          </a:xfrm>
          <a:blipFill>
            <a:blip xmlns:r="http://schemas.openxmlformats.org/officeDocument/2006/relationships" r:embed="rId1"/>
            <a:stretch>
              <a:fillRect l="-1050" t="-1396"/>
            </a:stretch>
          </a:blipFill>
        </p:spPr>
        <p:txBody>
          <a:bodyPr/>
          <a:p>
            <a:r>
              <a:rPr lang="en-US">
                <a:noFill/>
              </a:rPr>
              <a:t> </a:t>
            </a:r>
          </a:p>
        </p:txBody>
      </p:sp>
    </p:spTree>
  </p:cSld>
  <p:clrMapOvr>
    <a:masterClrMapping/>
  </p:clrMapOvr>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635" name=""/>
        <p:cNvGrpSpPr/>
        <p:nvPr/>
      </p:nvGrpSpPr>
      <p:grpSpPr>
        <a:xfrm>
          <a:off x="0" y="0"/>
          <a:ext cx="0" cy="0"/>
          <a:chOff x="0" y="0"/>
          <a:chExt cx="0" cy="0"/>
        </a:xfrm>
      </p:grpSpPr>
      <p:sp>
        <p:nvSpPr>
          <p:cNvPr id="1048779" name="Title 1"/>
          <p:cNvSpPr>
            <a:spLocks noGrp="1"/>
          </p:cNvSpPr>
          <p:nvPr>
            <p:ph type="title"/>
          </p:nvPr>
        </p:nvSpPr>
        <p:spPr/>
        <p:txBody>
          <a:bodyPr/>
          <a:p>
            <a:endParaRPr lang="en-US"/>
          </a:p>
        </p:txBody>
      </p:sp>
      <p:sp>
        <p:nvSpPr>
          <p:cNvPr id="1048780" name="Content Placeholder 2"/>
          <p:cNvSpPr>
            <a:spLocks noGrp="1"/>
          </p:cNvSpPr>
          <p:nvPr>
            <p:ph idx="1"/>
          </p:nvPr>
        </p:nvSpPr>
        <p:spPr/>
        <p:txBody>
          <a:bodyPr/>
          <a:p>
            <a:r>
              <a:rPr dirty="0" lang="en-US"/>
              <a:t>Q27. how can you define “signs suggestive of COVID-19 to direct a suspect</a:t>
            </a:r>
          </a:p>
          <a:p>
            <a:pPr indent="-342900" marL="342900">
              <a:buAutoNum type="alphaUcPeriod"/>
            </a:pPr>
            <a:r>
              <a:rPr dirty="0" lang="en-US">
                <a:solidFill>
                  <a:srgbClr val="FF0000"/>
                </a:solidFill>
              </a:rPr>
              <a:t>Positive PCR (polymerase Chain Reaction) </a:t>
            </a:r>
            <a:r>
              <a:rPr dirty="0" lang="en-US" smtClean="0">
                <a:solidFill>
                  <a:srgbClr val="FF0000"/>
                </a:solidFill>
              </a:rPr>
              <a:t>test</a:t>
            </a:r>
            <a:endParaRPr dirty="0" lang="en-US">
              <a:solidFill>
                <a:srgbClr val="FF0000"/>
              </a:solidFill>
            </a:endParaRPr>
          </a:p>
          <a:p>
            <a:pPr indent="-342900" marL="342900">
              <a:buAutoNum type="alphaUcPeriod"/>
            </a:pPr>
            <a:r>
              <a:rPr dirty="0" lang="en-US"/>
              <a:t>Surrogate COVID-19 Test</a:t>
            </a:r>
          </a:p>
          <a:p>
            <a:pPr indent="-342900" marL="342900">
              <a:buAutoNum type="alphaUcPeriod"/>
            </a:pPr>
            <a:r>
              <a:rPr dirty="0" lang="en-US"/>
              <a:t>Clinical signs of diagnostic guidance of covid-19</a:t>
            </a:r>
          </a:p>
          <a:p>
            <a:pPr indent="-342900" marL="342900">
              <a:buAutoNum type="alphaUcPeriod"/>
            </a:pPr>
            <a:r>
              <a:rPr dirty="0" lang="en-US"/>
              <a:t>Covid-19 preventive </a:t>
            </a:r>
            <a:r>
              <a:rPr dirty="0" lang="en-US" smtClean="0"/>
              <a:t>measures</a:t>
            </a:r>
          </a:p>
          <a:p>
            <a:pPr indent="0" marL="0">
              <a:buNone/>
            </a:pPr>
            <a:r>
              <a:rPr dirty="0" lang="en-US">
                <a:hlinkClick r:id="rId1"/>
              </a:rPr>
              <a:t>COVID-19 PCR tests use primers that match a segment of the virus’s genetic material. This allows many copies of that material to be made, which can be used to detect whether or not the virus is present.</a:t>
            </a:r>
            <a:endParaRPr dirty="0" lang="en-US"/>
          </a:p>
          <a:p>
            <a:pPr indent="-342900" marL="342900">
              <a:buAutoNum type="alphaUcPeriod"/>
            </a:pPr>
            <a:endParaRPr dirty="0" lang="en-US"/>
          </a:p>
          <a:p>
            <a:endParaRPr dirty="0" lang="en-US"/>
          </a:p>
        </p:txBody>
      </p:sp>
    </p:spTree>
  </p:cSld>
  <p:clrMapOvr>
    <a:masterClrMapping/>
  </p:clrMapOvr>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8781" name="Content Placeholder 2"/>
          <p:cNvSpPr>
            <a:spLocks noGrp="1"/>
          </p:cNvSpPr>
          <p:nvPr>
            <p:ph idx="1"/>
          </p:nvPr>
        </p:nvSpPr>
        <p:spPr>
          <a:xfrm>
            <a:off x="0" y="1"/>
            <a:ext cx="12192000" cy="6858000"/>
          </a:xfrm>
        </p:spPr>
        <p:txBody>
          <a:bodyPr>
            <a:normAutofit/>
          </a:bodyPr>
          <a:p>
            <a:r>
              <a:rPr dirty="0" lang="en-US"/>
              <a:t>Q28. when do we speak of pro-poor growth in a country?</a:t>
            </a:r>
          </a:p>
          <a:p>
            <a:pPr indent="-342900" marL="342900">
              <a:buAutoNum type="alphaUcPeriod"/>
            </a:pPr>
            <a:r>
              <a:rPr dirty="0" lang="en-US"/>
              <a:t>When the focus is on increasing production and creating economic growth and the country’s GDP has increased</a:t>
            </a:r>
          </a:p>
          <a:p>
            <a:pPr indent="-342900" marL="342900">
              <a:buAutoNum type="alphaUcPeriod"/>
            </a:pPr>
            <a:r>
              <a:rPr dirty="0" lang="en-US"/>
              <a:t>When the incidence of poverty is consistent with the millennium Development Goals (MDGs) adopted in 200 in New York</a:t>
            </a:r>
          </a:p>
          <a:p>
            <a:pPr indent="-342900" marL="342900">
              <a:buAutoNum type="alphaUcPeriod"/>
            </a:pPr>
            <a:r>
              <a:rPr dirty="0" lang="en-US">
                <a:solidFill>
                  <a:srgbClr val="FF0000"/>
                </a:solidFill>
              </a:rPr>
              <a:t>When the </a:t>
            </a:r>
            <a:r>
              <a:rPr dirty="0" lang="en-US" smtClean="0">
                <a:solidFill>
                  <a:srgbClr val="FF0000"/>
                </a:solidFill>
              </a:rPr>
              <a:t>poorest </a:t>
            </a:r>
            <a:r>
              <a:rPr dirty="0" lang="en-US">
                <a:solidFill>
                  <a:srgbClr val="FF0000"/>
                </a:solidFill>
              </a:rPr>
              <a:t>benefit more than others from the fruits of growth and there is a reduction in income inequality in favor of the poor</a:t>
            </a:r>
          </a:p>
          <a:p>
            <a:pPr indent="-342900" marL="342900">
              <a:buAutoNum type="alphaUcPeriod"/>
            </a:pPr>
            <a:r>
              <a:rPr dirty="0" lang="en-US"/>
              <a:t>When disparities deepen and the professionalization of the agricultural and non-agricultural sectors is localized in the rural </a:t>
            </a:r>
            <a:r>
              <a:rPr dirty="0" lang="en-US" smtClean="0"/>
              <a:t>environment</a:t>
            </a:r>
          </a:p>
          <a:p>
            <a:pPr indent="0" marL="0">
              <a:buNone/>
            </a:pPr>
            <a:r>
              <a:rPr dirty="0" lang="en-US">
                <a:hlinkClick r:id="rId1"/>
              </a:rPr>
              <a:t>According to the relative definition, growth is only pro-poor if the incomes of poor people grow faster </a:t>
            </a:r>
            <a:r>
              <a:rPr b="1" dirty="0" lang="en-US">
                <a:hlinkClick r:id="rId1"/>
              </a:rPr>
              <a:t>than</a:t>
            </a:r>
            <a:r>
              <a:rPr dirty="0" lang="en-US">
                <a:hlinkClick r:id="rId1"/>
              </a:rPr>
              <a:t> those of the overall population.</a:t>
            </a:r>
            <a:endParaRPr dirty="0" lang="en-US"/>
          </a:p>
          <a:p>
            <a:endParaRPr dirty="0" lang="en-US"/>
          </a:p>
        </p:txBody>
      </p:sp>
    </p:spTree>
  </p:cSld>
  <p:clrMapOvr>
    <a:masterClrMapping/>
  </p:clrMapOvr>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8782" name="Title 1"/>
          <p:cNvSpPr>
            <a:spLocks noGrp="1"/>
          </p:cNvSpPr>
          <p:nvPr>
            <p:ph type="title"/>
          </p:nvPr>
        </p:nvSpPr>
        <p:spPr/>
        <p:txBody>
          <a:bodyPr/>
          <a:p>
            <a:endParaRPr lang="en-US"/>
          </a:p>
        </p:txBody>
      </p:sp>
      <p:sp>
        <p:nvSpPr>
          <p:cNvPr id="1048783" name="Content Placeholder 2"/>
          <p:cNvSpPr>
            <a:spLocks noGrp="1"/>
          </p:cNvSpPr>
          <p:nvPr>
            <p:ph idx="1"/>
          </p:nvPr>
        </p:nvSpPr>
        <p:spPr/>
        <p:txBody>
          <a:bodyPr/>
          <a:p>
            <a:r>
              <a:rPr dirty="0" lang="en-US"/>
              <a:t>Q29. the status of being a legal member of a country is referred to:</a:t>
            </a:r>
          </a:p>
          <a:p>
            <a:pPr indent="-342900" marL="342900">
              <a:buAutoNum type="alphaUcPeriod"/>
            </a:pPr>
            <a:r>
              <a:rPr dirty="0" lang="en-US"/>
              <a:t>Alien</a:t>
            </a:r>
          </a:p>
          <a:p>
            <a:pPr indent="-342900" marL="342900">
              <a:buAutoNum type="alphaUcPeriod"/>
            </a:pPr>
            <a:r>
              <a:rPr dirty="0" lang="en-US"/>
              <a:t>Asylum</a:t>
            </a:r>
          </a:p>
          <a:p>
            <a:pPr indent="-342900" marL="342900">
              <a:buAutoNum type="alphaUcPeriod"/>
            </a:pPr>
            <a:r>
              <a:rPr dirty="0" lang="en-US">
                <a:solidFill>
                  <a:srgbClr val="FF0000"/>
                </a:solidFill>
              </a:rPr>
              <a:t>Citizenship</a:t>
            </a:r>
          </a:p>
          <a:p>
            <a:pPr indent="-342900" marL="342900">
              <a:buAutoNum type="alphaUcPeriod"/>
            </a:pPr>
            <a:r>
              <a:rPr dirty="0" lang="en-US"/>
              <a:t>migrant</a:t>
            </a:r>
          </a:p>
          <a:p>
            <a:r>
              <a:rPr dirty="0" lang="en-US">
                <a:hlinkClick r:id="rId1"/>
              </a:rPr>
              <a:t>The </a:t>
            </a:r>
            <a:r>
              <a:rPr b="1" dirty="0" lang="en-US">
                <a:hlinkClick r:id="rId1"/>
              </a:rPr>
              <a:t>status</a:t>
            </a:r>
            <a:r>
              <a:rPr dirty="0" lang="en-US">
                <a:hlinkClick r:id="rId1"/>
              </a:rPr>
              <a:t> </a:t>
            </a:r>
            <a:r>
              <a:rPr b="1" dirty="0" lang="en-US">
                <a:hlinkClick r:id="rId1"/>
              </a:rPr>
              <a:t>of being</a:t>
            </a:r>
            <a:r>
              <a:rPr dirty="0" lang="en-US">
                <a:hlinkClick r:id="rId1"/>
              </a:rPr>
              <a:t> </a:t>
            </a:r>
            <a:r>
              <a:rPr b="1" dirty="0" lang="en-US">
                <a:hlinkClick r:id="rId1"/>
              </a:rPr>
              <a:t>a legal</a:t>
            </a:r>
            <a:r>
              <a:rPr dirty="0" lang="en-US">
                <a:hlinkClick r:id="rId1"/>
              </a:rPr>
              <a:t> </a:t>
            </a:r>
            <a:r>
              <a:rPr b="1" dirty="0" lang="en-US">
                <a:hlinkClick r:id="rId1"/>
              </a:rPr>
              <a:t>member</a:t>
            </a:r>
            <a:r>
              <a:rPr dirty="0" lang="en-US">
                <a:hlinkClick r:id="rId1"/>
              </a:rPr>
              <a:t> </a:t>
            </a:r>
            <a:r>
              <a:rPr b="1" dirty="0" lang="en-US">
                <a:hlinkClick r:id="rId1"/>
              </a:rPr>
              <a:t>of a country</a:t>
            </a:r>
            <a:r>
              <a:rPr dirty="0" lang="en-US">
                <a:hlinkClick r:id="rId1"/>
              </a:rPr>
              <a:t> </a:t>
            </a:r>
            <a:r>
              <a:rPr b="1" dirty="0" lang="en-US">
                <a:hlinkClick r:id="rId1"/>
              </a:rPr>
              <a:t>is referred</a:t>
            </a:r>
            <a:r>
              <a:rPr dirty="0" lang="en-US">
                <a:hlinkClick r:id="rId1"/>
              </a:rPr>
              <a:t> to as - The </a:t>
            </a:r>
            <a:r>
              <a:rPr b="1" dirty="0" lang="en-US">
                <a:hlinkClick r:id="rId1"/>
              </a:rPr>
              <a:t>status</a:t>
            </a:r>
            <a:r>
              <a:rPr dirty="0" lang="en-US">
                <a:hlinkClick r:id="rId1"/>
              </a:rPr>
              <a:t> </a:t>
            </a:r>
            <a:r>
              <a:rPr b="1" dirty="0" lang="en-US">
                <a:hlinkClick r:id="rId1"/>
              </a:rPr>
              <a:t>of being</a:t>
            </a:r>
            <a:r>
              <a:rPr dirty="0" lang="en-US">
                <a:hlinkClick r:id="rId1"/>
              </a:rPr>
              <a:t> </a:t>
            </a:r>
            <a:r>
              <a:rPr b="1" dirty="0" lang="en-US">
                <a:hlinkClick r:id="rId1"/>
              </a:rPr>
              <a:t>a legal</a:t>
            </a:r>
            <a:r>
              <a:rPr dirty="0" lang="en-US">
                <a:hlinkClick r:id="rId1"/>
              </a:rPr>
              <a:t> </a:t>
            </a:r>
            <a:r>
              <a:rPr b="1" dirty="0" lang="en-US">
                <a:hlinkClick r:id="rId1"/>
              </a:rPr>
              <a:t>member</a:t>
            </a:r>
            <a:r>
              <a:rPr dirty="0" lang="en-US">
                <a:hlinkClick r:id="rId1"/>
              </a:rPr>
              <a:t> </a:t>
            </a:r>
            <a:r>
              <a:rPr b="1" dirty="0" lang="en-US">
                <a:hlinkClick r:id="rId1"/>
              </a:rPr>
              <a:t>of a country</a:t>
            </a:r>
            <a:r>
              <a:rPr dirty="0" lang="en-US">
                <a:hlinkClick r:id="rId1"/>
              </a:rPr>
              <a:t> </a:t>
            </a:r>
            <a:r>
              <a:rPr b="1" dirty="0" lang="en-US">
                <a:hlinkClick r:id="rId1"/>
              </a:rPr>
              <a:t>is referred</a:t>
            </a:r>
            <a:r>
              <a:rPr dirty="0" lang="en-US">
                <a:hlinkClick r:id="rId1"/>
              </a:rPr>
              <a:t> to as A. </a:t>
            </a:r>
            <a:r>
              <a:rPr b="1" dirty="0" lang="en-US">
                <a:hlinkClick r:id="rId1"/>
              </a:rPr>
              <a:t>alien</a:t>
            </a:r>
            <a:r>
              <a:rPr dirty="0" lang="en-US">
                <a:hlinkClick r:id="rId1"/>
              </a:rPr>
              <a:t> B. </a:t>
            </a:r>
            <a:r>
              <a:rPr dirty="0" lang="en-US" err="1">
                <a:hlinkClick r:id="rId1"/>
              </a:rPr>
              <a:t>assylum</a:t>
            </a:r>
            <a:r>
              <a:rPr dirty="0" lang="en-US">
                <a:hlinkClick r:id="rId1"/>
              </a:rPr>
              <a:t> C. </a:t>
            </a:r>
            <a:r>
              <a:rPr b="1" dirty="0" lang="en-US">
                <a:hlinkClick r:id="rId1"/>
              </a:rPr>
              <a:t>citizenship</a:t>
            </a:r>
            <a:r>
              <a:rPr dirty="0" lang="en-US">
                <a:hlinkClick r:id="rId1"/>
              </a:rPr>
              <a:t> D. </a:t>
            </a:r>
            <a:r>
              <a:rPr b="1" dirty="0" lang="en-US">
                <a:hlinkClick r:id="rId1"/>
              </a:rPr>
              <a:t>migrant</a:t>
            </a:r>
            <a:r>
              <a:rPr dirty="0" lang="en-US">
                <a:hlinkClick r:id="rId1"/>
              </a:rPr>
              <a:t> Correct Answer: Option C</a:t>
            </a:r>
            <a:endParaRPr dirty="0" lang="en-US"/>
          </a:p>
        </p:txBody>
      </p:sp>
    </p:spTree>
  </p:cSld>
  <p:clrMapOvr>
    <a:masterClrMapping/>
  </p:clrMapOvr>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638" name=""/>
        <p:cNvGrpSpPr/>
        <p:nvPr/>
      </p:nvGrpSpPr>
      <p:grpSpPr>
        <a:xfrm>
          <a:off x="0" y="0"/>
          <a:ext cx="0" cy="0"/>
          <a:chOff x="0" y="0"/>
          <a:chExt cx="0" cy="0"/>
        </a:xfrm>
      </p:grpSpPr>
      <p:sp>
        <p:nvSpPr>
          <p:cNvPr id="1048784" name="Title 1"/>
          <p:cNvSpPr>
            <a:spLocks noGrp="1"/>
          </p:cNvSpPr>
          <p:nvPr>
            <p:ph type="title"/>
          </p:nvPr>
        </p:nvSpPr>
        <p:spPr/>
        <p:txBody>
          <a:bodyPr/>
          <a:p>
            <a:endParaRPr lang="en-US"/>
          </a:p>
        </p:txBody>
      </p:sp>
      <p:sp>
        <p:nvSpPr>
          <p:cNvPr id="1048785" name="Content Placeholder 2"/>
          <p:cNvSpPr>
            <a:spLocks noGrp="1"/>
          </p:cNvSpPr>
          <p:nvPr>
            <p:ph idx="1"/>
          </p:nvPr>
        </p:nvSpPr>
        <p:spPr/>
        <p:txBody>
          <a:bodyPr>
            <a:normAutofit fontScale="85000" lnSpcReduction="10000"/>
          </a:bodyPr>
          <a:p>
            <a:r>
              <a:rPr dirty="0" lang="en-US"/>
              <a:t>Q30. what is the perverse effect of the gender policy in Rwanda? Choose the right answer</a:t>
            </a:r>
          </a:p>
          <a:p>
            <a:pPr indent="-342900" marL="342900">
              <a:buAutoNum type="alphaUcPeriod"/>
            </a:pPr>
            <a:r>
              <a:rPr dirty="0" lang="en-US"/>
              <a:t>The message of gender equality has promoted the emancipation of women and the humiliation of women who had the feeling of inferiority has disappeared</a:t>
            </a:r>
          </a:p>
          <a:p>
            <a:pPr indent="-342900" marL="342900">
              <a:buAutoNum type="alphaUcPeriod"/>
            </a:pPr>
            <a:r>
              <a:rPr dirty="0" lang="en-US"/>
              <a:t>The message of gender </a:t>
            </a:r>
            <a:r>
              <a:rPr dirty="0" lang="en-US" smtClean="0"/>
              <a:t>equality </a:t>
            </a:r>
            <a:r>
              <a:rPr dirty="0" lang="en-US"/>
              <a:t>has often been interpreted by some married worried women as an opportunity to take power in their households</a:t>
            </a:r>
          </a:p>
          <a:p>
            <a:pPr indent="-342900" marL="342900">
              <a:buAutoNum type="alphaUcPeriod"/>
            </a:pPr>
            <a:r>
              <a:rPr dirty="0" lang="en-US"/>
              <a:t>The message of gender equality has reduced the frequency of gender-based violence because women are able to talk about their experience to grassroots authorities and they are easily </a:t>
            </a:r>
            <a:r>
              <a:rPr dirty="0" lang="en-US" smtClean="0"/>
              <a:t>listened </a:t>
            </a:r>
            <a:r>
              <a:rPr dirty="0" lang="en-US"/>
              <a:t>to</a:t>
            </a:r>
          </a:p>
          <a:p>
            <a:pPr indent="-342900" marL="342900">
              <a:buAutoNum type="alphaUcPeriod"/>
            </a:pPr>
            <a:r>
              <a:rPr dirty="0" lang="en-US">
                <a:solidFill>
                  <a:srgbClr val="FF0000"/>
                </a:solidFill>
              </a:rPr>
              <a:t>The message of gender equality has reduced conflicts of an economic nature, such as unfair sharing or the appropriation of all family or marital patrimony</a:t>
            </a:r>
          </a:p>
          <a:p>
            <a:endParaRPr dirty="0" lang="en-US"/>
          </a:p>
        </p:txBody>
      </p:sp>
    </p:spTree>
  </p:cSld>
  <p:clrMapOvr>
    <a:masterClrMapping/>
  </p:clrMapOvr>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8786" name="Title 1"/>
          <p:cNvSpPr>
            <a:spLocks noGrp="1"/>
          </p:cNvSpPr>
          <p:nvPr>
            <p:ph type="title"/>
          </p:nvPr>
        </p:nvSpPr>
        <p:spPr/>
        <p:txBody>
          <a:bodyPr/>
          <a:p>
            <a:endParaRPr lang="en-US"/>
          </a:p>
        </p:txBody>
      </p:sp>
      <p:sp>
        <p:nvSpPr>
          <p:cNvPr id="1048787" name="Content Placeholder 2"/>
          <p:cNvSpPr>
            <a:spLocks noGrp="1"/>
          </p:cNvSpPr>
          <p:nvPr>
            <p:ph idx="1"/>
          </p:nvPr>
        </p:nvSpPr>
        <p:spPr/>
        <p:txBody>
          <a:bodyPr>
            <a:normAutofit fontScale="92500" lnSpcReduction="20000"/>
          </a:bodyPr>
          <a:p>
            <a:r>
              <a:rPr dirty="0" lang="en-US"/>
              <a:t>Q31. when an agent in charge of education institutionalizes social intervention, what has he really done</a:t>
            </a:r>
          </a:p>
          <a:p>
            <a:r>
              <a:rPr dirty="0" lang="en-US"/>
              <a:t>A. The agent in charge of education carried out a work mission in a hierarchical institution at his post and made a mission report</a:t>
            </a:r>
          </a:p>
          <a:p>
            <a:r>
              <a:rPr dirty="0" lang="en-US"/>
              <a:t>b. </a:t>
            </a:r>
            <a:r>
              <a:rPr dirty="0" lang="en-US">
                <a:solidFill>
                  <a:srgbClr val="FF0000"/>
                </a:solidFill>
              </a:rPr>
              <a:t>The agent in charge of education has developed the regulations and responsibilities of those involved in social action and has </a:t>
            </a:r>
            <a:r>
              <a:rPr dirty="0" lang="en-US" smtClean="0">
                <a:solidFill>
                  <a:srgbClr val="FF0000"/>
                </a:solidFill>
              </a:rPr>
              <a:t>created </a:t>
            </a:r>
            <a:r>
              <a:rPr dirty="0" lang="en-US">
                <a:solidFill>
                  <a:srgbClr val="FF0000"/>
                </a:solidFill>
              </a:rPr>
              <a:t>the related structures</a:t>
            </a:r>
          </a:p>
          <a:p>
            <a:r>
              <a:rPr dirty="0" lang="en-US"/>
              <a:t>C. The agent in charge of education gave the welfare aids to the illiterate poor in the institution and transported those beneficiaries</a:t>
            </a:r>
          </a:p>
          <a:p>
            <a:r>
              <a:rPr dirty="0" lang="en-US"/>
              <a:t>D. The agent in charge of education made an evaluation of </a:t>
            </a:r>
            <a:r>
              <a:rPr dirty="0" lang="en-US" smtClean="0"/>
              <a:t>activities </a:t>
            </a:r>
            <a:r>
              <a:rPr dirty="0" lang="en-US"/>
              <a:t>carried out and more specifically he was interested in the consequences of these activities</a:t>
            </a:r>
          </a:p>
          <a:p>
            <a:endParaRPr dirty="0" lang="en-US"/>
          </a:p>
        </p:txBody>
      </p:sp>
    </p:spTree>
  </p:cSld>
  <p:clrMapOvr>
    <a:masterClrMapping/>
  </p:clrMapOvr>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8788" name="Title 1"/>
          <p:cNvSpPr>
            <a:spLocks noGrp="1"/>
          </p:cNvSpPr>
          <p:nvPr>
            <p:ph type="title"/>
          </p:nvPr>
        </p:nvSpPr>
        <p:spPr/>
        <p:txBody>
          <a:bodyPr/>
          <a:p>
            <a:endParaRPr lang="en-US"/>
          </a:p>
        </p:txBody>
      </p:sp>
      <p:sp>
        <p:nvSpPr>
          <p:cNvPr id="1048789" name="Content Placeholder 2"/>
          <p:cNvSpPr>
            <a:spLocks noGrp="1"/>
          </p:cNvSpPr>
          <p:nvPr>
            <p:ph idx="1"/>
          </p:nvPr>
        </p:nvSpPr>
        <p:spPr/>
        <p:txBody>
          <a:bodyPr/>
          <a:p>
            <a:r>
              <a:rPr dirty="0" lang="en-US"/>
              <a:t>Q32. In your duties you will take the time to listen to their client to make it clear that the person has been heard and understood, especially without judging their arguments, the good governance officer used which tool or approach?</a:t>
            </a:r>
          </a:p>
          <a:p>
            <a:pPr indent="-342900" marL="342900">
              <a:buAutoNum type="alphaUcPeriod"/>
            </a:pPr>
            <a:r>
              <a:rPr dirty="0" lang="en-US">
                <a:solidFill>
                  <a:srgbClr val="FF0000"/>
                </a:solidFill>
              </a:rPr>
              <a:t>Active listening</a:t>
            </a:r>
          </a:p>
          <a:p>
            <a:pPr indent="-342900" marL="342900">
              <a:buAutoNum type="alphaUcPeriod"/>
            </a:pPr>
            <a:r>
              <a:rPr dirty="0" lang="en-US"/>
              <a:t>Passive listening</a:t>
            </a:r>
          </a:p>
          <a:p>
            <a:pPr indent="-342900" marL="342900">
              <a:buAutoNum type="alphaUcPeriod"/>
            </a:pPr>
            <a:r>
              <a:rPr dirty="0" lang="en-US"/>
              <a:t>Participatory approach</a:t>
            </a:r>
          </a:p>
          <a:p>
            <a:pPr indent="-342900" marL="342900">
              <a:buAutoNum type="alphaUcPeriod"/>
            </a:pPr>
            <a:r>
              <a:rPr dirty="0" lang="en-US"/>
              <a:t>Socio-educational assistance</a:t>
            </a:r>
          </a:p>
        </p:txBody>
      </p:sp>
    </p:spTree>
  </p:cSld>
  <p:clrMapOvr>
    <a:masterClrMapping/>
  </p:clrMapOvr>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641" name=""/>
        <p:cNvGrpSpPr/>
        <p:nvPr/>
      </p:nvGrpSpPr>
      <p:grpSpPr>
        <a:xfrm>
          <a:off x="0" y="0"/>
          <a:ext cx="0" cy="0"/>
          <a:chOff x="0" y="0"/>
          <a:chExt cx="0" cy="0"/>
        </a:xfrm>
      </p:grpSpPr>
      <p:sp>
        <p:nvSpPr>
          <p:cNvPr id="1048790" name="Title 1"/>
          <p:cNvSpPr>
            <a:spLocks noGrp="1"/>
          </p:cNvSpPr>
          <p:nvPr>
            <p:ph type="title"/>
          </p:nvPr>
        </p:nvSpPr>
        <p:spPr/>
        <p:txBody>
          <a:bodyPr/>
          <a:p>
            <a:endParaRPr lang="en-US"/>
          </a:p>
        </p:txBody>
      </p:sp>
      <p:sp>
        <p:nvSpPr>
          <p:cNvPr id="1048791" name="Content Placeholder 2"/>
          <p:cNvSpPr>
            <a:spLocks noGrp="1"/>
          </p:cNvSpPr>
          <p:nvPr>
            <p:ph idx="1"/>
          </p:nvPr>
        </p:nvSpPr>
        <p:spPr/>
        <p:txBody>
          <a:bodyPr/>
          <a:p>
            <a:r>
              <a:rPr dirty="0" lang="en-US"/>
              <a:t>Q33. as the agent in charge of education, professionally, it is suggested that you action plan includes the important elements to be presentable. On the following list choose the element not necessary for your action plan:</a:t>
            </a:r>
          </a:p>
          <a:p>
            <a:pPr indent="-342900" marL="342900">
              <a:buAutoNum type="alphaUcPeriod"/>
            </a:pPr>
            <a:r>
              <a:rPr dirty="0" lang="en-US"/>
              <a:t>A summary of performance indicators</a:t>
            </a:r>
          </a:p>
          <a:p>
            <a:pPr indent="-342900" marL="342900">
              <a:buAutoNum type="alphaUcPeriod"/>
            </a:pPr>
            <a:r>
              <a:rPr dirty="0" lang="en-US"/>
              <a:t>An analysis of the internal context and stakeholders</a:t>
            </a:r>
          </a:p>
          <a:p>
            <a:pPr indent="-342900" marL="342900">
              <a:buAutoNum type="alphaUcPeriod"/>
            </a:pPr>
            <a:r>
              <a:rPr dirty="0" lang="en-US">
                <a:solidFill>
                  <a:srgbClr val="FF0000"/>
                </a:solidFill>
              </a:rPr>
              <a:t>A presentation of the governance sector in </a:t>
            </a:r>
            <a:r>
              <a:rPr dirty="0" lang="en-US" err="1">
                <a:solidFill>
                  <a:srgbClr val="FF0000"/>
                </a:solidFill>
              </a:rPr>
              <a:t>rwanda</a:t>
            </a:r>
            <a:endParaRPr dirty="0" lang="en-US">
              <a:solidFill>
                <a:srgbClr val="FF0000"/>
              </a:solidFill>
            </a:endParaRPr>
          </a:p>
          <a:p>
            <a:pPr indent="-342900" marL="342900">
              <a:buAutoNum type="alphaUcPeriod"/>
            </a:pPr>
            <a:r>
              <a:rPr dirty="0" lang="en-US"/>
              <a:t>A logic of intervention</a:t>
            </a:r>
          </a:p>
          <a:p>
            <a:endParaRPr dirty="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16" name=""/>
        <p:cNvGrpSpPr/>
        <p:nvPr/>
      </p:nvGrpSpPr>
      <p:grpSpPr>
        <a:xfrm>
          <a:off x="0" y="0"/>
          <a:ext cx="0" cy="0"/>
          <a:chOff x="0" y="0"/>
          <a:chExt cx="0" cy="0"/>
        </a:xfrm>
      </p:grpSpPr>
      <p:sp>
        <p:nvSpPr>
          <p:cNvPr id="1048600" name="Content Placeholder 2"/>
          <p:cNvSpPr>
            <a:spLocks noGrp="1"/>
          </p:cNvSpPr>
          <p:nvPr>
            <p:ph idx="1"/>
          </p:nvPr>
        </p:nvSpPr>
        <p:spPr>
          <a:xfrm>
            <a:off x="0" y="0"/>
            <a:ext cx="12192000" cy="6858000"/>
          </a:xfrm>
        </p:spPr>
        <p:txBody>
          <a:bodyPr>
            <a:normAutofit/>
          </a:bodyPr>
          <a:p>
            <a:r>
              <a:rPr dirty="0" sz="4000" lang="en-US">
                <a:solidFill>
                  <a:srgbClr val="202124"/>
                </a:solidFill>
                <a:latin typeface="arial" panose="020B0604020202020204" pitchFamily="34" charset="0"/>
              </a:rPr>
              <a:t>Q21. bloom’s taxonomy has the following number of levels:</a:t>
            </a:r>
          </a:p>
          <a:p>
            <a:pPr indent="-342900" marL="342900">
              <a:buAutoNum type="alphaUcPeriod"/>
            </a:pPr>
            <a:r>
              <a:rPr dirty="0" sz="4000" lang="en-US">
                <a:solidFill>
                  <a:srgbClr val="202124"/>
                </a:solidFill>
                <a:latin typeface="arial" panose="020B0604020202020204" pitchFamily="34" charset="0"/>
              </a:rPr>
              <a:t>5 levels</a:t>
            </a:r>
          </a:p>
          <a:p>
            <a:pPr indent="-342900" marL="342900">
              <a:buFontTx/>
              <a:buAutoNum type="alphaUcPeriod"/>
            </a:pPr>
            <a:r>
              <a:rPr dirty="0" sz="4000" lang="en-US">
                <a:solidFill>
                  <a:srgbClr val="202124"/>
                </a:solidFill>
                <a:latin typeface="arial" panose="020B0604020202020204" pitchFamily="34" charset="0"/>
              </a:rPr>
              <a:t>2 levels</a:t>
            </a:r>
          </a:p>
          <a:p>
            <a:pPr indent="-342900" marL="342900">
              <a:buFontTx/>
              <a:buAutoNum type="alphaUcPeriod"/>
            </a:pPr>
            <a:r>
              <a:rPr dirty="0" sz="4000" lang="en-US">
                <a:solidFill>
                  <a:srgbClr val="202124"/>
                </a:solidFill>
                <a:latin typeface="arial" panose="020B0604020202020204" pitchFamily="34" charset="0"/>
              </a:rPr>
              <a:t>7 levels</a:t>
            </a:r>
          </a:p>
          <a:p>
            <a:pPr indent="-342900" marL="342900">
              <a:buFontTx/>
              <a:buAutoNum type="alphaUcPeriod"/>
            </a:pPr>
            <a:r>
              <a:rPr dirty="0" sz="4000" lang="en-US">
                <a:solidFill>
                  <a:srgbClr val="FF0000"/>
                </a:solidFill>
                <a:latin typeface="arial" panose="020B0604020202020204" pitchFamily="34" charset="0"/>
              </a:rPr>
              <a:t>6 levels</a:t>
            </a:r>
          </a:p>
          <a:p>
            <a:pPr indent="-342900" marL="342900">
              <a:buAutoNum type="alphaUcPeriod"/>
            </a:pPr>
            <a:endParaRPr dirty="0" sz="4000" lang="en-US">
              <a:solidFill>
                <a:srgbClr val="202124"/>
              </a:solidFill>
              <a:latin typeface="arial" panose="020B0604020202020204" pitchFamily="34" charset="0"/>
            </a:endParaRPr>
          </a:p>
          <a:p>
            <a:endParaRPr dirty="0" sz="4000" lang="en-US"/>
          </a:p>
        </p:txBody>
      </p:sp>
      <p:pic>
        <p:nvPicPr>
          <p:cNvPr id="2097152" name="Picture 4">
            <a:hlinkClick r:id="rId1"/>
          </p:cNvPr>
          <p:cNvPicPr>
            <a:picLocks noChangeAspect="1"/>
          </p:cNvPicPr>
          <p:nvPr/>
        </p:nvPicPr>
        <p:blipFill>
          <a:blip xmlns:r="http://schemas.openxmlformats.org/officeDocument/2006/relationships" r:embed="rId2"/>
          <a:stretch>
            <a:fillRect/>
          </a:stretch>
        </p:blipFill>
        <p:spPr>
          <a:xfrm>
            <a:off x="4029677" y="755616"/>
            <a:ext cx="7143750" cy="5346768"/>
          </a:xfrm>
          <a:prstGeom prst="rect"/>
        </p:spPr>
      </p:pic>
    </p:spTree>
  </p:cSld>
  <p:clrMapOvr>
    <a:masterClrMapping/>
  </p:clrMapOvr>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8792" name="Title 1"/>
          <p:cNvSpPr>
            <a:spLocks noGrp="1"/>
          </p:cNvSpPr>
          <p:nvPr>
            <p:ph type="title"/>
          </p:nvPr>
        </p:nvSpPr>
        <p:spPr/>
        <p:txBody>
          <a:bodyPr/>
          <a:p>
            <a:endParaRPr lang="en-US"/>
          </a:p>
        </p:txBody>
      </p:sp>
      <p:sp>
        <p:nvSpPr>
          <p:cNvPr id="1048793" name="Content Placeholder 2"/>
          <p:cNvSpPr>
            <a:spLocks noGrp="1"/>
          </p:cNvSpPr>
          <p:nvPr>
            <p:ph idx="1"/>
          </p:nvPr>
        </p:nvSpPr>
        <p:spPr/>
        <p:txBody>
          <a:bodyPr>
            <a:normAutofit fontScale="92500"/>
          </a:bodyPr>
          <a:p>
            <a:r>
              <a:rPr dirty="0" lang="en-US"/>
              <a:t>Q34. as the officer in charge of education, how can you ensure consistency with national and internal planning documents in terms of education and literacy?</a:t>
            </a:r>
          </a:p>
          <a:p>
            <a:pPr indent="-342900" marL="342900">
              <a:buAutoNum type="alphaUcPeriod"/>
            </a:pPr>
            <a:r>
              <a:rPr dirty="0" lang="en-US">
                <a:solidFill>
                  <a:srgbClr val="FF0000"/>
                </a:solidFill>
              </a:rPr>
              <a:t>Refer to national political commitments in terms of education and literacy</a:t>
            </a:r>
          </a:p>
          <a:p>
            <a:pPr indent="-342900" marL="342900">
              <a:buAutoNum type="alphaUcPeriod"/>
            </a:pPr>
            <a:r>
              <a:rPr dirty="0" lang="en-US"/>
              <a:t>Archive national and internal planning documents on education and literacy</a:t>
            </a:r>
          </a:p>
          <a:p>
            <a:pPr indent="-342900" marL="342900">
              <a:buAutoNum type="alphaUcPeriod"/>
            </a:pPr>
            <a:r>
              <a:rPr dirty="0" lang="en-US"/>
              <a:t>Prepare national and internal planning documents on education and literacy</a:t>
            </a:r>
          </a:p>
          <a:p>
            <a:pPr indent="-342900" marL="342900">
              <a:buAutoNum type="alphaUcPeriod"/>
            </a:pPr>
            <a:r>
              <a:rPr dirty="0" lang="en-US"/>
              <a:t>Change the national and internal planning documents in terms of education and literacy</a:t>
            </a:r>
          </a:p>
        </p:txBody>
      </p:sp>
    </p:spTree>
  </p:cSld>
  <p:clrMapOvr>
    <a:masterClrMapping/>
  </p:clrMapOvr>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8794" name="Title 1"/>
          <p:cNvSpPr>
            <a:spLocks noGrp="1"/>
          </p:cNvSpPr>
          <p:nvPr>
            <p:ph type="title"/>
          </p:nvPr>
        </p:nvSpPr>
        <p:spPr/>
        <p:txBody>
          <a:bodyPr/>
          <a:p>
            <a:endParaRPr lang="en-US"/>
          </a:p>
        </p:txBody>
      </p:sp>
      <p:sp>
        <p:nvSpPr>
          <p:cNvPr id="1048795" name="Content Placeholder 2"/>
          <p:cNvSpPr>
            <a:spLocks noGrp="1"/>
          </p:cNvSpPr>
          <p:nvPr>
            <p:ph idx="1"/>
          </p:nvPr>
        </p:nvSpPr>
        <p:spPr/>
        <p:txBody>
          <a:bodyPr/>
          <a:p>
            <a:r>
              <a:rPr dirty="0" lang="en-US"/>
              <a:t>Q35. on the following list there are the areas of intervention of agents in charge of education, which is the inappropriate area on the list (false area)?</a:t>
            </a:r>
          </a:p>
          <a:p>
            <a:pPr indent="-342900" marL="342900">
              <a:buAutoNum type="alphaUcPeriod"/>
            </a:pPr>
            <a:r>
              <a:rPr dirty="0" lang="en-US"/>
              <a:t>Assist the teaching staff in welcoming, preparing and leading educational activities</a:t>
            </a:r>
          </a:p>
          <a:p>
            <a:pPr indent="-342900" marL="342900">
              <a:buAutoNum type="alphaUcPeriod"/>
            </a:pPr>
            <a:r>
              <a:rPr dirty="0" lang="en-US"/>
              <a:t>Ensuring the health and safety of young children</a:t>
            </a:r>
          </a:p>
          <a:p>
            <a:pPr indent="-342900" marL="342900">
              <a:buAutoNum type="alphaUcPeriod"/>
            </a:pPr>
            <a:r>
              <a:rPr dirty="0" lang="en-US">
                <a:solidFill>
                  <a:srgbClr val="FF0000"/>
                </a:solidFill>
              </a:rPr>
              <a:t>Helping young children gain independence of their parents</a:t>
            </a:r>
          </a:p>
          <a:p>
            <a:pPr indent="-342900" marL="342900">
              <a:buAutoNum type="alphaUcPeriod"/>
            </a:pPr>
            <a:r>
              <a:rPr dirty="0" lang="en-US"/>
              <a:t>Participate in educational projects of schools</a:t>
            </a:r>
          </a:p>
          <a:p>
            <a:endParaRPr dirty="0" lang="en-US"/>
          </a:p>
        </p:txBody>
      </p:sp>
    </p:spTree>
  </p:cSld>
  <p:clrMapOvr>
    <a:masterClrMapping/>
  </p:clrMapOvr>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644" name=""/>
        <p:cNvGrpSpPr/>
        <p:nvPr/>
      </p:nvGrpSpPr>
      <p:grpSpPr>
        <a:xfrm>
          <a:off x="0" y="0"/>
          <a:ext cx="0" cy="0"/>
          <a:chOff x="0" y="0"/>
          <a:chExt cx="0" cy="0"/>
        </a:xfrm>
      </p:grpSpPr>
      <p:sp>
        <p:nvSpPr>
          <p:cNvPr id="1048796" name="Title 1"/>
          <p:cNvSpPr>
            <a:spLocks noGrp="1"/>
          </p:cNvSpPr>
          <p:nvPr>
            <p:ph type="title"/>
          </p:nvPr>
        </p:nvSpPr>
        <p:spPr/>
        <p:txBody>
          <a:bodyPr/>
          <a:p>
            <a:endParaRPr lang="en-US"/>
          </a:p>
        </p:txBody>
      </p:sp>
      <p:sp>
        <p:nvSpPr>
          <p:cNvPr id="1048797" name="Content Placeholder 2"/>
          <p:cNvSpPr>
            <a:spLocks noGrp="1"/>
          </p:cNvSpPr>
          <p:nvPr>
            <p:ph idx="1"/>
          </p:nvPr>
        </p:nvSpPr>
        <p:spPr/>
        <p:txBody>
          <a:bodyPr/>
          <a:p>
            <a:r>
              <a:rPr dirty="0" lang="en-US"/>
              <a:t>Q36</a:t>
            </a:r>
            <a:r>
              <a:rPr dirty="0" lang="en-US" smtClean="0"/>
              <a:t>. the </a:t>
            </a:r>
            <a:r>
              <a:rPr dirty="0" lang="en-US"/>
              <a:t>nation of “persons in social difficulty” is often used in education. On this list what is the category of people who should not be included among “people in social difficulty”?</a:t>
            </a:r>
          </a:p>
          <a:p>
            <a:pPr indent="-342900" marL="342900">
              <a:buAutoNum type="alphaUcPeriod"/>
            </a:pPr>
            <a:r>
              <a:rPr dirty="0" lang="en-US"/>
              <a:t>the community with the experience of people facing precariousness</a:t>
            </a:r>
          </a:p>
          <a:p>
            <a:pPr indent="-342900" marL="342900">
              <a:buAutoNum type="alphaUcPeriod"/>
            </a:pPr>
            <a:r>
              <a:rPr dirty="0" lang="en-US"/>
              <a:t>The public with predominance of marginalized people</a:t>
            </a:r>
          </a:p>
          <a:p>
            <a:pPr indent="-342900" marL="342900">
              <a:buAutoNum type="alphaUcPeriod"/>
            </a:pPr>
            <a:r>
              <a:rPr dirty="0" lang="en-US"/>
              <a:t>The group of graduates for the supervision of invalids</a:t>
            </a:r>
          </a:p>
          <a:p>
            <a:pPr indent="-342900" marL="342900">
              <a:buAutoNum type="alphaUcPeriod"/>
            </a:pPr>
            <a:r>
              <a:rPr dirty="0" lang="en-US">
                <a:solidFill>
                  <a:srgbClr val="FF0000"/>
                </a:solidFill>
              </a:rPr>
              <a:t>The association of Hardened singles</a:t>
            </a:r>
          </a:p>
          <a:p>
            <a:endParaRPr dirty="0" lang="en-US"/>
          </a:p>
          <a:p>
            <a:endParaRPr dirty="0" lang="en-US"/>
          </a:p>
        </p:txBody>
      </p:sp>
    </p:spTree>
  </p:cSld>
  <p:clrMapOvr>
    <a:masterClrMapping/>
  </p:clrMapOvr>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8798" name="Title 1"/>
          <p:cNvSpPr>
            <a:spLocks noGrp="1"/>
          </p:cNvSpPr>
          <p:nvPr>
            <p:ph type="title"/>
          </p:nvPr>
        </p:nvSpPr>
        <p:spPr/>
        <p:txBody>
          <a:bodyPr/>
          <a:p>
            <a:endParaRPr lang="en-US"/>
          </a:p>
        </p:txBody>
      </p:sp>
      <p:sp>
        <p:nvSpPr>
          <p:cNvPr id="1048799" name="Content Placeholder 2"/>
          <p:cNvSpPr>
            <a:spLocks noGrp="1"/>
          </p:cNvSpPr>
          <p:nvPr>
            <p:ph idx="1"/>
          </p:nvPr>
        </p:nvSpPr>
        <p:spPr/>
        <p:txBody>
          <a:bodyPr>
            <a:normAutofit fontScale="92500" lnSpcReduction="20000"/>
          </a:bodyPr>
          <a:p>
            <a:r>
              <a:rPr dirty="0" lang="en-US"/>
              <a:t>Q37. for the effectiveness of the social </a:t>
            </a:r>
            <a:r>
              <a:rPr dirty="0" lang="en-US" smtClean="0"/>
              <a:t>supervision </a:t>
            </a:r>
            <a:r>
              <a:rPr dirty="0" lang="en-US"/>
              <a:t>of young people, education professionals encourage local supervision. What is advantage of community education in the supervision of young people?</a:t>
            </a:r>
          </a:p>
          <a:p>
            <a:pPr indent="-342900" marL="342900">
              <a:buAutoNum type="alphaUcPeriod"/>
            </a:pPr>
            <a:r>
              <a:rPr dirty="0" lang="en-US">
                <a:solidFill>
                  <a:srgbClr val="FF0000"/>
                </a:solidFill>
              </a:rPr>
              <a:t>Considering young people as a resource rather than as a problem or a group to contain, offer a contrary vision of life by showing young people their emotional quotient</a:t>
            </a:r>
          </a:p>
          <a:p>
            <a:pPr indent="-342900" marL="342900">
              <a:buAutoNum type="alphaUcPeriod"/>
            </a:pPr>
            <a:r>
              <a:rPr dirty="0" lang="en-US"/>
              <a:t>Meet young people where they are and ensure a presence on the ground and also reach the young people who are more difficult to reach and/or the most vulnerable</a:t>
            </a:r>
          </a:p>
          <a:p>
            <a:pPr indent="-342900" marL="342900">
              <a:buAutoNum type="alphaUcPeriod"/>
            </a:pPr>
            <a:r>
              <a:rPr dirty="0" lang="en-US"/>
              <a:t>Whatever the difficulties of young people use a repressive way to encourage different behaviors of young people in public space</a:t>
            </a:r>
          </a:p>
          <a:p>
            <a:pPr indent="-342900" marL="342900">
              <a:buAutoNum type="alphaUcPeriod"/>
            </a:pPr>
            <a:r>
              <a:rPr dirty="0" lang="en-US"/>
              <a:t>Intervene in the management of crisis situations or uprising of aggressive young people</a:t>
            </a:r>
          </a:p>
          <a:p>
            <a:endParaRPr dirty="0" lang="en-US"/>
          </a:p>
        </p:txBody>
      </p:sp>
    </p:spTree>
  </p:cSld>
  <p:clrMapOvr>
    <a:masterClrMapping/>
  </p:clrMapOvr>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8800" name="Title 1"/>
          <p:cNvSpPr>
            <a:spLocks noGrp="1"/>
          </p:cNvSpPr>
          <p:nvPr>
            <p:ph type="title"/>
          </p:nvPr>
        </p:nvSpPr>
        <p:spPr/>
        <p:txBody>
          <a:bodyPr/>
          <a:p>
            <a:endParaRPr lang="en-US"/>
          </a:p>
        </p:txBody>
      </p:sp>
      <p:sp>
        <p:nvSpPr>
          <p:cNvPr id="1048801" name="Content Placeholder 2"/>
          <p:cNvSpPr>
            <a:spLocks noGrp="1"/>
          </p:cNvSpPr>
          <p:nvPr>
            <p:ph idx="1"/>
          </p:nvPr>
        </p:nvSpPr>
        <p:spPr/>
        <p:txBody>
          <a:bodyPr>
            <a:normAutofit fontScale="92500" lnSpcReduction="20000"/>
          </a:bodyPr>
          <a:p>
            <a:r>
              <a:rPr dirty="0" lang="en-US"/>
              <a:t>Q38. which of the following principles of </a:t>
            </a:r>
            <a:r>
              <a:rPr dirty="0" lang="en-US" smtClean="0"/>
              <a:t>their </a:t>
            </a:r>
            <a:r>
              <a:rPr dirty="0" lang="en-US"/>
              <a:t>international </a:t>
            </a:r>
            <a:r>
              <a:rPr dirty="0" lang="en-US" smtClean="0"/>
              <a:t>convention </a:t>
            </a:r>
            <a:r>
              <a:rPr dirty="0" lang="en-US"/>
              <a:t>on the rights of the child is not appropriate on this list? (choose </a:t>
            </a:r>
            <a:r>
              <a:rPr dirty="0" lang="en-US" smtClean="0"/>
              <a:t>only </a:t>
            </a:r>
            <a:r>
              <a:rPr dirty="0" lang="en-US"/>
              <a:t>one false principle)</a:t>
            </a:r>
          </a:p>
          <a:p>
            <a:r>
              <a:rPr dirty="0" lang="en-US"/>
              <a:t>A</a:t>
            </a:r>
            <a:r>
              <a:rPr dirty="0" lang="en-US" smtClean="0"/>
              <a:t>. All </a:t>
            </a:r>
            <a:r>
              <a:rPr dirty="0" lang="en-US"/>
              <a:t>children have the right to protection and against abuse and exploitation</a:t>
            </a:r>
          </a:p>
          <a:p>
            <a:r>
              <a:rPr dirty="0" lang="en-US"/>
              <a:t>B. Every adult has a responsibility for the support and protection of children</a:t>
            </a:r>
          </a:p>
          <a:p>
            <a:r>
              <a:rPr dirty="0" lang="en-US"/>
              <a:t>C. Children are actors in their own protection and development, which does not exempt educators and parents from their responsibilities</a:t>
            </a:r>
          </a:p>
          <a:p>
            <a:r>
              <a:rPr dirty="0" lang="en-US"/>
              <a:t>D. </a:t>
            </a:r>
            <a:r>
              <a:rPr dirty="0" lang="en-US">
                <a:solidFill>
                  <a:srgbClr val="FF0000"/>
                </a:solidFill>
              </a:rPr>
              <a:t>All children under the age of 12 have the right to gainful employment which does not affect their health or development and does not constitute an obstacle to their education</a:t>
            </a:r>
          </a:p>
          <a:p>
            <a:endParaRPr dirty="0" lang="en-US"/>
          </a:p>
        </p:txBody>
      </p:sp>
    </p:spTree>
  </p:cSld>
  <p:clrMapOvr>
    <a:masterClrMapping/>
  </p:clrMapOvr>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647" name=""/>
        <p:cNvGrpSpPr/>
        <p:nvPr/>
      </p:nvGrpSpPr>
      <p:grpSpPr>
        <a:xfrm>
          <a:off x="0" y="0"/>
          <a:ext cx="0" cy="0"/>
          <a:chOff x="0" y="0"/>
          <a:chExt cx="0" cy="0"/>
        </a:xfrm>
      </p:grpSpPr>
      <p:sp>
        <p:nvSpPr>
          <p:cNvPr id="1048802" name="Title 1"/>
          <p:cNvSpPr>
            <a:spLocks noGrp="1"/>
          </p:cNvSpPr>
          <p:nvPr>
            <p:ph type="title"/>
          </p:nvPr>
        </p:nvSpPr>
        <p:spPr/>
        <p:txBody>
          <a:bodyPr/>
          <a:p>
            <a:endParaRPr lang="en-US"/>
          </a:p>
        </p:txBody>
      </p:sp>
      <p:sp>
        <p:nvSpPr>
          <p:cNvPr id="1048803" name="Content Placeholder 2"/>
          <p:cNvSpPr>
            <a:spLocks noGrp="1"/>
          </p:cNvSpPr>
          <p:nvPr>
            <p:ph idx="1"/>
          </p:nvPr>
        </p:nvSpPr>
        <p:spPr/>
        <p:txBody>
          <a:bodyPr>
            <a:normAutofit fontScale="92500" lnSpcReduction="20000"/>
          </a:bodyPr>
          <a:p>
            <a:r>
              <a:rPr dirty="0" lang="en-US"/>
              <a:t>Q39. the state alone cannot do everything to stabilize the psychological life of vulnerable children who have been hit by climatic hazards. What would be the role of civil society in helping these vulnerable children?</a:t>
            </a:r>
          </a:p>
          <a:p>
            <a:pPr indent="-342900" marL="342900">
              <a:buAutoNum type="alphaUcPeriod"/>
            </a:pPr>
            <a:r>
              <a:rPr dirty="0" lang="en-US"/>
              <a:t>civil society can get involved, presiding over proximity sponsorship and removing these children from their poor families forever</a:t>
            </a:r>
          </a:p>
          <a:p>
            <a:pPr indent="-342900" marL="342900">
              <a:buAutoNum type="alphaUcPeriod"/>
            </a:pPr>
            <a:r>
              <a:rPr dirty="0" lang="en-US"/>
              <a:t>Civil society can get involved, by weaving a network of emotional, social and cultural ties around these vulnerable children</a:t>
            </a:r>
          </a:p>
          <a:p>
            <a:pPr indent="-342900" marL="342900">
              <a:buAutoNum type="alphaUcPeriod"/>
            </a:pPr>
            <a:r>
              <a:rPr dirty="0" lang="en-US">
                <a:solidFill>
                  <a:srgbClr val="FF0000"/>
                </a:solidFill>
              </a:rPr>
              <a:t>Civic society can get involved, by paying school fees for children who are smarter than the other</a:t>
            </a:r>
          </a:p>
          <a:p>
            <a:pPr indent="-342900" marL="342900">
              <a:buAutoNum type="alphaUcPeriod"/>
            </a:pPr>
            <a:r>
              <a:rPr dirty="0" lang="en-US"/>
              <a:t>Civil society can get involved, by sharing the daily life of the families of these children on social media and by offering support for the schooling of these children in centers for street children</a:t>
            </a:r>
          </a:p>
          <a:p>
            <a:endParaRPr dirty="0" lang="en-US"/>
          </a:p>
          <a:p>
            <a:endParaRPr dirty="0" lang="en-US"/>
          </a:p>
        </p:txBody>
      </p:sp>
    </p:spTree>
  </p:cSld>
  <p:clrMapOvr>
    <a:masterClrMapping/>
  </p:clrMapOvr>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8804" name="Title 1"/>
          <p:cNvSpPr>
            <a:spLocks noGrp="1"/>
          </p:cNvSpPr>
          <p:nvPr>
            <p:ph type="title"/>
          </p:nvPr>
        </p:nvSpPr>
        <p:spPr/>
        <p:txBody>
          <a:bodyPr/>
          <a:p>
            <a:endParaRPr lang="en-US"/>
          </a:p>
        </p:txBody>
      </p:sp>
      <p:sp>
        <p:nvSpPr>
          <p:cNvPr id="1048805" name="Content Placeholder 2"/>
          <p:cNvSpPr>
            <a:spLocks noGrp="1"/>
          </p:cNvSpPr>
          <p:nvPr>
            <p:ph idx="1"/>
          </p:nvPr>
        </p:nvSpPr>
        <p:spPr/>
        <p:txBody>
          <a:bodyPr>
            <a:normAutofit fontScale="92500" lnSpcReduction="10000"/>
          </a:bodyPr>
          <a:p>
            <a:r>
              <a:rPr dirty="0" lang="en-US"/>
              <a:t>Q40. considering the legal status and legal responsibility of parent over their children when should the s</a:t>
            </a:r>
            <a:r>
              <a:rPr dirty="0" lang="en-US" smtClean="0"/>
              <a:t>tate </a:t>
            </a:r>
            <a:r>
              <a:rPr dirty="0" lang="en-US"/>
              <a:t>intervene for the protection of children?</a:t>
            </a:r>
          </a:p>
          <a:p>
            <a:pPr indent="-342900" marL="342900">
              <a:buAutoNum type="alphaUcPeriod"/>
            </a:pPr>
            <a:r>
              <a:rPr dirty="0" lang="en-US"/>
              <a:t>When the state adopts international </a:t>
            </a:r>
            <a:r>
              <a:rPr dirty="0" lang="en-US" smtClean="0"/>
              <a:t>conventions </a:t>
            </a:r>
            <a:r>
              <a:rPr dirty="0" lang="en-US"/>
              <a:t>and laws </a:t>
            </a:r>
            <a:r>
              <a:rPr dirty="0" lang="en-US" smtClean="0"/>
              <a:t>governing </a:t>
            </a:r>
            <a:r>
              <a:rPr dirty="0" lang="en-US"/>
              <a:t>child protection</a:t>
            </a:r>
          </a:p>
          <a:p>
            <a:pPr indent="-342900" marL="342900">
              <a:buAutoNum type="alphaUcPeriod"/>
            </a:pPr>
            <a:r>
              <a:rPr dirty="0" lang="en-US"/>
              <a:t>When the state sufficiently finances the health services for the protection of the child and recruits competent personnel for its </a:t>
            </a:r>
            <a:r>
              <a:rPr dirty="0" lang="en-US" smtClean="0"/>
              <a:t>services</a:t>
            </a:r>
            <a:endParaRPr dirty="0" lang="en-US"/>
          </a:p>
          <a:p>
            <a:pPr indent="-342900" marL="342900">
              <a:buAutoNum type="alphaUcPeriod"/>
            </a:pPr>
            <a:r>
              <a:rPr dirty="0" lang="en-US"/>
              <a:t>When the family fails in its obligations, the state, through child protection services, will play the role of child protection relay</a:t>
            </a:r>
          </a:p>
          <a:p>
            <a:pPr indent="-342900" marL="342900">
              <a:buAutoNum type="alphaUcPeriod"/>
            </a:pPr>
            <a:r>
              <a:rPr dirty="0" lang="en-US"/>
              <a:t>When the state encourages family planning and mobilizes women to attend family planning services in health </a:t>
            </a:r>
            <a:r>
              <a:rPr dirty="0" lang="en-US" smtClean="0"/>
              <a:t>centers</a:t>
            </a:r>
            <a:endParaRPr dirty="0" lang="en-US"/>
          </a:p>
        </p:txBody>
      </p:sp>
    </p:spTree>
  </p:cSld>
  <p:clrMapOvr>
    <a:masterClrMapping/>
  </p:clrMapOvr>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8806" name="Title 1"/>
          <p:cNvSpPr>
            <a:spLocks noGrp="1"/>
          </p:cNvSpPr>
          <p:nvPr>
            <p:ph type="title"/>
          </p:nvPr>
        </p:nvSpPr>
        <p:spPr/>
        <p:txBody>
          <a:bodyPr/>
          <a:p>
            <a:endParaRPr lang="en-US"/>
          </a:p>
        </p:txBody>
      </p:sp>
      <p:sp>
        <p:nvSpPr>
          <p:cNvPr id="1048807" name="Content Placeholder 2"/>
          <p:cNvSpPr>
            <a:spLocks noGrp="1"/>
          </p:cNvSpPr>
          <p:nvPr>
            <p:ph idx="1"/>
          </p:nvPr>
        </p:nvSpPr>
        <p:spPr/>
        <p:txBody>
          <a:bodyPr>
            <a:normAutofit fontScale="92500" lnSpcReduction="10000"/>
          </a:bodyPr>
          <a:p>
            <a:r>
              <a:rPr dirty="0" lang="en-US"/>
              <a:t>Q41. Distance education is presented as an alternative to widen access to scientific </a:t>
            </a:r>
            <a:r>
              <a:rPr dirty="0" lang="en-US" smtClean="0"/>
              <a:t>knowledge </a:t>
            </a:r>
            <a:r>
              <a:rPr dirty="0" lang="en-US"/>
              <a:t>and the access to technology tools for a large number of people. It is used in case of impossibility of these people to attend the </a:t>
            </a:r>
            <a:r>
              <a:rPr dirty="0" lang="en-US" smtClean="0"/>
              <a:t>training </a:t>
            </a:r>
            <a:r>
              <a:rPr dirty="0" lang="en-US"/>
              <a:t>face to face, by </a:t>
            </a:r>
            <a:r>
              <a:rPr dirty="0" lang="en-US" smtClean="0"/>
              <a:t>several </a:t>
            </a:r>
            <a:r>
              <a:rPr dirty="0" lang="en-US"/>
              <a:t>factors such as the lack of time, difficulty of transport, etc… currently, all the organizations being to invest in these technological inventions to broaden their </a:t>
            </a:r>
            <a:r>
              <a:rPr dirty="0" lang="en-US" smtClean="0"/>
              <a:t>vision </a:t>
            </a:r>
            <a:r>
              <a:rPr dirty="0" lang="en-US"/>
              <a:t>and open up different </a:t>
            </a:r>
            <a:r>
              <a:rPr dirty="0" lang="en-US" smtClean="0"/>
              <a:t>opportunities </a:t>
            </a:r>
            <a:r>
              <a:rPr dirty="0" lang="en-US"/>
              <a:t>to their beneficiaries. Is it daring to think that the </a:t>
            </a:r>
            <a:r>
              <a:rPr dirty="0" lang="en-US" smtClean="0"/>
              <a:t>distance </a:t>
            </a:r>
            <a:r>
              <a:rPr dirty="0" lang="en-US"/>
              <a:t>learning methodology is applicable in transit centers?</a:t>
            </a:r>
          </a:p>
          <a:p>
            <a:r>
              <a:rPr dirty="0" lang="en-US"/>
              <a:t>Can this approach contribute to the intellectual growth of people who spend a short time in transit centers and advance their social rehabilitation, which is one of the aims proposed by these institutions? </a:t>
            </a:r>
            <a:r>
              <a:rPr dirty="0" lang="en-US" smtClean="0"/>
              <a:t>Thought </a:t>
            </a:r>
            <a:r>
              <a:rPr dirty="0" lang="en-US"/>
              <a:t>the following questions please make an adequate analysis of this situation</a:t>
            </a:r>
          </a:p>
          <a:p>
            <a:endParaRPr dirty="0" lang="en-US"/>
          </a:p>
        </p:txBody>
      </p:sp>
    </p:spTree>
  </p:cSld>
  <p:clrMapOvr>
    <a:masterClrMapping/>
  </p:clrMapOvr>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650" name=""/>
        <p:cNvGrpSpPr/>
        <p:nvPr/>
      </p:nvGrpSpPr>
      <p:grpSpPr>
        <a:xfrm>
          <a:off x="0" y="0"/>
          <a:ext cx="0" cy="0"/>
          <a:chOff x="0" y="0"/>
          <a:chExt cx="0" cy="0"/>
        </a:xfrm>
      </p:grpSpPr>
      <p:sp>
        <p:nvSpPr>
          <p:cNvPr id="1048808" name="Title 1"/>
          <p:cNvSpPr>
            <a:spLocks noGrp="1"/>
          </p:cNvSpPr>
          <p:nvPr>
            <p:ph type="title"/>
          </p:nvPr>
        </p:nvSpPr>
        <p:spPr/>
        <p:txBody>
          <a:bodyPr/>
          <a:p>
            <a:endParaRPr lang="en-US"/>
          </a:p>
        </p:txBody>
      </p:sp>
      <p:sp>
        <p:nvSpPr>
          <p:cNvPr id="1048809" name="Content Placeholder 2"/>
          <p:cNvSpPr>
            <a:spLocks noGrp="1"/>
          </p:cNvSpPr>
          <p:nvPr>
            <p:ph idx="1"/>
          </p:nvPr>
        </p:nvSpPr>
        <p:spPr/>
        <p:txBody>
          <a:bodyPr>
            <a:normAutofit fontScale="85000" lnSpcReduction="10000"/>
          </a:bodyPr>
          <a:p>
            <a:r>
              <a:rPr dirty="0" lang="en-US"/>
              <a:t>Q42. can distance learning promote the monitoring and evaluation of people cared for by transit centers?</a:t>
            </a:r>
          </a:p>
          <a:p>
            <a:pPr indent="-342900" marL="342900">
              <a:buAutoNum type="alphaUcPeriod"/>
            </a:pPr>
            <a:r>
              <a:rPr dirty="0" lang="en-US"/>
              <a:t>Distance learning cannot keep up with the level and extent of support provided by a country under the common program to combat the sale of drugs</a:t>
            </a:r>
          </a:p>
          <a:p>
            <a:pPr indent="-342900" marL="342900">
              <a:buAutoNum type="alphaUcPeriod"/>
            </a:pPr>
            <a:r>
              <a:rPr dirty="0" lang="en-US" smtClean="0"/>
              <a:t>Distance </a:t>
            </a:r>
            <a:r>
              <a:rPr dirty="0" lang="en-US"/>
              <a:t>education cannot have the experts specialized in the evaluation of the results indicators allowing to follow the self-financing projects accomplished in the achievement of the overall objective of the transit centers</a:t>
            </a:r>
          </a:p>
          <a:p>
            <a:pPr indent="-342900" marL="342900">
              <a:buAutoNum type="alphaUcPeriod"/>
            </a:pPr>
            <a:r>
              <a:rPr dirty="0" lang="en-US"/>
              <a:t>Distance learning cannot develop instruments for monitoring and evaluating treatment services and facilitate the analysis of the set of indicators and monitoring mechanisms for each person served by the transit center</a:t>
            </a:r>
          </a:p>
          <a:p>
            <a:pPr indent="-342900" marL="342900">
              <a:buAutoNum type="alphaUcPeriod"/>
            </a:pPr>
            <a:r>
              <a:rPr dirty="0" lang="en-US">
                <a:solidFill>
                  <a:srgbClr val="FF0000"/>
                </a:solidFill>
              </a:rPr>
              <a:t>The indicators of participation of people supported by transit centers are rather easy to assess with distance </a:t>
            </a:r>
            <a:r>
              <a:rPr dirty="0" lang="en-US" smtClean="0">
                <a:solidFill>
                  <a:srgbClr val="FF0000"/>
                </a:solidFill>
              </a:rPr>
              <a:t>learning </a:t>
            </a:r>
            <a:endParaRPr dirty="0" lang="en-US">
              <a:solidFill>
                <a:srgbClr val="FF0000"/>
              </a:solidFill>
            </a:endParaRPr>
          </a:p>
          <a:p>
            <a:endParaRPr dirty="0" lang="en-US"/>
          </a:p>
        </p:txBody>
      </p:sp>
    </p:spTree>
  </p:cSld>
  <p:clrMapOvr>
    <a:masterClrMapping/>
  </p:clrMapOvr>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8810" name="Title 1"/>
          <p:cNvSpPr>
            <a:spLocks noGrp="1"/>
          </p:cNvSpPr>
          <p:nvPr>
            <p:ph type="title"/>
          </p:nvPr>
        </p:nvSpPr>
        <p:spPr/>
        <p:txBody>
          <a:bodyPr/>
          <a:p>
            <a:endParaRPr lang="en-US"/>
          </a:p>
        </p:txBody>
      </p:sp>
      <p:sp>
        <p:nvSpPr>
          <p:cNvPr id="1048811" name="Content Placeholder 2"/>
          <p:cNvSpPr>
            <a:spLocks noGrp="1"/>
          </p:cNvSpPr>
          <p:nvPr>
            <p:ph idx="1"/>
          </p:nvPr>
        </p:nvSpPr>
        <p:spPr/>
        <p:txBody>
          <a:bodyPr>
            <a:normAutofit fontScale="92500" lnSpcReduction="10000"/>
          </a:bodyPr>
          <a:p>
            <a:r>
              <a:rPr dirty="0" lang="en-US"/>
              <a:t>Q43. the overall approach to rehabilitation in transit centers focuses on integrated strategies aimed at </a:t>
            </a:r>
            <a:r>
              <a:rPr dirty="0" lang="en-US" smtClean="0"/>
              <a:t>reintegration. </a:t>
            </a:r>
            <a:r>
              <a:rPr dirty="0" lang="en-US"/>
              <a:t>Which of the following strategies is the excess strategy (which does not </a:t>
            </a:r>
            <a:r>
              <a:rPr dirty="0" lang="en-US" smtClean="0"/>
              <a:t>concern </a:t>
            </a:r>
            <a:r>
              <a:rPr dirty="0" lang="en-US"/>
              <a:t>the rehabilitation approach)?</a:t>
            </a:r>
          </a:p>
          <a:p>
            <a:pPr indent="-342900" marL="342900">
              <a:buAutoNum type="alphaUcPeriod"/>
            </a:pPr>
            <a:r>
              <a:rPr dirty="0" lang="en-US"/>
              <a:t>Reduce the demand for illicit substances in the country</a:t>
            </a:r>
          </a:p>
          <a:p>
            <a:pPr indent="-342900" marL="342900">
              <a:buAutoNum type="alphaUcPeriod"/>
            </a:pPr>
            <a:r>
              <a:rPr dirty="0" lang="en-US"/>
              <a:t>Establish services that aim to treat drug use disorders</a:t>
            </a:r>
          </a:p>
          <a:p>
            <a:pPr indent="-342900" marL="342900">
              <a:buAutoNum type="alphaUcPeriod"/>
            </a:pPr>
            <a:r>
              <a:rPr dirty="0" lang="en-US"/>
              <a:t>Alleviate the suffering and reduce the harm caused by drugs to </a:t>
            </a:r>
            <a:r>
              <a:rPr dirty="0" lang="en-US" smtClean="0"/>
              <a:t>individuals</a:t>
            </a:r>
            <a:r>
              <a:rPr dirty="0" lang="en-US"/>
              <a:t>, families, communities and </a:t>
            </a:r>
            <a:r>
              <a:rPr dirty="0" lang="en-US" smtClean="0"/>
              <a:t>societies</a:t>
            </a:r>
            <a:endParaRPr dirty="0" lang="en-US"/>
          </a:p>
          <a:p>
            <a:pPr indent="-342900" marL="342900">
              <a:buAutoNum type="alphaUcPeriod"/>
            </a:pPr>
            <a:r>
              <a:rPr dirty="0" lang="en-US">
                <a:solidFill>
                  <a:srgbClr val="FF0000"/>
                </a:solidFill>
              </a:rPr>
              <a:t>Synchronize approaches respectful of human dignity promoting stigma and discrimination, thus privileging knowledge, care, heling and reintegration</a:t>
            </a:r>
          </a:p>
          <a:p>
            <a:endParaRPr dirty="0" lang="en-US"/>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17" name=""/>
        <p:cNvGrpSpPr/>
        <p:nvPr/>
      </p:nvGrpSpPr>
      <p:grpSpPr>
        <a:xfrm>
          <a:off x="0" y="0"/>
          <a:ext cx="0" cy="0"/>
          <a:chOff x="0" y="0"/>
          <a:chExt cx="0" cy="0"/>
        </a:xfrm>
      </p:grpSpPr>
      <p:sp>
        <p:nvSpPr>
          <p:cNvPr id="1048601" name="Content Placeholder 2"/>
          <p:cNvSpPr>
            <a:spLocks noGrp="1"/>
          </p:cNvSpPr>
          <p:nvPr>
            <p:ph idx="1"/>
          </p:nvPr>
        </p:nvSpPr>
        <p:spPr>
          <a:xfrm>
            <a:off x="0" y="0"/>
            <a:ext cx="12192000" cy="6858000"/>
          </a:xfrm>
        </p:spPr>
        <p:txBody>
          <a:bodyPr>
            <a:normAutofit/>
          </a:bodyPr>
          <a:p>
            <a:r>
              <a:rPr dirty="0" sz="4000" lang="en-US">
                <a:solidFill>
                  <a:srgbClr val="202124"/>
                </a:solidFill>
                <a:latin typeface="arial" panose="020B0604020202020204" pitchFamily="34" charset="0"/>
              </a:rPr>
              <a:t>Q22. bloom’s taxonomy levels are ordered in the following </a:t>
            </a:r>
            <a:r>
              <a:rPr dirty="0" sz="4000" lang="en-US" smtClean="0">
                <a:solidFill>
                  <a:srgbClr val="202124"/>
                </a:solidFill>
                <a:latin typeface="arial" panose="020B0604020202020204" pitchFamily="34" charset="0"/>
              </a:rPr>
              <a:t>manner </a:t>
            </a:r>
            <a:r>
              <a:rPr dirty="0" sz="4000" lang="en-US">
                <a:solidFill>
                  <a:srgbClr val="202124"/>
                </a:solidFill>
                <a:latin typeface="arial" panose="020B0604020202020204" pitchFamily="34" charset="0"/>
              </a:rPr>
              <a:t>from bottom to top:</a:t>
            </a:r>
          </a:p>
          <a:p>
            <a:r>
              <a:rPr dirty="0" sz="4000" lang="en-US">
                <a:solidFill>
                  <a:srgbClr val="202124"/>
                </a:solidFill>
                <a:latin typeface="arial" panose="020B0604020202020204" pitchFamily="34" charset="0"/>
              </a:rPr>
              <a:t>A. Understand, apply, evaluate, remember, and create</a:t>
            </a:r>
          </a:p>
          <a:p>
            <a:r>
              <a:rPr dirty="0" sz="4000" lang="en-US">
                <a:solidFill>
                  <a:srgbClr val="202124"/>
                </a:solidFill>
                <a:latin typeface="arial" panose="020B0604020202020204" pitchFamily="34" charset="0"/>
              </a:rPr>
              <a:t>B. </a:t>
            </a:r>
            <a:r>
              <a:rPr dirty="0" sz="4000" lang="en-US">
                <a:solidFill>
                  <a:srgbClr val="FF0000"/>
                </a:solidFill>
                <a:latin typeface="arial" panose="020B0604020202020204" pitchFamily="34" charset="0"/>
              </a:rPr>
              <a:t>Remember, understand, apply, analyze, evaluate, create</a:t>
            </a:r>
          </a:p>
          <a:p>
            <a:r>
              <a:rPr dirty="0" sz="4000" lang="en-US">
                <a:solidFill>
                  <a:srgbClr val="202124"/>
                </a:solidFill>
                <a:latin typeface="arial" panose="020B0604020202020204" pitchFamily="34" charset="0"/>
              </a:rPr>
              <a:t>C. create, apply, analyse, evaluate, understand, remember, criticize</a:t>
            </a:r>
          </a:p>
          <a:p>
            <a:r>
              <a:rPr dirty="0" sz="4000" lang="en-US">
                <a:solidFill>
                  <a:srgbClr val="202124"/>
                </a:solidFill>
                <a:latin typeface="arial" panose="020B0604020202020204" pitchFamily="34" charset="0"/>
              </a:rPr>
              <a:t>D. create, apply, analyse, evaluate, create, understand, remember</a:t>
            </a:r>
          </a:p>
          <a:p>
            <a:endParaRPr dirty="0" sz="4000" lang="en-US"/>
          </a:p>
        </p:txBody>
      </p:sp>
    </p:spTree>
  </p:cSld>
  <p:clrMapOvr>
    <a:masterClrMapping/>
  </p:clrMapOvr>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8812" name="Title 1"/>
          <p:cNvSpPr>
            <a:spLocks noGrp="1"/>
          </p:cNvSpPr>
          <p:nvPr>
            <p:ph type="title"/>
          </p:nvPr>
        </p:nvSpPr>
        <p:spPr/>
        <p:txBody>
          <a:bodyPr/>
          <a:p>
            <a:endParaRPr lang="en-US"/>
          </a:p>
        </p:txBody>
      </p:sp>
      <p:sp>
        <p:nvSpPr>
          <p:cNvPr id="1048813" name="Content Placeholder 2"/>
          <p:cNvSpPr>
            <a:spLocks noGrp="1"/>
          </p:cNvSpPr>
          <p:nvPr>
            <p:ph idx="1"/>
          </p:nvPr>
        </p:nvSpPr>
        <p:spPr/>
        <p:txBody>
          <a:bodyPr>
            <a:normAutofit fontScale="92500" lnSpcReduction="20000"/>
          </a:bodyPr>
          <a:p>
            <a:r>
              <a:rPr dirty="0" lang="en-US"/>
              <a:t>Q44. </a:t>
            </a:r>
            <a:r>
              <a:rPr dirty="0" lang="en-US" smtClean="0"/>
              <a:t>la formation </a:t>
            </a:r>
            <a:r>
              <a:rPr dirty="0" lang="en-US"/>
              <a:t>face a face des </a:t>
            </a:r>
            <a:r>
              <a:rPr dirty="0" lang="en-US" err="1"/>
              <a:t>personnes</a:t>
            </a:r>
            <a:r>
              <a:rPr dirty="0" lang="en-US"/>
              <a:t> </a:t>
            </a:r>
            <a:r>
              <a:rPr dirty="0" lang="en-US" err="1"/>
              <a:t>prises</a:t>
            </a:r>
            <a:r>
              <a:rPr dirty="0" lang="en-US"/>
              <a:t> </a:t>
            </a:r>
            <a:r>
              <a:rPr dirty="0" lang="en-US" err="1"/>
              <a:t>encharge</a:t>
            </a:r>
            <a:r>
              <a:rPr dirty="0" lang="en-US"/>
              <a:t> </a:t>
            </a:r>
            <a:r>
              <a:rPr dirty="0" lang="en-US" err="1"/>
              <a:t>dans</a:t>
            </a:r>
            <a:r>
              <a:rPr dirty="0" lang="en-US"/>
              <a:t> les </a:t>
            </a:r>
            <a:r>
              <a:rPr dirty="0" lang="en-US" err="1"/>
              <a:t>centres</a:t>
            </a:r>
            <a:r>
              <a:rPr dirty="0" lang="en-US"/>
              <a:t> de transit </a:t>
            </a:r>
            <a:r>
              <a:rPr dirty="0" lang="en-US" err="1"/>
              <a:t>devrait-elle</a:t>
            </a:r>
            <a:r>
              <a:rPr dirty="0" lang="en-US"/>
              <a:t> </a:t>
            </a:r>
            <a:r>
              <a:rPr dirty="0" lang="en-US" err="1" smtClean="0"/>
              <a:t>reinforcer</a:t>
            </a:r>
            <a:r>
              <a:rPr dirty="0" lang="en-US" smtClean="0"/>
              <a:t> </a:t>
            </a:r>
            <a:r>
              <a:rPr dirty="0" lang="en-US"/>
              <a:t>at </a:t>
            </a:r>
            <a:r>
              <a:rPr dirty="0" lang="en-US" err="1"/>
              <a:t>perenniser</a:t>
            </a:r>
            <a:r>
              <a:rPr dirty="0" lang="en-US"/>
              <a:t> la relation plus </a:t>
            </a:r>
            <a:r>
              <a:rPr dirty="0" lang="en-US" err="1"/>
              <a:t>elevee</a:t>
            </a:r>
            <a:r>
              <a:rPr dirty="0" lang="en-US"/>
              <a:t> de </a:t>
            </a:r>
            <a:r>
              <a:rPr dirty="0" lang="en-US" err="1"/>
              <a:t>ces</a:t>
            </a:r>
            <a:r>
              <a:rPr dirty="0" lang="en-US"/>
              <a:t> </a:t>
            </a:r>
            <a:r>
              <a:rPr dirty="0" lang="en-US" err="1"/>
              <a:t>personnes</a:t>
            </a:r>
            <a:r>
              <a:rPr dirty="0" lang="en-US"/>
              <a:t> avec les </a:t>
            </a:r>
            <a:r>
              <a:rPr dirty="0" lang="en-US" err="1"/>
              <a:t>centres</a:t>
            </a:r>
            <a:r>
              <a:rPr dirty="0" lang="en-US"/>
              <a:t> de transit</a:t>
            </a:r>
          </a:p>
          <a:p>
            <a:r>
              <a:rPr dirty="0" lang="en-US"/>
              <a:t>A. Yes, to better establish </a:t>
            </a:r>
            <a:r>
              <a:rPr dirty="0" lang="en-US" err="1"/>
              <a:t>oppoetunities</a:t>
            </a:r>
            <a:r>
              <a:rPr dirty="0" lang="en-US"/>
              <a:t> to assess the </a:t>
            </a:r>
            <a:r>
              <a:rPr dirty="0" lang="en-US" err="1"/>
              <a:t>knolodge</a:t>
            </a:r>
            <a:r>
              <a:rPr dirty="0" lang="en-US"/>
              <a:t> of people cared for in transit centers for a long time</a:t>
            </a:r>
          </a:p>
          <a:p>
            <a:r>
              <a:rPr dirty="0" lang="en-US"/>
              <a:t>B. yes, so that trust towards the transit centers is very difficult to achieve, you have to keep people in the transit centers for a long time</a:t>
            </a:r>
          </a:p>
          <a:p>
            <a:r>
              <a:rPr dirty="0" lang="en-US"/>
              <a:t>C. No, interventions of transit centers should be </a:t>
            </a:r>
            <a:r>
              <a:rPr dirty="0" lang="en-US" err="1"/>
              <a:t>consired</a:t>
            </a:r>
            <a:r>
              <a:rPr dirty="0" lang="en-US"/>
              <a:t> with a short-term vision focused on healing. Autonomy and social reintegration of people cared for by transit centers</a:t>
            </a:r>
          </a:p>
          <a:p>
            <a:r>
              <a:rPr dirty="0" lang="en-US"/>
              <a:t>D. no, but the teaching and learning approach for people in transit centers should be extended to scare other people with illicit habits in the community</a:t>
            </a:r>
          </a:p>
          <a:p>
            <a:endParaRPr dirty="0" lang="en-US"/>
          </a:p>
        </p:txBody>
      </p:sp>
    </p:spTree>
  </p:cSld>
  <p:clrMapOvr>
    <a:masterClrMapping/>
  </p:clrMapOvr>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653" name=""/>
        <p:cNvGrpSpPr/>
        <p:nvPr/>
      </p:nvGrpSpPr>
      <p:grpSpPr>
        <a:xfrm>
          <a:off x="0" y="0"/>
          <a:ext cx="0" cy="0"/>
          <a:chOff x="0" y="0"/>
          <a:chExt cx="0" cy="0"/>
        </a:xfrm>
      </p:grpSpPr>
      <p:sp>
        <p:nvSpPr>
          <p:cNvPr id="1048814" name="Title 1"/>
          <p:cNvSpPr>
            <a:spLocks noGrp="1"/>
          </p:cNvSpPr>
          <p:nvPr>
            <p:ph type="title"/>
          </p:nvPr>
        </p:nvSpPr>
        <p:spPr/>
        <p:txBody>
          <a:bodyPr/>
          <a:p>
            <a:endParaRPr lang="en-US"/>
          </a:p>
        </p:txBody>
      </p:sp>
      <p:sp>
        <p:nvSpPr>
          <p:cNvPr id="1048815" name="Content Placeholder 2"/>
          <p:cNvSpPr>
            <a:spLocks noGrp="1"/>
          </p:cNvSpPr>
          <p:nvPr>
            <p:ph idx="1"/>
          </p:nvPr>
        </p:nvSpPr>
        <p:spPr/>
        <p:txBody>
          <a:bodyPr>
            <a:normAutofit fontScale="85000" lnSpcReduction="10000"/>
          </a:bodyPr>
          <a:p>
            <a:r>
              <a:rPr dirty="0" lang="en-US"/>
              <a:t>Q45.it is preferable that the approaches aimed at remediation and rehabilitation be extended to the families of the people cared for in the transit centers. Why? </a:t>
            </a:r>
          </a:p>
          <a:p>
            <a:r>
              <a:rPr dirty="0" lang="en-US"/>
              <a:t>A. There is an increase in the relapse rate </a:t>
            </a:r>
            <a:r>
              <a:rPr dirty="0" lang="en-US" smtClean="0"/>
              <a:t>after </a:t>
            </a:r>
            <a:r>
              <a:rPr dirty="0" lang="en-US"/>
              <a:t>an </a:t>
            </a:r>
            <a:r>
              <a:rPr dirty="0" lang="en-US" smtClean="0"/>
              <a:t>intervention </a:t>
            </a:r>
            <a:r>
              <a:rPr dirty="0" lang="en-US"/>
              <a:t>of the transit centers directed towards the families of the people who are cared for in the transit centers</a:t>
            </a:r>
          </a:p>
          <a:p>
            <a:r>
              <a:rPr dirty="0" lang="en-US"/>
              <a:t>B. there is a significant decrease in the intensity of delusions following cognitive behavioral therapy for people cared for in transit centers</a:t>
            </a:r>
          </a:p>
          <a:p>
            <a:r>
              <a:rPr dirty="0" lang="en-US"/>
              <a:t>C. There are the improvements that are linked to a decrease in the high level of emotions expressed such as criticism, rejection and the disproportionate involvement of the family on the people cared for in the transit centers</a:t>
            </a:r>
          </a:p>
          <a:p>
            <a:r>
              <a:rPr dirty="0" lang="en-US">
                <a:solidFill>
                  <a:srgbClr val="FF0000"/>
                </a:solidFill>
              </a:rPr>
              <a:t>D. There is improvement in the quality of life and a reduction in distress and symptoms of drugs addition for people cared for in transit centers</a:t>
            </a:r>
          </a:p>
          <a:p>
            <a:endParaRPr dirty="0" lang="en-US"/>
          </a:p>
        </p:txBody>
      </p:sp>
    </p:spTree>
  </p:cSld>
  <p:clrMapOvr>
    <a:masterClrMapping/>
  </p:clrMapOvr>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8816" name="Title 1"/>
          <p:cNvSpPr>
            <a:spLocks noGrp="1"/>
          </p:cNvSpPr>
          <p:nvPr>
            <p:ph type="title"/>
          </p:nvPr>
        </p:nvSpPr>
        <p:spPr/>
        <p:txBody>
          <a:bodyPr/>
          <a:p>
            <a:endParaRPr lang="en-US"/>
          </a:p>
        </p:txBody>
      </p:sp>
      <p:sp>
        <p:nvSpPr>
          <p:cNvPr id="1048817" name="Content Placeholder 2"/>
          <p:cNvSpPr>
            <a:spLocks noGrp="1"/>
          </p:cNvSpPr>
          <p:nvPr>
            <p:ph idx="1"/>
          </p:nvPr>
        </p:nvSpPr>
        <p:spPr/>
        <p:txBody>
          <a:bodyPr>
            <a:normAutofit fontScale="85000" lnSpcReduction="20000"/>
          </a:bodyPr>
          <a:p>
            <a:r>
              <a:rPr dirty="0" lang="en-US"/>
              <a:t>Q46. there is a paradox in the situation of civic education in the education debate. Public opinion is more or less convinced that little is done in national education for </a:t>
            </a:r>
            <a:r>
              <a:rPr dirty="0" lang="en-US" smtClean="0"/>
              <a:t>citizenship </a:t>
            </a:r>
            <a:r>
              <a:rPr dirty="0" lang="en-US"/>
              <a:t>education. Acts of </a:t>
            </a:r>
            <a:r>
              <a:rPr dirty="0" lang="en-US" smtClean="0"/>
              <a:t>violence </a:t>
            </a:r>
            <a:r>
              <a:rPr dirty="0" lang="en-US"/>
              <a:t>and incivility attract special attention and overshadow the work done in classes and in establishments at all levels of school education. </a:t>
            </a:r>
            <a:r>
              <a:rPr dirty="0" lang="en-US" smtClean="0"/>
              <a:t>Above </a:t>
            </a:r>
            <a:r>
              <a:rPr dirty="0" lang="en-US"/>
              <a:t>all, social expectations are multiple. Civic education is called upon to ensure learning of the rules  of life in </a:t>
            </a:r>
            <a:r>
              <a:rPr dirty="0" lang="en-US" smtClean="0"/>
              <a:t>society, </a:t>
            </a:r>
            <a:r>
              <a:rPr dirty="0" lang="en-US"/>
              <a:t>to understand the values of </a:t>
            </a:r>
            <a:r>
              <a:rPr dirty="0" lang="en-US" smtClean="0"/>
              <a:t>society </a:t>
            </a:r>
            <a:r>
              <a:rPr dirty="0" lang="en-US"/>
              <a:t>and to know the institutions, to help defend human rights, to educate sustainable development, to </a:t>
            </a:r>
            <a:r>
              <a:rPr dirty="0" lang="en-US" smtClean="0"/>
              <a:t>health, </a:t>
            </a:r>
            <a:r>
              <a:rPr dirty="0" lang="en-US"/>
              <a:t>to road </a:t>
            </a:r>
            <a:r>
              <a:rPr dirty="0" lang="en-US" smtClean="0"/>
              <a:t>safety, </a:t>
            </a:r>
            <a:r>
              <a:rPr dirty="0" lang="en-US"/>
              <a:t>to promote the involvement of the population in multiple projects and activities……..in short, civic education is dependent, much more than the teaching disciplines themselves, on the state of our society and sometimes political debate. It is therefore difficult to have a balanced overview of civic education. To </a:t>
            </a:r>
            <a:r>
              <a:rPr dirty="0" lang="en-US" smtClean="0"/>
              <a:t>understand </a:t>
            </a:r>
            <a:r>
              <a:rPr dirty="0" lang="en-US"/>
              <a:t>the current problems and consider future prospects, it is useful to take a retrospective look at the establishment of civic education in </a:t>
            </a:r>
            <a:r>
              <a:rPr dirty="0" lang="en-US" smtClean="0"/>
              <a:t>Rwanda </a:t>
            </a:r>
            <a:r>
              <a:rPr dirty="0" lang="en-US"/>
              <a:t>as we know it and then draw up an inventory through the following questions</a:t>
            </a:r>
          </a:p>
          <a:p>
            <a:endParaRPr dirty="0" lang="en-US"/>
          </a:p>
        </p:txBody>
      </p:sp>
    </p:spTree>
  </p:cSld>
  <p:clrMapOvr>
    <a:masterClrMapping/>
  </p:clrMapOvr>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8818" name="Title 1"/>
          <p:cNvSpPr>
            <a:spLocks noGrp="1"/>
          </p:cNvSpPr>
          <p:nvPr>
            <p:ph type="title"/>
          </p:nvPr>
        </p:nvSpPr>
        <p:spPr/>
        <p:txBody>
          <a:bodyPr/>
          <a:p>
            <a:endParaRPr lang="en-US"/>
          </a:p>
        </p:txBody>
      </p:sp>
      <p:sp>
        <p:nvSpPr>
          <p:cNvPr id="1048819" name="Content Placeholder 2"/>
          <p:cNvSpPr>
            <a:spLocks noGrp="1"/>
          </p:cNvSpPr>
          <p:nvPr>
            <p:ph idx="1"/>
          </p:nvPr>
        </p:nvSpPr>
        <p:spPr/>
        <p:txBody>
          <a:bodyPr>
            <a:normAutofit fontScale="92500" lnSpcReduction="20000"/>
          </a:bodyPr>
          <a:p>
            <a:pPr indent="-342900" marL="342900">
              <a:buAutoNum type="alphaUcPeriod"/>
            </a:pPr>
            <a:r>
              <a:rPr dirty="0" lang="en-US"/>
              <a:t>National partnership support adds value to the education sector not by development or initiating processes and mechanisms, but by improving the quality of these and helping the ministry of education to better position itself</a:t>
            </a:r>
          </a:p>
          <a:p>
            <a:pPr indent="-342900" marL="342900">
              <a:buAutoNum type="alphaUcPeriod"/>
            </a:pPr>
            <a:r>
              <a:rPr dirty="0" lang="en-US"/>
              <a:t>Reflection and multidisciplinary strategies is a risk-free approach because unity is strength for the promotion of civic education</a:t>
            </a:r>
          </a:p>
          <a:p>
            <a:pPr indent="-342900" marL="342900">
              <a:buAutoNum type="alphaUcPeriod"/>
            </a:pPr>
            <a:r>
              <a:rPr dirty="0" lang="en-US"/>
              <a:t>The </a:t>
            </a:r>
            <a:r>
              <a:rPr dirty="0" lang="en-US" smtClean="0"/>
              <a:t>heterogeneity </a:t>
            </a:r>
            <a:r>
              <a:rPr dirty="0" lang="en-US"/>
              <a:t>of volunteer teachers based on different disciplines can lead to </a:t>
            </a:r>
            <a:r>
              <a:rPr dirty="0" lang="en-US" smtClean="0"/>
              <a:t>fairs </a:t>
            </a:r>
            <a:r>
              <a:rPr dirty="0" lang="en-US"/>
              <a:t>in the message given because people have a contrasting opinion on the vision and current strategies for the promotion of civic education</a:t>
            </a:r>
          </a:p>
          <a:p>
            <a:pPr indent="-342900" marL="342900">
              <a:buAutoNum type="alphaUcPeriod"/>
            </a:pPr>
            <a:r>
              <a:rPr dirty="0" lang="en-US"/>
              <a:t>This would allow for more regular contacts with national stakeholders and the exchange of lessons learned from different regions for the promotion of civic education</a:t>
            </a:r>
          </a:p>
          <a:p>
            <a:endParaRPr dirty="0" lang="en-US"/>
          </a:p>
        </p:txBody>
      </p:sp>
    </p:spTree>
  </p:cSld>
  <p:clrMapOvr>
    <a:masterClrMapping/>
  </p:clrMapOvr>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656" name=""/>
        <p:cNvGrpSpPr/>
        <p:nvPr/>
      </p:nvGrpSpPr>
      <p:grpSpPr>
        <a:xfrm>
          <a:off x="0" y="0"/>
          <a:ext cx="0" cy="0"/>
          <a:chOff x="0" y="0"/>
          <a:chExt cx="0" cy="0"/>
        </a:xfrm>
      </p:grpSpPr>
      <p:sp>
        <p:nvSpPr>
          <p:cNvPr id="1048820" name="Title 1"/>
          <p:cNvSpPr>
            <a:spLocks noGrp="1"/>
          </p:cNvSpPr>
          <p:nvPr>
            <p:ph type="title"/>
          </p:nvPr>
        </p:nvSpPr>
        <p:spPr/>
        <p:txBody>
          <a:bodyPr/>
          <a:p>
            <a:endParaRPr lang="en-US"/>
          </a:p>
        </p:txBody>
      </p:sp>
      <p:sp>
        <p:nvSpPr>
          <p:cNvPr id="1048821" name="Content Placeholder 2"/>
          <p:cNvSpPr>
            <a:spLocks noGrp="1"/>
          </p:cNvSpPr>
          <p:nvPr>
            <p:ph idx="1"/>
          </p:nvPr>
        </p:nvSpPr>
        <p:spPr/>
        <p:txBody>
          <a:bodyPr>
            <a:normAutofit fontScale="92500" lnSpcReduction="20000"/>
          </a:bodyPr>
          <a:p>
            <a:r>
              <a:rPr dirty="0" lang="en-US"/>
              <a:t>Q47. on the basis of what motivation can you advance and recommend that it </a:t>
            </a:r>
            <a:r>
              <a:rPr dirty="0" lang="en-US" smtClean="0"/>
              <a:t>is appropriate </a:t>
            </a:r>
            <a:r>
              <a:rPr dirty="0" lang="en-US"/>
              <a:t>for all regions of </a:t>
            </a:r>
            <a:r>
              <a:rPr dirty="0" lang="en-US" smtClean="0"/>
              <a:t>Rwanda </a:t>
            </a:r>
            <a:r>
              <a:rPr dirty="0" lang="en-US"/>
              <a:t>to always practice civic education?</a:t>
            </a:r>
          </a:p>
          <a:p>
            <a:pPr indent="-342900" marL="342900">
              <a:buAutoNum type="alphaUcPeriod"/>
            </a:pPr>
            <a:r>
              <a:rPr dirty="0" lang="en-US"/>
              <a:t>Investing in education in </a:t>
            </a:r>
            <a:r>
              <a:rPr dirty="0" lang="en-US" smtClean="0"/>
              <a:t>Rwanda </a:t>
            </a:r>
            <a:r>
              <a:rPr dirty="0" lang="en-US"/>
              <a:t>has been a winning bet, it </a:t>
            </a:r>
            <a:r>
              <a:rPr dirty="0" lang="en-US" smtClean="0"/>
              <a:t>is </a:t>
            </a:r>
            <a:r>
              <a:rPr dirty="0" lang="en-US"/>
              <a:t>no </a:t>
            </a:r>
            <a:r>
              <a:rPr dirty="0" lang="en-US" smtClean="0"/>
              <a:t>longer </a:t>
            </a:r>
            <a:r>
              <a:rPr dirty="0" lang="en-US"/>
              <a:t>necessary to practice civic education for all</a:t>
            </a:r>
          </a:p>
          <a:p>
            <a:pPr indent="-342900" marL="342900">
              <a:buAutoNum type="alphaUcPeriod"/>
            </a:pPr>
            <a:r>
              <a:rPr dirty="0" lang="en-US"/>
              <a:t>Irrespective of regions and areas, Rwanda has reduced the problems of racial segregation from the moment it began to invest massively in civic education</a:t>
            </a:r>
          </a:p>
          <a:p>
            <a:pPr indent="-342900" marL="342900">
              <a:buAutoNum type="alphaUcPeriod"/>
            </a:pPr>
            <a:r>
              <a:rPr dirty="0" lang="en-US">
                <a:solidFill>
                  <a:srgbClr val="FF0000"/>
                </a:solidFill>
              </a:rPr>
              <a:t>The considerable progress made by </a:t>
            </a:r>
            <a:r>
              <a:rPr dirty="0" lang="en-US" smtClean="0">
                <a:solidFill>
                  <a:srgbClr val="FF0000"/>
                </a:solidFill>
              </a:rPr>
              <a:t>Rwanda </a:t>
            </a:r>
            <a:r>
              <a:rPr dirty="0" lang="en-US">
                <a:solidFill>
                  <a:srgbClr val="FF0000"/>
                </a:solidFill>
              </a:rPr>
              <a:t>shows that efforts to enroll the entire population in primary </a:t>
            </a:r>
            <a:r>
              <a:rPr dirty="0" lang="en-US" smtClean="0">
                <a:solidFill>
                  <a:srgbClr val="FF0000"/>
                </a:solidFill>
              </a:rPr>
              <a:t>education </a:t>
            </a:r>
            <a:r>
              <a:rPr dirty="0" lang="en-US">
                <a:solidFill>
                  <a:srgbClr val="FF0000"/>
                </a:solidFill>
              </a:rPr>
              <a:t>have </a:t>
            </a:r>
            <a:r>
              <a:rPr dirty="0" lang="en-US" smtClean="0">
                <a:solidFill>
                  <a:srgbClr val="FF0000"/>
                </a:solidFill>
              </a:rPr>
              <a:t>not </a:t>
            </a:r>
            <a:r>
              <a:rPr dirty="0" lang="en-US">
                <a:solidFill>
                  <a:srgbClr val="FF0000"/>
                </a:solidFill>
              </a:rPr>
              <a:t>been in vain</a:t>
            </a:r>
          </a:p>
          <a:p>
            <a:pPr indent="-342900" marL="342900">
              <a:buAutoNum type="alphaUcPeriod"/>
            </a:pPr>
            <a:r>
              <a:rPr dirty="0" lang="en-US"/>
              <a:t>It is realistic to ask certain regions that are more concerned with civic education than others to always to practice civic education for all</a:t>
            </a:r>
          </a:p>
          <a:p>
            <a:endParaRPr dirty="0" lang="en-US"/>
          </a:p>
        </p:txBody>
      </p:sp>
    </p:spTree>
  </p:cSld>
  <p:clrMapOvr>
    <a:masterClrMapping/>
  </p:clrMapOvr>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8822" name="Title 1"/>
          <p:cNvSpPr>
            <a:spLocks noGrp="1"/>
          </p:cNvSpPr>
          <p:nvPr>
            <p:ph type="title"/>
          </p:nvPr>
        </p:nvSpPr>
        <p:spPr/>
        <p:txBody>
          <a:bodyPr/>
          <a:p>
            <a:endParaRPr lang="en-US"/>
          </a:p>
        </p:txBody>
      </p:sp>
      <p:sp>
        <p:nvSpPr>
          <p:cNvPr id="1048823" name="Content Placeholder 2"/>
          <p:cNvSpPr>
            <a:spLocks noGrp="1"/>
          </p:cNvSpPr>
          <p:nvPr>
            <p:ph idx="1"/>
          </p:nvPr>
        </p:nvSpPr>
        <p:spPr/>
        <p:txBody>
          <a:bodyPr/>
          <a:p>
            <a:r>
              <a:rPr dirty="0" lang="en-US"/>
              <a:t>Q48. citizenship education is a unifying theme with very varied cross-curricular </a:t>
            </a:r>
            <a:r>
              <a:rPr dirty="0" lang="en-US" smtClean="0"/>
              <a:t>programs. </a:t>
            </a:r>
            <a:r>
              <a:rPr dirty="0" lang="en-US"/>
              <a:t>Which of the following </a:t>
            </a:r>
            <a:r>
              <a:rPr dirty="0" lang="en-US" smtClean="0"/>
              <a:t>programs </a:t>
            </a:r>
            <a:r>
              <a:rPr dirty="0" lang="en-US"/>
              <a:t>should not be on the list of citizenship education programs?</a:t>
            </a:r>
          </a:p>
          <a:p>
            <a:pPr indent="-342900" marL="342900">
              <a:buAutoNum type="alphaUcPeriod"/>
            </a:pPr>
            <a:r>
              <a:rPr dirty="0" lang="en-US">
                <a:solidFill>
                  <a:srgbClr val="FF0000"/>
                </a:solidFill>
              </a:rPr>
              <a:t>Pioneer conquest education program</a:t>
            </a:r>
          </a:p>
          <a:p>
            <a:pPr indent="-342900" marL="342900">
              <a:buAutoNum type="alphaUcPeriod"/>
            </a:pPr>
            <a:r>
              <a:rPr dirty="0" lang="en-US"/>
              <a:t>Family life education program</a:t>
            </a:r>
          </a:p>
          <a:p>
            <a:pPr indent="-342900" marL="342900">
              <a:buAutoNum type="alphaUcPeriod"/>
            </a:pPr>
            <a:r>
              <a:rPr dirty="0" lang="en-US"/>
              <a:t>Environmental </a:t>
            </a:r>
            <a:r>
              <a:rPr dirty="0" lang="en-US" smtClean="0"/>
              <a:t>training </a:t>
            </a:r>
            <a:r>
              <a:rPr dirty="0" lang="en-US"/>
              <a:t>and information program</a:t>
            </a:r>
          </a:p>
          <a:p>
            <a:pPr indent="-342900" marL="342900">
              <a:buAutoNum type="alphaUcPeriod"/>
            </a:pPr>
            <a:r>
              <a:rPr dirty="0" lang="en-US"/>
              <a:t>Human Rights Education program</a:t>
            </a:r>
          </a:p>
          <a:p>
            <a:endParaRPr dirty="0" lang="en-US"/>
          </a:p>
        </p:txBody>
      </p:sp>
    </p:spTree>
  </p:cSld>
  <p:clrMapOvr>
    <a:masterClrMapping/>
  </p:clrMapOvr>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8824" name="Title 1"/>
          <p:cNvSpPr>
            <a:spLocks noGrp="1"/>
          </p:cNvSpPr>
          <p:nvPr>
            <p:ph type="title"/>
          </p:nvPr>
        </p:nvSpPr>
        <p:spPr/>
        <p:txBody>
          <a:bodyPr/>
          <a:p>
            <a:endParaRPr lang="en-US"/>
          </a:p>
        </p:txBody>
      </p:sp>
      <p:sp>
        <p:nvSpPr>
          <p:cNvPr id="1048825" name="Content Placeholder 2"/>
          <p:cNvSpPr>
            <a:spLocks noGrp="1"/>
          </p:cNvSpPr>
          <p:nvPr>
            <p:ph idx="1"/>
          </p:nvPr>
        </p:nvSpPr>
        <p:spPr/>
        <p:txBody>
          <a:bodyPr>
            <a:normAutofit lnSpcReduction="10000"/>
          </a:bodyPr>
          <a:p>
            <a:r>
              <a:rPr dirty="0" lang="en-US"/>
              <a:t>Q49.what is the role of school in </a:t>
            </a:r>
            <a:r>
              <a:rPr dirty="0" lang="en-US" smtClean="0"/>
              <a:t>citizenship</a:t>
            </a:r>
            <a:endParaRPr dirty="0" lang="en-US"/>
          </a:p>
          <a:p>
            <a:pPr indent="-342900" marL="342900">
              <a:buAutoNum type="alphaUcPeriod"/>
            </a:pPr>
            <a:r>
              <a:rPr dirty="0" lang="en-US">
                <a:solidFill>
                  <a:srgbClr val="FF0000"/>
                </a:solidFill>
              </a:rPr>
              <a:t>A school is one step ahead of society and is able to present students with the best of contemporary society and prepare them for possible changes</a:t>
            </a:r>
          </a:p>
          <a:p>
            <a:pPr indent="-342900" marL="342900">
              <a:buAutoNum type="alphaUcPeriod"/>
            </a:pPr>
            <a:r>
              <a:rPr dirty="0" lang="en-US"/>
              <a:t>A school is both a conservatory for the incivilities it </a:t>
            </a:r>
            <a:r>
              <a:rPr dirty="0" lang="en-US" smtClean="0"/>
              <a:t>disseminates </a:t>
            </a:r>
            <a:r>
              <a:rPr dirty="0" lang="en-US"/>
              <a:t>but also a laboratory for experimenting with the progress of society</a:t>
            </a:r>
          </a:p>
          <a:p>
            <a:pPr indent="-342900" marL="342900">
              <a:buAutoNum type="alphaUcPeriod"/>
            </a:pPr>
            <a:r>
              <a:rPr dirty="0" lang="en-US"/>
              <a:t>A school is a </a:t>
            </a:r>
            <a:r>
              <a:rPr dirty="0" lang="en-US" smtClean="0"/>
              <a:t>privileged </a:t>
            </a:r>
            <a:r>
              <a:rPr dirty="0" lang="en-US"/>
              <a:t>place to </a:t>
            </a:r>
            <a:r>
              <a:rPr dirty="0" lang="en-US" smtClean="0"/>
              <a:t>disseminate </a:t>
            </a:r>
            <a:r>
              <a:rPr dirty="0" lang="en-US"/>
              <a:t>the Western culture of </a:t>
            </a:r>
            <a:r>
              <a:rPr dirty="0" lang="en-US" smtClean="0"/>
              <a:t>the </a:t>
            </a:r>
            <a:r>
              <a:rPr dirty="0" lang="en-US"/>
              <a:t>past to prepare citizens to be more skeptical than those of today.</a:t>
            </a:r>
          </a:p>
          <a:p>
            <a:pPr indent="-342900" marL="342900">
              <a:buAutoNum type="alphaUcPeriod"/>
            </a:pPr>
            <a:r>
              <a:rPr dirty="0" lang="en-US"/>
              <a:t>A school can play a role in </a:t>
            </a:r>
            <a:r>
              <a:rPr dirty="0" lang="en-US" smtClean="0"/>
              <a:t>education </a:t>
            </a:r>
            <a:r>
              <a:rPr dirty="0" lang="en-US"/>
              <a:t>by putting together a device to ensure a multi-party system in society</a:t>
            </a:r>
          </a:p>
          <a:p>
            <a:endParaRPr dirty="0" lang="en-US"/>
          </a:p>
        </p:txBody>
      </p:sp>
    </p:spTree>
  </p:cSld>
  <p:clrMapOvr>
    <a:masterClrMapping/>
  </p:clrMapOvr>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659" name=""/>
        <p:cNvGrpSpPr/>
        <p:nvPr/>
      </p:nvGrpSpPr>
      <p:grpSpPr>
        <a:xfrm>
          <a:off x="0" y="0"/>
          <a:ext cx="0" cy="0"/>
          <a:chOff x="0" y="0"/>
          <a:chExt cx="0" cy="0"/>
        </a:xfrm>
      </p:grpSpPr>
      <p:sp>
        <p:nvSpPr>
          <p:cNvPr id="1048826" name="Title 1"/>
          <p:cNvSpPr>
            <a:spLocks noGrp="1"/>
          </p:cNvSpPr>
          <p:nvPr>
            <p:ph type="title"/>
          </p:nvPr>
        </p:nvSpPr>
        <p:spPr/>
        <p:txBody>
          <a:bodyPr/>
          <a:p>
            <a:endParaRPr lang="en-US"/>
          </a:p>
        </p:txBody>
      </p:sp>
      <p:sp>
        <p:nvSpPr>
          <p:cNvPr id="1048827" name="Content Placeholder 2"/>
          <p:cNvSpPr>
            <a:spLocks noGrp="1"/>
          </p:cNvSpPr>
          <p:nvPr>
            <p:ph idx="1"/>
          </p:nvPr>
        </p:nvSpPr>
        <p:spPr/>
        <p:txBody>
          <a:bodyPr>
            <a:normAutofit fontScale="70000" lnSpcReduction="20000"/>
          </a:bodyPr>
          <a:p>
            <a:r>
              <a:rPr dirty="0" lang="en-US"/>
              <a:t>Q50. how to make citizenship education a reality in a transit center or how to reinforce the achievements of citizenship education a reality in a transit center, if we know that </a:t>
            </a:r>
            <a:r>
              <a:rPr dirty="0" lang="en-US" smtClean="0"/>
              <a:t>citizenship </a:t>
            </a:r>
            <a:r>
              <a:rPr dirty="0" lang="en-US"/>
              <a:t>education is global addressing not only classroom </a:t>
            </a:r>
            <a:r>
              <a:rPr dirty="0" lang="en-US" smtClean="0"/>
              <a:t>training </a:t>
            </a:r>
            <a:r>
              <a:rPr dirty="0" lang="en-US"/>
              <a:t>but also the organization of the center and the opening of the center to the word?</a:t>
            </a:r>
          </a:p>
          <a:p>
            <a:pPr indent="-342900" marL="342900">
              <a:buAutoNum type="alphaUcPeriod"/>
            </a:pPr>
            <a:r>
              <a:rPr dirty="0" lang="en-US"/>
              <a:t>A transit center must regularly sensitize partners and </a:t>
            </a:r>
            <a:r>
              <a:rPr dirty="0" lang="en-US" smtClean="0"/>
              <a:t>government </a:t>
            </a:r>
            <a:r>
              <a:rPr dirty="0" lang="en-US"/>
              <a:t>representatives to reinforce the achievements of citizenship education for people </a:t>
            </a:r>
            <a:r>
              <a:rPr dirty="0" lang="en-US" smtClean="0"/>
              <a:t>trained </a:t>
            </a:r>
            <a:r>
              <a:rPr dirty="0" lang="en-US"/>
              <a:t>in the center in the service of the community</a:t>
            </a:r>
          </a:p>
          <a:p>
            <a:pPr indent="-342900" marL="342900">
              <a:buAutoNum type="alphaUcPeriod"/>
            </a:pPr>
            <a:r>
              <a:rPr dirty="0" lang="en-US"/>
              <a:t>A transit center must be an </a:t>
            </a:r>
            <a:r>
              <a:rPr dirty="0" lang="en-US" smtClean="0"/>
              <a:t>inclusive </a:t>
            </a:r>
            <a:r>
              <a:rPr dirty="0" lang="en-US"/>
              <a:t>school and a school that fights against community loss and opens up to life by collaboration with different partners including parents and other influential people in community</a:t>
            </a:r>
          </a:p>
          <a:p>
            <a:pPr indent="-342900" marL="342900">
              <a:buAutoNum type="alphaUcPeriod"/>
            </a:pPr>
            <a:r>
              <a:rPr dirty="0" lang="en-US"/>
              <a:t>A transit center must contribute to the establishment of a situation of absence of war in the word and favor </a:t>
            </a:r>
            <a:r>
              <a:rPr lang="en-US"/>
              <a:t>a </a:t>
            </a:r>
            <a:r>
              <a:rPr lang="en-US" smtClean="0"/>
              <a:t>situation </a:t>
            </a:r>
            <a:r>
              <a:rPr dirty="0" lang="en-US"/>
              <a:t>where conflicts are settled by non-violence, human rights and democracy</a:t>
            </a:r>
          </a:p>
          <a:p>
            <a:pPr indent="-342900" marL="342900">
              <a:buAutoNum type="alphaUcPeriod"/>
            </a:pPr>
            <a:r>
              <a:rPr dirty="0" lang="en-US"/>
              <a:t>A transit center must provide citizens with skills relevant to the needs of development, the personal ethics of each and the laws that govern social relationship in the community</a:t>
            </a:r>
          </a:p>
          <a:p>
            <a:endParaRPr dirty="0" lang="en-US"/>
          </a:p>
        </p:txBody>
      </p:sp>
    </p:spTree>
  </p:cSld>
  <p:clrMapOvr>
    <a:masterClrMapping/>
  </p:clrMapOvr>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8828" name="Title 1"/>
          <p:cNvSpPr>
            <a:spLocks noGrp="1"/>
          </p:cNvSpPr>
          <p:nvPr>
            <p:ph type="title"/>
          </p:nvPr>
        </p:nvSpPr>
        <p:spPr>
          <a:xfrm>
            <a:off x="704386" y="-103226"/>
            <a:ext cx="10515600" cy="1325563"/>
          </a:xfrm>
        </p:spPr>
        <p:txBody>
          <a:bodyPr/>
          <a:p>
            <a:r>
              <a:rPr dirty="0" lang="en-US" err="1" smtClean="0">
                <a:hlinkClick r:id="rId1" action="ppaction://hlinksldjump"/>
              </a:rPr>
              <a:t>Nusary</a:t>
            </a:r>
            <a:r>
              <a:rPr dirty="0" lang="en-US" smtClean="0">
                <a:hlinkClick r:id="rId1" action="ppaction://hlinksldjump"/>
              </a:rPr>
              <a:t>, primary and TVET Officer/</a:t>
            </a:r>
            <a:r>
              <a:rPr dirty="0" lang="en-US" err="1" smtClean="0">
                <a:hlinkClick r:id="rId1" action="ppaction://hlinksldjump"/>
              </a:rPr>
              <a:t>Muhanga</a:t>
            </a:r>
            <a:r>
              <a:rPr dirty="0" lang="en-US" smtClean="0">
                <a:hlinkClick r:id="rId1" action="ppaction://hlinksldjump"/>
              </a:rPr>
              <a:t> 20/5/2022</a:t>
            </a:r>
            <a:endParaRPr dirty="0" lang="en-US"/>
          </a:p>
        </p:txBody>
      </p:sp>
      <p:sp>
        <p:nvSpPr>
          <p:cNvPr id="1048829" name="Content Placeholder 4"/>
          <p:cNvSpPr>
            <a:spLocks noGrp="1"/>
          </p:cNvSpPr>
          <p:nvPr>
            <p:ph idx="1"/>
          </p:nvPr>
        </p:nvSpPr>
        <p:spPr>
          <a:xfrm>
            <a:off x="0" y="1222336"/>
            <a:ext cx="12192000" cy="5635663"/>
          </a:xfrm>
        </p:spPr>
        <p:txBody>
          <a:bodyPr/>
          <a:p>
            <a:r>
              <a:rPr dirty="0" lang="en-US"/>
              <a:t>Q1</a:t>
            </a:r>
            <a:r>
              <a:rPr dirty="0" lang="en-US" smtClean="0"/>
              <a:t>. classroom </a:t>
            </a:r>
            <a:r>
              <a:rPr dirty="0" lang="en-US"/>
              <a:t>assessment literacy is defined as the knowledge and skills needed to gather:</a:t>
            </a:r>
          </a:p>
          <a:p>
            <a:pPr indent="-342900" marL="342900">
              <a:buAutoNum type="alphaUcPeriod"/>
            </a:pPr>
            <a:r>
              <a:rPr dirty="0" lang="en-US"/>
              <a:t>Accurate information about student achievement</a:t>
            </a:r>
          </a:p>
          <a:p>
            <a:pPr indent="-342900" marL="342900">
              <a:buAutoNum type="alphaUcPeriod"/>
            </a:pPr>
            <a:r>
              <a:rPr dirty="0" lang="en-US">
                <a:solidFill>
                  <a:srgbClr val="FF0000"/>
                </a:solidFill>
              </a:rPr>
              <a:t>Accurate information about student achievement and use the assessment process and its result effectively to improve  achievement</a:t>
            </a:r>
          </a:p>
          <a:p>
            <a:pPr indent="-342900" marL="342900">
              <a:buAutoNum type="alphaUcPeriod"/>
            </a:pPr>
            <a:r>
              <a:rPr dirty="0" lang="en-US"/>
              <a:t>Use the assessment process and accurate information about students achievement </a:t>
            </a:r>
          </a:p>
          <a:p>
            <a:pPr indent="-342900" marL="342900">
              <a:buAutoNum type="alphaUcPeriod"/>
            </a:pPr>
            <a:r>
              <a:rPr dirty="0" lang="en-US"/>
              <a:t>None is </a:t>
            </a:r>
            <a:r>
              <a:rPr dirty="0" lang="en-US" smtClean="0"/>
              <a:t>correct</a:t>
            </a:r>
          </a:p>
          <a:p>
            <a:pPr indent="0" marL="0">
              <a:buNone/>
            </a:pPr>
            <a:r>
              <a:rPr dirty="0" lang="en-US">
                <a:hlinkClick r:id="rId2"/>
              </a:rPr>
              <a:t>We define classroom assessment literacy as the knowledge and skills needed to do two things: (1) gather </a:t>
            </a:r>
            <a:r>
              <a:rPr b="1" dirty="0" lang="en-US">
                <a:hlinkClick r:id="rId2"/>
              </a:rPr>
              <a:t>accurate information about student achievement</a:t>
            </a:r>
            <a:r>
              <a:rPr dirty="0" lang="en-US">
                <a:hlinkClick r:id="rId2"/>
              </a:rPr>
              <a:t>, and (2) use the assessment process and its results effectively to improve achievement </a:t>
            </a:r>
            <a:endParaRPr dirty="0" lang="en-US"/>
          </a:p>
          <a:p>
            <a:endParaRPr dirty="0" lang="en-US"/>
          </a:p>
        </p:txBody>
      </p:sp>
    </p:spTree>
  </p:cSld>
  <p:clrMapOvr>
    <a:masterClrMapping/>
  </p:clrMapOvr>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8830" name="Content Placeholder 2"/>
          <p:cNvSpPr>
            <a:spLocks noGrp="1"/>
          </p:cNvSpPr>
          <p:nvPr>
            <p:ph idx="1"/>
          </p:nvPr>
        </p:nvSpPr>
        <p:spPr>
          <a:xfrm>
            <a:off x="0" y="0"/>
            <a:ext cx="12192000" cy="6858000"/>
          </a:xfrm>
        </p:spPr>
        <p:txBody>
          <a:bodyPr/>
          <a:p>
            <a:r>
              <a:rPr dirty="0" lang="en-US"/>
              <a:t>Q2. classroom assessment have the following purposes:</a:t>
            </a:r>
          </a:p>
          <a:p>
            <a:pPr indent="-342900" marL="342900">
              <a:buAutoNum type="alphaUcPeriod"/>
            </a:pPr>
            <a:r>
              <a:rPr dirty="0" lang="en-US"/>
              <a:t>To inform classroom management decisions</a:t>
            </a:r>
          </a:p>
          <a:p>
            <a:pPr indent="-342900" marL="342900">
              <a:buAutoNum type="alphaUcPeriod"/>
            </a:pPr>
            <a:r>
              <a:rPr dirty="0" lang="en-US"/>
              <a:t>To inform curriculum change</a:t>
            </a:r>
          </a:p>
          <a:p>
            <a:pPr indent="-342900" marL="342900">
              <a:buAutoNum type="alphaUcPeriod"/>
            </a:pPr>
            <a:r>
              <a:rPr dirty="0" lang="en-US">
                <a:solidFill>
                  <a:srgbClr val="FF0000"/>
                </a:solidFill>
              </a:rPr>
              <a:t>To guide teachers </a:t>
            </a:r>
            <a:r>
              <a:rPr dirty="0" lang="en-US" smtClean="0">
                <a:solidFill>
                  <a:srgbClr val="FF0000"/>
                </a:solidFill>
              </a:rPr>
              <a:t>throughout </a:t>
            </a:r>
            <a:r>
              <a:rPr dirty="0" lang="en-US">
                <a:solidFill>
                  <a:srgbClr val="FF0000"/>
                </a:solidFill>
              </a:rPr>
              <a:t>the teaching process</a:t>
            </a:r>
          </a:p>
          <a:p>
            <a:pPr indent="-342900" marL="342900">
              <a:buAutoNum type="alphaUcPeriod"/>
            </a:pPr>
            <a:r>
              <a:rPr dirty="0" lang="en-US"/>
              <a:t>To serve the specific information needs of intended </a:t>
            </a:r>
            <a:r>
              <a:rPr dirty="0" lang="en-US" smtClean="0"/>
              <a:t>users</a:t>
            </a:r>
          </a:p>
          <a:p>
            <a:endParaRPr dirty="0" lang="en-US"/>
          </a:p>
          <a:p>
            <a:endParaRPr dirty="0" lang="en-US"/>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18" name=""/>
        <p:cNvGrpSpPr/>
        <p:nvPr/>
      </p:nvGrpSpPr>
      <p:grpSpPr>
        <a:xfrm>
          <a:off x="0" y="0"/>
          <a:ext cx="0" cy="0"/>
          <a:chOff x="0" y="0"/>
          <a:chExt cx="0" cy="0"/>
        </a:xfrm>
      </p:grpSpPr>
      <p:sp>
        <p:nvSpPr>
          <p:cNvPr id="1048602" name="Content Placeholder 2"/>
          <p:cNvSpPr>
            <a:spLocks noGrp="1"/>
          </p:cNvSpPr>
          <p:nvPr>
            <p:ph idx="1"/>
          </p:nvPr>
        </p:nvSpPr>
        <p:spPr>
          <a:xfrm>
            <a:off x="0" y="0"/>
            <a:ext cx="12192000" cy="6858000"/>
          </a:xfrm>
        </p:spPr>
        <p:txBody>
          <a:bodyPr>
            <a:noAutofit/>
          </a:bodyPr>
          <a:p>
            <a:r>
              <a:rPr dirty="0" sz="3200" lang="en-US">
                <a:solidFill>
                  <a:srgbClr val="202124"/>
                </a:solidFill>
                <a:latin typeface="arial" panose="020B0604020202020204" pitchFamily="34" charset="0"/>
              </a:rPr>
              <a:t>Q23. the teaching methodology which is grounded into self-directed activity, hand-on learning and collaborative play is attributed to:</a:t>
            </a:r>
          </a:p>
          <a:p>
            <a:pPr indent="-342900" marL="342900">
              <a:buAutoNum type="alphaUcPeriod"/>
            </a:pPr>
            <a:r>
              <a:rPr dirty="0" sz="3200" lang="en-US">
                <a:solidFill>
                  <a:srgbClr val="202124"/>
                </a:solidFill>
                <a:latin typeface="arial" panose="020B0604020202020204" pitchFamily="34" charset="0"/>
              </a:rPr>
              <a:t>Jean Jacques Rousseau</a:t>
            </a:r>
          </a:p>
          <a:p>
            <a:pPr indent="-342900" marL="342900">
              <a:buAutoNum type="alphaUcPeriod"/>
            </a:pPr>
            <a:r>
              <a:rPr dirty="0" sz="3200" lang="en-US">
                <a:solidFill>
                  <a:srgbClr val="202124"/>
                </a:solidFill>
                <a:latin typeface="arial" panose="020B0604020202020204" pitchFamily="34" charset="0"/>
              </a:rPr>
              <a:t>Ivan </a:t>
            </a:r>
            <a:r>
              <a:rPr dirty="0" sz="3200" lang="en-US" err="1">
                <a:solidFill>
                  <a:srgbClr val="202124"/>
                </a:solidFill>
                <a:latin typeface="arial" panose="020B0604020202020204" pitchFamily="34" charset="0"/>
              </a:rPr>
              <a:t>pavlov</a:t>
            </a:r>
            <a:endParaRPr dirty="0" sz="3200" lang="en-US">
              <a:solidFill>
                <a:srgbClr val="202124"/>
              </a:solidFill>
              <a:latin typeface="arial" panose="020B0604020202020204" pitchFamily="34" charset="0"/>
            </a:endParaRPr>
          </a:p>
          <a:p>
            <a:pPr indent="-342900" marL="342900">
              <a:buAutoNum type="alphaUcPeriod"/>
            </a:pPr>
            <a:r>
              <a:rPr dirty="0" sz="3200" lang="en-US">
                <a:solidFill>
                  <a:srgbClr val="FF0000"/>
                </a:solidFill>
                <a:latin typeface="arial" panose="020B0604020202020204" pitchFamily="34" charset="0"/>
              </a:rPr>
              <a:t>Maria Montessori</a:t>
            </a:r>
          </a:p>
          <a:p>
            <a:pPr indent="-342900" marL="342900">
              <a:buAutoNum type="alphaUcPeriod"/>
            </a:pPr>
            <a:r>
              <a:rPr dirty="0" sz="3200" lang="en-US">
                <a:solidFill>
                  <a:srgbClr val="202124"/>
                </a:solidFill>
                <a:latin typeface="arial" panose="020B0604020202020204" pitchFamily="34" charset="0"/>
              </a:rPr>
              <a:t>Amos Comenius</a:t>
            </a:r>
          </a:p>
          <a:p>
            <a:r>
              <a:rPr dirty="0" sz="3200" lang="en-US">
                <a:solidFill>
                  <a:srgbClr val="202124"/>
                </a:solidFill>
                <a:latin typeface="arial" panose="020B0604020202020204" pitchFamily="34" charset="0"/>
                <a:hlinkClick r:id="rId1"/>
              </a:rPr>
              <a:t>Montessori is a method of education that is based on self-directed activity, hands-on learning, and collaborative play. In Montessori classrooms, children make creative choices in their learning, while the classroom and the teacher offer age-appropriate activities </a:t>
            </a:r>
            <a:r>
              <a:rPr b="1" dirty="0" sz="3200" lang="en-US">
                <a:solidFill>
                  <a:srgbClr val="202124"/>
                </a:solidFill>
                <a:latin typeface="arial" panose="020B0604020202020204" pitchFamily="34" charset="0"/>
                <a:hlinkClick r:id="rId1"/>
              </a:rPr>
              <a:t>to guide the process</a:t>
            </a:r>
            <a:r>
              <a:rPr dirty="0" sz="3200" lang="en-US">
                <a:solidFill>
                  <a:srgbClr val="202124"/>
                </a:solidFill>
                <a:latin typeface="arial" panose="020B0604020202020204" pitchFamily="34" charset="0"/>
                <a:hlinkClick r:id="rId1"/>
              </a:rPr>
              <a:t>.</a:t>
            </a:r>
            <a:endParaRPr dirty="0" sz="3200" lang="en-US"/>
          </a:p>
          <a:p>
            <a:pPr indent="-342900" marL="342900">
              <a:buAutoNum type="alphaUcPeriod"/>
            </a:pPr>
            <a:endParaRPr dirty="0" sz="3200" lang="en-US"/>
          </a:p>
          <a:p>
            <a:endParaRPr dirty="0" sz="3200" lang="en-US"/>
          </a:p>
        </p:txBody>
      </p:sp>
    </p:spTree>
  </p:cSld>
  <p:clrMapOvr>
    <a:masterClrMapping/>
  </p:clrMapOvr>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662" name=""/>
        <p:cNvGrpSpPr/>
        <p:nvPr/>
      </p:nvGrpSpPr>
      <p:grpSpPr>
        <a:xfrm>
          <a:off x="0" y="0"/>
          <a:ext cx="0" cy="0"/>
          <a:chOff x="0" y="0"/>
          <a:chExt cx="0" cy="0"/>
        </a:xfrm>
      </p:grpSpPr>
      <p:sp>
        <p:nvSpPr>
          <p:cNvPr id="1048831" name="Title 1"/>
          <p:cNvSpPr>
            <a:spLocks noGrp="1"/>
          </p:cNvSpPr>
          <p:nvPr>
            <p:ph type="title"/>
          </p:nvPr>
        </p:nvSpPr>
        <p:spPr/>
        <p:txBody>
          <a:bodyPr/>
          <a:p>
            <a:endParaRPr lang="en-US"/>
          </a:p>
        </p:txBody>
      </p:sp>
      <p:sp>
        <p:nvSpPr>
          <p:cNvPr id="1048832" name="Content Placeholder 2"/>
          <p:cNvSpPr>
            <a:spLocks noGrp="1"/>
          </p:cNvSpPr>
          <p:nvPr>
            <p:ph idx="1"/>
          </p:nvPr>
        </p:nvSpPr>
        <p:spPr/>
        <p:txBody>
          <a:bodyPr>
            <a:normAutofit fontScale="92500" lnSpcReduction="10000"/>
          </a:bodyPr>
          <a:p>
            <a:r>
              <a:rPr dirty="0" lang="en-US" smtClean="0">
                <a:solidFill>
                  <a:srgbClr val="202124"/>
                </a:solidFill>
                <a:latin typeface="arial" panose="020B0604020202020204" pitchFamily="34" charset="0"/>
              </a:rPr>
              <a:t>Q3. </a:t>
            </a:r>
            <a:r>
              <a:rPr dirty="0" lang="en-US">
                <a:solidFill>
                  <a:srgbClr val="202124"/>
                </a:solidFill>
                <a:latin typeface="arial" panose="020B0604020202020204" pitchFamily="34" charset="0"/>
              </a:rPr>
              <a:t>the philosopher which is considered as the father of idealism is:</a:t>
            </a:r>
          </a:p>
          <a:p>
            <a:pPr indent="-342900" marL="342900">
              <a:buAutoNum type="alphaUcPeriod"/>
            </a:pPr>
            <a:r>
              <a:rPr dirty="0" lang="en-US">
                <a:solidFill>
                  <a:srgbClr val="202124"/>
                </a:solidFill>
                <a:latin typeface="arial" panose="020B0604020202020204" pitchFamily="34" charset="0"/>
              </a:rPr>
              <a:t>Aristotle</a:t>
            </a:r>
          </a:p>
          <a:p>
            <a:pPr indent="-342900" marL="342900">
              <a:buAutoNum type="alphaUcPeriod"/>
            </a:pPr>
            <a:r>
              <a:rPr dirty="0" lang="en-US">
                <a:solidFill>
                  <a:srgbClr val="FF0000"/>
                </a:solidFill>
                <a:latin typeface="arial" panose="020B0604020202020204" pitchFamily="34" charset="0"/>
              </a:rPr>
              <a:t>Plato</a:t>
            </a:r>
          </a:p>
          <a:p>
            <a:pPr indent="-342900" marL="342900">
              <a:buAutoNum type="alphaUcPeriod"/>
            </a:pPr>
            <a:r>
              <a:rPr dirty="0" lang="en-US" err="1">
                <a:solidFill>
                  <a:srgbClr val="202124"/>
                </a:solidFill>
                <a:latin typeface="arial" panose="020B0604020202020204" pitchFamily="34" charset="0"/>
              </a:rPr>
              <a:t>Socrate</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Rene </a:t>
            </a:r>
            <a:r>
              <a:rPr dirty="0" lang="en-US" err="1">
                <a:solidFill>
                  <a:srgbClr val="202124"/>
                </a:solidFill>
                <a:latin typeface="arial" panose="020B0604020202020204" pitchFamily="34" charset="0"/>
              </a:rPr>
              <a:t>Descarte</a:t>
            </a:r>
            <a:endParaRPr dirty="0" lang="en-US">
              <a:solidFill>
                <a:srgbClr val="202124"/>
              </a:solidFill>
              <a:latin typeface="arial" panose="020B0604020202020204" pitchFamily="34" charset="0"/>
            </a:endParaRPr>
          </a:p>
          <a:p>
            <a:r>
              <a:rPr lang="x-none">
                <a:solidFill>
                  <a:srgbClr val="202124"/>
                </a:solidFill>
                <a:latin typeface="arial" panose="020B0604020202020204" pitchFamily="34" charset="0"/>
                <a:hlinkClick r:id="rId1"/>
              </a:rPr>
              <a:t>Plato</a:t>
            </a:r>
          </a:p>
          <a:p>
            <a:r>
              <a:rPr b="1" lang="x-none">
                <a:solidFill>
                  <a:srgbClr val="202124"/>
                </a:solidFill>
                <a:latin typeface="arial" panose="020B0604020202020204" pitchFamily="34" charset="0"/>
                <a:hlinkClick r:id="rId1"/>
              </a:rPr>
              <a:t>Plato</a:t>
            </a:r>
            <a:r>
              <a:rPr lang="x-none">
                <a:solidFill>
                  <a:srgbClr val="202124"/>
                </a:solidFill>
                <a:latin typeface="arial" panose="020B0604020202020204" pitchFamily="34" charset="0"/>
                <a:hlinkClick r:id="rId1"/>
              </a:rPr>
              <a:t> is considered by many to be the most important philosopher who ever lived. He is known as the father of idealism in philosophy. His ideas were elitist, with the philosopher king the ideal ruler. Plato is perhaps best known to college students for his parable of a cave, which appears in Plato's Republic</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663" name=""/>
        <p:cNvGrpSpPr/>
        <p:nvPr/>
      </p:nvGrpSpPr>
      <p:grpSpPr>
        <a:xfrm>
          <a:off x="0" y="0"/>
          <a:ext cx="0" cy="0"/>
          <a:chOff x="0" y="0"/>
          <a:chExt cx="0" cy="0"/>
        </a:xfrm>
      </p:grpSpPr>
      <p:sp>
        <p:nvSpPr>
          <p:cNvPr id="1048833"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Q4. classroom management dimensions are:</a:t>
            </a:r>
          </a:p>
          <a:p>
            <a:pPr indent="-342900" marL="342900">
              <a:buAutoNum type="alphaUcPeriod"/>
            </a:pPr>
            <a:r>
              <a:rPr dirty="0" lang="en-US">
                <a:solidFill>
                  <a:srgbClr val="202124"/>
                </a:solidFill>
                <a:latin typeface="arial" panose="020B0604020202020204" pitchFamily="34" charset="0"/>
              </a:rPr>
              <a:t>6</a:t>
            </a:r>
          </a:p>
          <a:p>
            <a:pPr indent="-342900" marL="342900">
              <a:buAutoNum type="alphaUcPeriod"/>
            </a:pPr>
            <a:r>
              <a:rPr dirty="0" lang="en-US">
                <a:solidFill>
                  <a:srgbClr val="202124"/>
                </a:solidFill>
                <a:latin typeface="arial" panose="020B0604020202020204" pitchFamily="34" charset="0"/>
              </a:rPr>
              <a:t>5</a:t>
            </a:r>
          </a:p>
          <a:p>
            <a:pPr indent="-342900" marL="342900">
              <a:buAutoNum type="alphaUcPeriod"/>
            </a:pPr>
            <a:r>
              <a:rPr dirty="0" lang="en-US">
                <a:solidFill>
                  <a:srgbClr val="FF0000"/>
                </a:solidFill>
                <a:latin typeface="arial" panose="020B0604020202020204" pitchFamily="34" charset="0"/>
              </a:rPr>
              <a:t>3</a:t>
            </a:r>
          </a:p>
          <a:p>
            <a:pPr indent="-342900" marL="342900">
              <a:buAutoNum type="alphaUcPeriod"/>
            </a:pPr>
            <a:r>
              <a:rPr dirty="0" lang="en-US" smtClean="0">
                <a:solidFill>
                  <a:srgbClr val="202124"/>
                </a:solidFill>
                <a:latin typeface="arial" panose="020B0604020202020204" pitchFamily="34" charset="0"/>
              </a:rPr>
              <a:t>7</a:t>
            </a:r>
          </a:p>
          <a:p>
            <a:pPr indent="0" marL="0">
              <a:buNone/>
            </a:pPr>
            <a:r>
              <a:rPr dirty="0" lang="en-US">
                <a:hlinkClick r:id="rId1"/>
              </a:rPr>
              <a:t>According to them, classroom management is a multifaceted construct that includes three broad dimensions: </a:t>
            </a:r>
            <a:r>
              <a:rPr b="1" dirty="0" lang="en-US">
                <a:hlinkClick r:id="rId1"/>
              </a:rPr>
              <a:t>personality, teaching and discipline</a:t>
            </a:r>
            <a:r>
              <a:rPr dirty="0" lang="en-US">
                <a:hlinkClick r:id="rId1"/>
              </a:rPr>
              <a:t>.</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8834" name="Title 1"/>
          <p:cNvSpPr>
            <a:spLocks noGrp="1"/>
          </p:cNvSpPr>
          <p:nvPr>
            <p:ph type="title"/>
          </p:nvPr>
        </p:nvSpPr>
        <p:spPr/>
        <p:txBody>
          <a:bodyPr/>
          <a:p>
            <a:endParaRPr lang="en-US"/>
          </a:p>
        </p:txBody>
      </p:sp>
      <p:sp>
        <p:nvSpPr>
          <p:cNvPr id="1048835" name="Content Placeholder 2"/>
          <p:cNvSpPr>
            <a:spLocks noGrp="1"/>
          </p:cNvSpPr>
          <p:nvPr>
            <p:ph idx="1"/>
          </p:nvPr>
        </p:nvSpPr>
        <p:spPr/>
        <p:txBody>
          <a:bodyPr/>
          <a:p>
            <a:r>
              <a:rPr dirty="0" lang="en-US">
                <a:solidFill>
                  <a:srgbClr val="202124"/>
                </a:solidFill>
                <a:latin typeface="arial" panose="020B0604020202020204" pitchFamily="34" charset="0"/>
              </a:rPr>
              <a:t>Q5. The UN conference in which convention against discrimination were discussed held in:</a:t>
            </a:r>
          </a:p>
          <a:p>
            <a:pPr indent="-342900" marL="342900">
              <a:buAutoNum type="alphaUcPeriod"/>
            </a:pPr>
            <a:r>
              <a:rPr dirty="0" lang="en-US">
                <a:solidFill>
                  <a:srgbClr val="202124"/>
                </a:solidFill>
                <a:latin typeface="arial" panose="020B0604020202020204" pitchFamily="34" charset="0"/>
              </a:rPr>
              <a:t>Germany</a:t>
            </a:r>
          </a:p>
          <a:p>
            <a:pPr indent="-342900" marL="342900">
              <a:buAutoNum type="alphaUcPeriod"/>
            </a:pPr>
            <a:r>
              <a:rPr dirty="0" lang="en-US">
                <a:solidFill>
                  <a:srgbClr val="202124"/>
                </a:solidFill>
                <a:latin typeface="arial" panose="020B0604020202020204" pitchFamily="34" charset="0"/>
              </a:rPr>
              <a:t>Spain</a:t>
            </a:r>
          </a:p>
          <a:p>
            <a:pPr indent="-342900" marL="342900">
              <a:buAutoNum type="alphaUcPeriod"/>
            </a:pPr>
            <a:r>
              <a:rPr dirty="0" lang="en-US">
                <a:solidFill>
                  <a:srgbClr val="FF0000"/>
                </a:solidFill>
                <a:latin typeface="arial" panose="020B0604020202020204" pitchFamily="34" charset="0"/>
              </a:rPr>
              <a:t>France</a:t>
            </a:r>
          </a:p>
          <a:p>
            <a:pPr indent="-342900" marL="342900">
              <a:buAutoNum type="alphaUcPeriod"/>
            </a:pPr>
            <a:r>
              <a:rPr dirty="0" lang="en-US" err="1">
                <a:solidFill>
                  <a:srgbClr val="202124"/>
                </a:solidFill>
                <a:latin typeface="arial" panose="020B0604020202020204" pitchFamily="34" charset="0"/>
              </a:rPr>
              <a:t>swissland</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665" name=""/>
        <p:cNvGrpSpPr/>
        <p:nvPr/>
      </p:nvGrpSpPr>
      <p:grpSpPr>
        <a:xfrm>
          <a:off x="0" y="0"/>
          <a:ext cx="0" cy="0"/>
          <a:chOff x="0" y="0"/>
          <a:chExt cx="0" cy="0"/>
        </a:xfrm>
      </p:grpSpPr>
      <p:sp>
        <p:nvSpPr>
          <p:cNvPr id="1048836" name="Content Placeholder 2"/>
          <p:cNvSpPr>
            <a:spLocks noGrp="1"/>
          </p:cNvSpPr>
          <p:nvPr>
            <p:ph idx="1"/>
          </p:nvPr>
        </p:nvSpPr>
        <p:spPr>
          <a:xfrm>
            <a:off x="0" y="0"/>
            <a:ext cx="12192000" cy="6858000"/>
          </a:xfrm>
        </p:spPr>
        <p:txBody>
          <a:bodyPr/>
          <a:p>
            <a:r>
              <a:rPr dirty="0" lang="en-US" smtClean="0">
                <a:solidFill>
                  <a:srgbClr val="202124"/>
                </a:solidFill>
                <a:latin typeface="arial" panose="020B0604020202020204" pitchFamily="34" charset="0"/>
              </a:rPr>
              <a:t>Q6. if in the class of John, the top </a:t>
            </a:r>
            <a:r>
              <a:rPr dirty="0" lang="en-US" err="1" smtClean="0">
                <a:solidFill>
                  <a:srgbClr val="202124"/>
                </a:solidFill>
                <a:latin typeface="arial" panose="020B0604020202020204" pitchFamily="34" charset="0"/>
              </a:rPr>
              <a:t>performaner</a:t>
            </a:r>
            <a:r>
              <a:rPr dirty="0" lang="en-US" smtClean="0">
                <a:solidFill>
                  <a:srgbClr val="202124"/>
                </a:solidFill>
                <a:latin typeface="arial" panose="020B0604020202020204" pitchFamily="34" charset="0"/>
              </a:rPr>
              <a:t> in math has 90 marks and a mean of 61 with 32 standard deviation, which conclusion would vote for right about the students intelligence level:</a:t>
            </a:r>
          </a:p>
          <a:p>
            <a:pPr indent="-342900" marL="342900">
              <a:buAutoNum type="alphaUcPeriod"/>
            </a:pPr>
            <a:r>
              <a:rPr dirty="0" lang="en-US" err="1" smtClean="0">
                <a:solidFill>
                  <a:srgbClr val="202124"/>
                </a:solidFill>
                <a:latin typeface="arial" panose="020B0604020202020204" pitchFamily="34" charset="0"/>
              </a:rPr>
              <a:t>Homogenious</a:t>
            </a:r>
            <a:endParaRPr dirty="0" lang="en-US">
              <a:solidFill>
                <a:srgbClr val="202124"/>
              </a:solidFill>
              <a:latin typeface="arial" panose="020B0604020202020204" pitchFamily="34" charset="0"/>
            </a:endParaRPr>
          </a:p>
          <a:p>
            <a:pPr indent="-342900" marL="342900">
              <a:buAutoNum type="alphaUcPeriod"/>
            </a:pPr>
            <a:r>
              <a:rPr dirty="0" lang="en-US" err="1">
                <a:solidFill>
                  <a:srgbClr val="FF0000"/>
                </a:solidFill>
                <a:latin typeface="arial" panose="020B0604020202020204" pitchFamily="34" charset="0"/>
              </a:rPr>
              <a:t>Heterogenious</a:t>
            </a:r>
            <a:endParaRPr dirty="0" lang="en-US">
              <a:solidFill>
                <a:srgbClr val="FF0000"/>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Neutral</a:t>
            </a:r>
          </a:p>
          <a:p>
            <a:pPr indent="-342900" marL="342900">
              <a:buAutoNum type="alphaUcPeriod"/>
            </a:pPr>
            <a:r>
              <a:rPr dirty="0" lang="en-US">
                <a:solidFill>
                  <a:srgbClr val="202124"/>
                </a:solidFill>
                <a:latin typeface="arial" panose="020B0604020202020204" pitchFamily="34" charset="0"/>
              </a:rPr>
              <a:t>None is </a:t>
            </a:r>
            <a:r>
              <a:rPr dirty="0" lang="en-US" smtClean="0">
                <a:solidFill>
                  <a:srgbClr val="202124"/>
                </a:solidFill>
                <a:latin typeface="arial" panose="020B0604020202020204" pitchFamily="34" charset="0"/>
              </a:rPr>
              <a:t>correct</a:t>
            </a:r>
          </a:p>
          <a:p>
            <a:pPr indent="0" marL="0">
              <a:buNone/>
            </a:pPr>
            <a:r>
              <a:rPr b="1" dirty="0" lang="en-US">
                <a:hlinkClick r:id="rId1" action="ppaction://hlinkfile"/>
              </a:rPr>
              <a:t>The lower the standard deviation, the more homogeneous the population</a:t>
            </a:r>
            <a:r>
              <a:rPr dirty="0" lang="en-US">
                <a:hlinkClick r:id="rId1" action="ppaction://hlinkfile"/>
              </a:rPr>
              <a:t>.</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8837" name="Content Placeholder 2"/>
          <p:cNvSpPr>
            <a:spLocks noGrp="1"/>
          </p:cNvSpPr>
          <p:nvPr>
            <p:ph idx="1"/>
          </p:nvPr>
        </p:nvSpPr>
        <p:spPr>
          <a:xfrm>
            <a:off x="0" y="0"/>
            <a:ext cx="12192000" cy="6858000"/>
          </a:xfrm>
        </p:spPr>
        <p:txBody>
          <a:bodyPr>
            <a:normAutofit lnSpcReduction="10000"/>
          </a:bodyPr>
          <a:p>
            <a:r>
              <a:rPr dirty="0" lang="en-US">
                <a:solidFill>
                  <a:srgbClr val="202124"/>
                </a:solidFill>
                <a:latin typeface="arial" panose="020B0604020202020204" pitchFamily="34" charset="0"/>
              </a:rPr>
              <a:t>Q7. Keys to quality assessment are only:</a:t>
            </a:r>
          </a:p>
          <a:p>
            <a:pPr indent="-342900" marL="342900">
              <a:buAutoNum type="alphaUcPeriod"/>
            </a:pPr>
            <a:r>
              <a:rPr dirty="0" lang="en-US">
                <a:solidFill>
                  <a:srgbClr val="202124"/>
                </a:solidFill>
                <a:latin typeface="arial" panose="020B0604020202020204" pitchFamily="34" charset="0"/>
              </a:rPr>
              <a:t>Clear target and sound design</a:t>
            </a:r>
          </a:p>
          <a:p>
            <a:pPr indent="-342900" marL="342900">
              <a:buAutoNum type="alphaUcPeriod"/>
            </a:pPr>
            <a:r>
              <a:rPr dirty="0" lang="en-US">
                <a:solidFill>
                  <a:srgbClr val="202124"/>
                </a:solidFill>
                <a:latin typeface="arial" panose="020B0604020202020204" pitchFamily="34" charset="0"/>
              </a:rPr>
              <a:t>Effective communication and clear purpose </a:t>
            </a:r>
          </a:p>
          <a:p>
            <a:pPr indent="-342900" marL="342900">
              <a:buAutoNum type="alphaUcPeriod"/>
            </a:pPr>
            <a:r>
              <a:rPr dirty="0" lang="en-US">
                <a:solidFill>
                  <a:srgbClr val="202124"/>
                </a:solidFill>
                <a:latin typeface="arial" panose="020B0604020202020204" pitchFamily="34" charset="0"/>
              </a:rPr>
              <a:t>Students involvement and sound design</a:t>
            </a:r>
          </a:p>
          <a:p>
            <a:pPr indent="-342900" marL="342900">
              <a:buAutoNum type="alphaUcPeriod"/>
            </a:pPr>
            <a:r>
              <a:rPr dirty="0" lang="en-US">
                <a:solidFill>
                  <a:srgbClr val="FF0000"/>
                </a:solidFill>
                <a:latin typeface="arial" panose="020B0604020202020204" pitchFamily="34" charset="0"/>
              </a:rPr>
              <a:t>None is correct</a:t>
            </a:r>
          </a:p>
          <a:p>
            <a:endParaRPr dirty="0" lang="en-US">
              <a:solidFill>
                <a:srgbClr val="202124"/>
              </a:solidFill>
              <a:latin typeface="arial" panose="020B0604020202020204" pitchFamily="34" charset="0"/>
            </a:endParaRPr>
          </a:p>
          <a:p>
            <a:r>
              <a:rPr dirty="0" lang="en-US"/>
              <a:t>They are designed to serve the specific information needs of intended user(s). </a:t>
            </a:r>
            <a:r>
              <a:rPr dirty="0" lang="en-US">
                <a:solidFill>
                  <a:srgbClr val="FF0000"/>
                </a:solidFill>
              </a:rPr>
              <a:t>Clear Purpose </a:t>
            </a:r>
            <a:endParaRPr dirty="0" lang="en-US" smtClean="0">
              <a:solidFill>
                <a:srgbClr val="FF0000"/>
              </a:solidFill>
            </a:endParaRPr>
          </a:p>
          <a:p>
            <a:r>
              <a:rPr dirty="0" lang="en-US" smtClean="0"/>
              <a:t>2</a:t>
            </a:r>
            <a:r>
              <a:rPr dirty="0" lang="en-US"/>
              <a:t>. They are based on clearly articulated and appropriate achievement targets. </a:t>
            </a:r>
            <a:r>
              <a:rPr dirty="0" lang="en-US">
                <a:solidFill>
                  <a:srgbClr val="FF0000"/>
                </a:solidFill>
              </a:rPr>
              <a:t>Clear Targets </a:t>
            </a:r>
            <a:endParaRPr dirty="0" lang="en-US" smtClean="0">
              <a:solidFill>
                <a:srgbClr val="FF0000"/>
              </a:solidFill>
            </a:endParaRPr>
          </a:p>
          <a:p>
            <a:r>
              <a:rPr dirty="0" lang="en-US" smtClean="0"/>
              <a:t>3</a:t>
            </a:r>
            <a:r>
              <a:rPr dirty="0" lang="en-US"/>
              <a:t>. They accurately measure student achievement. </a:t>
            </a:r>
            <a:r>
              <a:rPr dirty="0" lang="en-US">
                <a:solidFill>
                  <a:srgbClr val="FF0000"/>
                </a:solidFill>
              </a:rPr>
              <a:t>Sound Design </a:t>
            </a:r>
            <a:endParaRPr dirty="0" lang="en-US" smtClean="0">
              <a:solidFill>
                <a:srgbClr val="FF0000"/>
              </a:solidFill>
            </a:endParaRPr>
          </a:p>
          <a:p>
            <a:r>
              <a:rPr dirty="0" lang="en-US" smtClean="0"/>
              <a:t>4</a:t>
            </a:r>
            <a:r>
              <a:rPr dirty="0" lang="en-US"/>
              <a:t>. They yield results that are effectively communicated to their intended users. </a:t>
            </a:r>
            <a:r>
              <a:rPr dirty="0" lang="en-US">
                <a:solidFill>
                  <a:srgbClr val="FF0000"/>
                </a:solidFill>
              </a:rPr>
              <a:t>Effective Communication </a:t>
            </a:r>
            <a:endParaRPr dirty="0" lang="en-US" smtClean="0">
              <a:solidFill>
                <a:srgbClr val="FF0000"/>
              </a:solidFill>
            </a:endParaRPr>
          </a:p>
          <a:p>
            <a:r>
              <a:rPr dirty="0" lang="en-US" smtClean="0"/>
              <a:t>5</a:t>
            </a:r>
            <a:r>
              <a:rPr dirty="0" lang="en-US"/>
              <a:t>. They involve students in self-assessment, goal setting, tracking, reflecting on, and sharing their learning. </a:t>
            </a:r>
            <a:r>
              <a:rPr dirty="0" lang="en-US">
                <a:solidFill>
                  <a:srgbClr val="FF0000"/>
                </a:solidFill>
              </a:rPr>
              <a:t>Student Involvement</a:t>
            </a:r>
          </a:p>
        </p:txBody>
      </p:sp>
      <p:pic>
        <p:nvPicPr>
          <p:cNvPr id="2097164" name="Picture 3"/>
          <p:cNvPicPr>
            <a:picLocks noChangeAspect="1"/>
          </p:cNvPicPr>
          <p:nvPr/>
        </p:nvPicPr>
        <p:blipFill>
          <a:blip xmlns:r="http://schemas.openxmlformats.org/officeDocument/2006/relationships" r:embed="rId1"/>
          <a:stretch>
            <a:fillRect/>
          </a:stretch>
        </p:blipFill>
        <p:spPr>
          <a:xfrm>
            <a:off x="7349001" y="1614952"/>
            <a:ext cx="4162425" cy="1152525"/>
          </a:xfrm>
          <a:prstGeom prst="rect"/>
        </p:spPr>
      </p:pic>
    </p:spTree>
  </p:cSld>
  <p:clrMapOvr>
    <a:masterClrMapping/>
  </p:clrMapOvr>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8838" name="Title 1"/>
          <p:cNvSpPr>
            <a:spLocks noGrp="1"/>
          </p:cNvSpPr>
          <p:nvPr>
            <p:ph type="title"/>
          </p:nvPr>
        </p:nvSpPr>
        <p:spPr/>
        <p:txBody>
          <a:bodyPr/>
          <a:p>
            <a:r>
              <a:rPr dirty="0" lang="en-US" smtClean="0"/>
              <a:t> </a:t>
            </a:r>
            <a:endParaRPr dirty="0" lang="en-US"/>
          </a:p>
        </p:txBody>
      </p:sp>
      <p:sp>
        <p:nvSpPr>
          <p:cNvPr id="1048839"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Q8. A learning disability by which a person has a poor communication skills and extreme </a:t>
            </a:r>
            <a:r>
              <a:rPr dirty="0" lang="en-US" smtClean="0">
                <a:solidFill>
                  <a:srgbClr val="202124"/>
                </a:solidFill>
                <a:latin typeface="arial" panose="020B0604020202020204" pitchFamily="34" charset="0"/>
              </a:rPr>
              <a:t>withdrawal </a:t>
            </a:r>
            <a:r>
              <a:rPr dirty="0" lang="en-US">
                <a:solidFill>
                  <a:srgbClr val="202124"/>
                </a:solidFill>
                <a:latin typeface="arial" panose="020B0604020202020204" pitchFamily="34" charset="0"/>
              </a:rPr>
              <a:t>is called:</a:t>
            </a:r>
          </a:p>
          <a:p>
            <a:pPr indent="-342900" marL="342900">
              <a:buAutoNum type="alphaUcPeriod"/>
            </a:pPr>
            <a:r>
              <a:rPr dirty="0" lang="en-US">
                <a:solidFill>
                  <a:srgbClr val="202124"/>
                </a:solidFill>
                <a:latin typeface="arial" panose="020B0604020202020204" pitchFamily="34" charset="0"/>
              </a:rPr>
              <a:t>Hearing impairment</a:t>
            </a:r>
          </a:p>
          <a:p>
            <a:pPr indent="-342900" marL="342900">
              <a:buAutoNum type="alphaUcPeriod"/>
            </a:pPr>
            <a:r>
              <a:rPr dirty="0" lang="en-US">
                <a:solidFill>
                  <a:srgbClr val="202124"/>
                </a:solidFill>
                <a:latin typeface="arial" panose="020B0604020202020204" pitchFamily="34" charset="0"/>
              </a:rPr>
              <a:t>Communication disorder</a:t>
            </a:r>
          </a:p>
          <a:p>
            <a:pPr indent="-342900" marL="342900">
              <a:buAutoNum type="alphaUcPeriod"/>
            </a:pPr>
            <a:r>
              <a:rPr dirty="0" lang="en-US">
                <a:solidFill>
                  <a:srgbClr val="FF0000"/>
                </a:solidFill>
                <a:latin typeface="arial" panose="020B0604020202020204" pitchFamily="34" charset="0"/>
              </a:rPr>
              <a:t>Autism</a:t>
            </a:r>
          </a:p>
          <a:p>
            <a:pPr indent="-342900" marL="342900">
              <a:buAutoNum type="alphaUcPeriod"/>
            </a:pPr>
            <a:r>
              <a:rPr dirty="0" lang="en-US">
                <a:solidFill>
                  <a:srgbClr val="202124"/>
                </a:solidFill>
                <a:latin typeface="arial" panose="020B0604020202020204" pitchFamily="34" charset="0"/>
              </a:rPr>
              <a:t>Visual </a:t>
            </a:r>
            <a:r>
              <a:rPr dirty="0" lang="en-US" smtClean="0">
                <a:solidFill>
                  <a:srgbClr val="202124"/>
                </a:solidFill>
                <a:latin typeface="arial" panose="020B0604020202020204" pitchFamily="34" charset="0"/>
              </a:rPr>
              <a:t>impairment</a:t>
            </a:r>
          </a:p>
          <a:p>
            <a:pPr indent="0" marL="0">
              <a:buNone/>
            </a:pPr>
            <a:r>
              <a:rPr b="1" dirty="0" lang="en-US">
                <a:hlinkClick r:id="rId1"/>
              </a:rPr>
              <a:t>Autism</a:t>
            </a:r>
            <a:r>
              <a:rPr dirty="0" lang="en-US">
                <a:hlinkClick r:id="rId1"/>
              </a:rPr>
              <a:t> spectrum </a:t>
            </a:r>
            <a:r>
              <a:rPr b="1" dirty="0" lang="en-US">
                <a:hlinkClick r:id="rId1"/>
              </a:rPr>
              <a:t>disorder</a:t>
            </a:r>
            <a:r>
              <a:rPr dirty="0" lang="en-US">
                <a:hlinkClick r:id="rId1"/>
              </a:rPr>
              <a:t> (ASD) is a developmental </a:t>
            </a:r>
            <a:r>
              <a:rPr b="1" dirty="0" lang="en-US">
                <a:hlinkClick r:id="rId1"/>
              </a:rPr>
              <a:t>disability</a:t>
            </a:r>
            <a:r>
              <a:rPr dirty="0" lang="en-US">
                <a:hlinkClick r:id="rId1"/>
              </a:rPr>
              <a:t> that can cause significant social, </a:t>
            </a:r>
            <a:r>
              <a:rPr b="1" dirty="0" lang="en-US">
                <a:hlinkClick r:id="rId1"/>
              </a:rPr>
              <a:t>communication</a:t>
            </a:r>
            <a:r>
              <a:rPr dirty="0" lang="en-US">
                <a:hlinkClick r:id="rId1"/>
              </a:rPr>
              <a:t>, and behavioral challenges</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668" name=""/>
        <p:cNvGrpSpPr/>
        <p:nvPr/>
      </p:nvGrpSpPr>
      <p:grpSpPr>
        <a:xfrm>
          <a:off x="0" y="0"/>
          <a:ext cx="0" cy="0"/>
          <a:chOff x="0" y="0"/>
          <a:chExt cx="0" cy="0"/>
        </a:xfrm>
      </p:grpSpPr>
      <p:sp>
        <p:nvSpPr>
          <p:cNvPr id="1048840" name="Title 1"/>
          <p:cNvSpPr>
            <a:spLocks noGrp="1"/>
          </p:cNvSpPr>
          <p:nvPr>
            <p:ph type="title"/>
          </p:nvPr>
        </p:nvSpPr>
        <p:spPr/>
        <p:txBody>
          <a:bodyPr/>
          <a:p>
            <a:endParaRPr lang="en-US"/>
          </a:p>
        </p:txBody>
      </p:sp>
      <p:sp>
        <p:nvSpPr>
          <p:cNvPr id="1048841" name="Content Placeholder 2"/>
          <p:cNvSpPr>
            <a:spLocks noGrp="1"/>
          </p:cNvSpPr>
          <p:nvPr>
            <p:ph idx="1"/>
          </p:nvPr>
        </p:nvSpPr>
        <p:spPr/>
        <p:txBody>
          <a:bodyPr/>
          <a:p>
            <a:r>
              <a:rPr dirty="0" lang="en-US">
                <a:solidFill>
                  <a:srgbClr val="202124"/>
                </a:solidFill>
                <a:latin typeface="arial" panose="020B0604020202020204" pitchFamily="34" charset="0"/>
              </a:rPr>
              <a:t>Q9. a learning disability by which a person has </a:t>
            </a:r>
            <a:r>
              <a:rPr dirty="0" lang="en-US" smtClean="0">
                <a:solidFill>
                  <a:srgbClr val="202124"/>
                </a:solidFill>
                <a:latin typeface="arial" panose="020B0604020202020204" pitchFamily="34" charset="0"/>
              </a:rPr>
              <a:t>difficulties </a:t>
            </a:r>
            <a:r>
              <a:rPr dirty="0" lang="en-US">
                <a:solidFill>
                  <a:srgbClr val="202124"/>
                </a:solidFill>
                <a:latin typeface="arial" panose="020B0604020202020204" pitchFamily="34" charset="0"/>
              </a:rPr>
              <a:t>in using limbs(arms and legs) is called:</a:t>
            </a:r>
          </a:p>
          <a:p>
            <a:pPr indent="-342900" marL="342900">
              <a:buAutoNum type="alphaUcPeriod"/>
            </a:pPr>
            <a:r>
              <a:rPr dirty="0" lang="en-US" smtClean="0">
                <a:solidFill>
                  <a:srgbClr val="202124"/>
                </a:solidFill>
                <a:latin typeface="arial" panose="020B0604020202020204" pitchFamily="34" charset="0"/>
              </a:rPr>
              <a:t>Orthopedic </a:t>
            </a:r>
            <a:r>
              <a:rPr dirty="0" lang="en-US">
                <a:solidFill>
                  <a:srgbClr val="202124"/>
                </a:solidFill>
                <a:latin typeface="arial" panose="020B0604020202020204" pitchFamily="34" charset="0"/>
              </a:rPr>
              <a:t>impairment</a:t>
            </a:r>
          </a:p>
          <a:p>
            <a:pPr indent="-342900" marL="342900">
              <a:buAutoNum type="alphaUcPeriod"/>
            </a:pPr>
            <a:r>
              <a:rPr dirty="0" lang="en-US">
                <a:solidFill>
                  <a:srgbClr val="202124"/>
                </a:solidFill>
                <a:latin typeface="arial" panose="020B0604020202020204" pitchFamily="34" charset="0"/>
              </a:rPr>
              <a:t>Attention deficit</a:t>
            </a:r>
          </a:p>
          <a:p>
            <a:pPr indent="-342900" marL="342900">
              <a:buAutoNum type="alphaUcPeriod"/>
            </a:pPr>
            <a:r>
              <a:rPr dirty="0" lang="en-US">
                <a:solidFill>
                  <a:srgbClr val="202124"/>
                </a:solidFill>
                <a:latin typeface="arial" panose="020B0604020202020204" pitchFamily="34" charset="0"/>
              </a:rPr>
              <a:t>Physical and health impairment</a:t>
            </a:r>
          </a:p>
          <a:p>
            <a:pPr indent="-342900" marL="342900">
              <a:buAutoNum type="alphaUcPeriod"/>
            </a:pPr>
            <a:r>
              <a:rPr dirty="0" lang="en-US">
                <a:solidFill>
                  <a:srgbClr val="FF0000"/>
                </a:solidFill>
                <a:latin typeface="arial" panose="020B0604020202020204" pitchFamily="34" charset="0"/>
              </a:rPr>
              <a:t>None is correct</a:t>
            </a:r>
          </a:p>
          <a:p>
            <a:endParaRPr dirty="0" lang="en-US"/>
          </a:p>
        </p:txBody>
      </p:sp>
    </p:spTree>
  </p:cSld>
  <p:clrMapOvr>
    <a:masterClrMapping/>
  </p:clrMapOvr>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669" name=""/>
        <p:cNvGrpSpPr/>
        <p:nvPr/>
      </p:nvGrpSpPr>
      <p:grpSpPr>
        <a:xfrm>
          <a:off x="0" y="0"/>
          <a:ext cx="0" cy="0"/>
          <a:chOff x="0" y="0"/>
          <a:chExt cx="0" cy="0"/>
        </a:xfrm>
      </p:grpSpPr>
      <p:sp>
        <p:nvSpPr>
          <p:cNvPr id="1048842" name="Title 1"/>
          <p:cNvSpPr>
            <a:spLocks noGrp="1"/>
          </p:cNvSpPr>
          <p:nvPr>
            <p:ph type="title"/>
          </p:nvPr>
        </p:nvSpPr>
        <p:spPr/>
        <p:txBody>
          <a:bodyPr/>
          <a:p>
            <a:endParaRPr lang="en-US"/>
          </a:p>
        </p:txBody>
      </p:sp>
      <p:sp>
        <p:nvSpPr>
          <p:cNvPr id="1048843" name="Content Placeholder 2"/>
          <p:cNvSpPr>
            <a:spLocks noGrp="1"/>
          </p:cNvSpPr>
          <p:nvPr>
            <p:ph idx="1"/>
          </p:nvPr>
        </p:nvSpPr>
        <p:spPr/>
        <p:txBody>
          <a:bodyPr/>
          <a:p>
            <a:r>
              <a:rPr dirty="0" lang="en-US">
                <a:solidFill>
                  <a:srgbClr val="202124"/>
                </a:solidFill>
                <a:latin typeface="arial" panose="020B0604020202020204" pitchFamily="34" charset="0"/>
              </a:rPr>
              <a:t>Q10. A gifted person has the IQ which above:</a:t>
            </a:r>
          </a:p>
          <a:p>
            <a:pPr indent="-342900" marL="342900">
              <a:buAutoNum type="alphaUcPeriod"/>
            </a:pPr>
            <a:r>
              <a:rPr dirty="0" lang="en-US">
                <a:solidFill>
                  <a:srgbClr val="202124"/>
                </a:solidFill>
                <a:latin typeface="arial" panose="020B0604020202020204" pitchFamily="34" charset="0"/>
              </a:rPr>
              <a:t>90</a:t>
            </a:r>
          </a:p>
          <a:p>
            <a:pPr indent="-342900" marL="342900">
              <a:buAutoNum type="alphaUcPeriod"/>
            </a:pPr>
            <a:r>
              <a:rPr dirty="0" lang="en-US">
                <a:solidFill>
                  <a:srgbClr val="202124"/>
                </a:solidFill>
                <a:latin typeface="arial" panose="020B0604020202020204" pitchFamily="34" charset="0"/>
              </a:rPr>
              <a:t>110</a:t>
            </a:r>
          </a:p>
          <a:p>
            <a:pPr indent="-342900" marL="342900">
              <a:buAutoNum type="alphaUcPeriod"/>
            </a:pPr>
            <a:r>
              <a:rPr dirty="0" lang="en-US">
                <a:solidFill>
                  <a:srgbClr val="202124"/>
                </a:solidFill>
                <a:latin typeface="arial" panose="020B0604020202020204" pitchFamily="34" charset="0"/>
              </a:rPr>
              <a:t>Between 100-120</a:t>
            </a:r>
          </a:p>
          <a:p>
            <a:pPr indent="-342900" marL="342900">
              <a:buAutoNum type="alphaUcPeriod"/>
            </a:pPr>
            <a:r>
              <a:rPr dirty="0" lang="en-US">
                <a:solidFill>
                  <a:srgbClr val="FF0000"/>
                </a:solidFill>
                <a:latin typeface="arial" panose="020B0604020202020204" pitchFamily="34" charset="0"/>
              </a:rPr>
              <a:t>120</a:t>
            </a:r>
          </a:p>
          <a:p>
            <a:endParaRPr dirty="0" lang="en-US"/>
          </a:p>
        </p:txBody>
      </p:sp>
    </p:spTree>
  </p:cSld>
  <p:clrMapOvr>
    <a:masterClrMapping/>
  </p:clrMapOvr>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8844"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Q11. convention against discrimination in education was adopted:</a:t>
            </a:r>
          </a:p>
          <a:p>
            <a:r>
              <a:rPr dirty="0" lang="en-US">
                <a:solidFill>
                  <a:srgbClr val="202124"/>
                </a:solidFill>
                <a:latin typeface="arial" panose="020B0604020202020204" pitchFamily="34" charset="0"/>
              </a:rPr>
              <a:t>A. On 14, December 1959</a:t>
            </a:r>
          </a:p>
          <a:p>
            <a:r>
              <a:rPr dirty="0" lang="en-US">
                <a:solidFill>
                  <a:srgbClr val="FF0000"/>
                </a:solidFill>
                <a:latin typeface="arial" panose="020B0604020202020204" pitchFamily="34" charset="0"/>
              </a:rPr>
              <a:t>B. On 14, December 1960</a:t>
            </a:r>
          </a:p>
          <a:p>
            <a:r>
              <a:rPr dirty="0" lang="en-US">
                <a:solidFill>
                  <a:srgbClr val="202124"/>
                </a:solidFill>
                <a:latin typeface="arial" panose="020B0604020202020204" pitchFamily="34" charset="0"/>
              </a:rPr>
              <a:t>C. On 14, December 1961</a:t>
            </a:r>
          </a:p>
          <a:p>
            <a:r>
              <a:rPr dirty="0" lang="en-US">
                <a:solidFill>
                  <a:srgbClr val="202124"/>
                </a:solidFill>
                <a:latin typeface="arial" panose="020B0604020202020204" pitchFamily="34" charset="0"/>
              </a:rPr>
              <a:t>D. On 14, December </a:t>
            </a:r>
            <a:r>
              <a:rPr dirty="0" lang="en-US" smtClean="0">
                <a:solidFill>
                  <a:srgbClr val="202124"/>
                </a:solidFill>
                <a:latin typeface="arial" panose="020B0604020202020204" pitchFamily="34" charset="0"/>
              </a:rPr>
              <a:t>1962</a:t>
            </a:r>
          </a:p>
          <a:p>
            <a:r>
              <a:rPr b="1" dirty="0" lang="en-US">
                <a:hlinkClick r:id="rId1" action="ppaction://hlinkfile"/>
              </a:rPr>
              <a:t>Convention against Discrimination</a:t>
            </a:r>
            <a:r>
              <a:rPr dirty="0" lang="en-US">
                <a:hlinkClick r:id="rId1" action="ppaction://hlinkfile"/>
              </a:rPr>
              <a:t> in </a:t>
            </a:r>
            <a:r>
              <a:rPr b="1" dirty="0" lang="en-US">
                <a:hlinkClick r:id="rId1" action="ppaction://hlinkfile"/>
              </a:rPr>
              <a:t>Education</a:t>
            </a:r>
            <a:r>
              <a:rPr dirty="0" lang="en-US">
                <a:hlinkClick r:id="rId1" action="ppaction://hlinkfile"/>
              </a:rPr>
              <a:t>, </a:t>
            </a:r>
            <a:r>
              <a:rPr b="1" dirty="0" lang="en-US">
                <a:hlinkClick r:id="rId1" action="ppaction://hlinkfile"/>
              </a:rPr>
              <a:t>adopted</a:t>
            </a:r>
            <a:r>
              <a:rPr dirty="0" lang="en-US">
                <a:hlinkClick r:id="rId1" action="ppaction://hlinkfile"/>
              </a:rPr>
              <a:t> by the General Conference at its eleventh session, Paris, </a:t>
            </a:r>
            <a:r>
              <a:rPr b="1" dirty="0" lang="en-US">
                <a:hlinkClick r:id="rId1" action="ppaction://hlinkfile"/>
              </a:rPr>
              <a:t>14 December 1960</a:t>
            </a:r>
            <a:r>
              <a:rPr dirty="0" lang="en-US">
                <a:hlinkClick r:id="rId1" action="ppaction://hlinkfile"/>
              </a:rPr>
              <a:t>.</a:t>
            </a:r>
            <a:endParaRPr dirty="0" lang="en-US">
              <a:solidFill>
                <a:srgbClr val="202124"/>
              </a:solidFill>
              <a:latin typeface="arial" panose="020B0604020202020204" pitchFamily="34" charset="0"/>
            </a:endParaRPr>
          </a:p>
          <a:p>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671" name=""/>
        <p:cNvGrpSpPr/>
        <p:nvPr/>
      </p:nvGrpSpPr>
      <p:grpSpPr>
        <a:xfrm>
          <a:off x="0" y="0"/>
          <a:ext cx="0" cy="0"/>
          <a:chOff x="0" y="0"/>
          <a:chExt cx="0" cy="0"/>
        </a:xfrm>
      </p:grpSpPr>
      <p:sp>
        <p:nvSpPr>
          <p:cNvPr id="1048845" name="Content Placeholder 2"/>
          <p:cNvSpPr>
            <a:spLocks noGrp="1"/>
          </p:cNvSpPr>
          <p:nvPr>
            <p:ph idx="1"/>
          </p:nvPr>
        </p:nvSpPr>
        <p:spPr>
          <a:xfrm>
            <a:off x="0" y="0"/>
            <a:ext cx="12192000" cy="6858000"/>
          </a:xfrm>
        </p:spPr>
        <p:txBody>
          <a:bodyPr/>
          <a:p>
            <a:r>
              <a:rPr dirty="0" lang="en-US" smtClean="0">
                <a:solidFill>
                  <a:srgbClr val="202124"/>
                </a:solidFill>
                <a:latin typeface="arial" panose="020B0604020202020204" pitchFamily="34" charset="0"/>
              </a:rPr>
              <a:t>Q12. </a:t>
            </a:r>
            <a:r>
              <a:rPr dirty="0" lang="en-US">
                <a:solidFill>
                  <a:srgbClr val="202124"/>
                </a:solidFill>
                <a:latin typeface="arial" panose="020B0604020202020204" pitchFamily="34" charset="0"/>
              </a:rPr>
              <a:t>according to the law determining the organization of education in Rwanda, a School built by government with its own funds with the help of Rwanda people or associations in that is:</a:t>
            </a:r>
          </a:p>
          <a:p>
            <a:pPr indent="-342900" marL="342900">
              <a:buAutoNum type="alphaUcPeriod"/>
            </a:pPr>
            <a:r>
              <a:rPr dirty="0" lang="en-US">
                <a:solidFill>
                  <a:srgbClr val="202124"/>
                </a:solidFill>
                <a:latin typeface="arial" panose="020B0604020202020204" pitchFamily="34" charset="0"/>
              </a:rPr>
              <a:t>A subsidized school</a:t>
            </a:r>
          </a:p>
          <a:p>
            <a:pPr indent="-342900" marL="342900">
              <a:buAutoNum type="alphaUcPeriod"/>
            </a:pPr>
            <a:r>
              <a:rPr dirty="0" lang="en-US">
                <a:solidFill>
                  <a:srgbClr val="202124"/>
                </a:solidFill>
                <a:latin typeface="arial" panose="020B0604020202020204" pitchFamily="34" charset="0"/>
              </a:rPr>
              <a:t>A private school</a:t>
            </a:r>
          </a:p>
          <a:p>
            <a:pPr indent="-342900" marL="342900">
              <a:buAutoNum type="alphaUcPeriod"/>
            </a:pPr>
            <a:r>
              <a:rPr dirty="0" lang="en-US">
                <a:solidFill>
                  <a:srgbClr val="202124"/>
                </a:solidFill>
                <a:latin typeface="arial" panose="020B0604020202020204" pitchFamily="34" charset="0"/>
                <a:hlinkClick r:id="rId1"/>
              </a:rPr>
              <a:t>A public school</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A philanthropic project</a:t>
            </a:r>
          </a:p>
          <a:p>
            <a:endParaRPr dirty="0" lang="en-US"/>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19" name=""/>
        <p:cNvGrpSpPr/>
        <p:nvPr/>
      </p:nvGrpSpPr>
      <p:grpSpPr>
        <a:xfrm>
          <a:off x="0" y="0"/>
          <a:ext cx="0" cy="0"/>
          <a:chOff x="0" y="0"/>
          <a:chExt cx="0" cy="0"/>
        </a:xfrm>
      </p:grpSpPr>
      <p:sp>
        <p:nvSpPr>
          <p:cNvPr id="1048603" name="Content Placeholder 2"/>
          <p:cNvSpPr>
            <a:spLocks noGrp="1"/>
          </p:cNvSpPr>
          <p:nvPr>
            <p:ph idx="1"/>
          </p:nvPr>
        </p:nvSpPr>
        <p:spPr>
          <a:xfrm>
            <a:off x="0" y="0"/>
            <a:ext cx="12192000" cy="6858000"/>
          </a:xfrm>
        </p:spPr>
        <p:txBody>
          <a:bodyPr>
            <a:normAutofit/>
          </a:bodyPr>
          <a:p>
            <a:r>
              <a:rPr dirty="0" lang="en-US">
                <a:solidFill>
                  <a:srgbClr val="202124"/>
                </a:solidFill>
                <a:latin typeface="arial" panose="020B0604020202020204" pitchFamily="34" charset="0"/>
              </a:rPr>
              <a:t>Q24. the principle of learning by trial and </a:t>
            </a:r>
            <a:r>
              <a:rPr dirty="0" lang="en-US" err="1">
                <a:solidFill>
                  <a:srgbClr val="202124"/>
                </a:solidFill>
                <a:latin typeface="arial" panose="020B0604020202020204" pitchFamily="34" charset="0"/>
              </a:rPr>
              <a:t>erreur</a:t>
            </a:r>
            <a:r>
              <a:rPr dirty="0" lang="en-US">
                <a:solidFill>
                  <a:srgbClr val="202124"/>
                </a:solidFill>
                <a:latin typeface="arial" panose="020B0604020202020204" pitchFamily="34" charset="0"/>
              </a:rPr>
              <a:t> is coined by:</a:t>
            </a:r>
          </a:p>
          <a:p>
            <a:pPr indent="-342900" marL="342900">
              <a:buAutoNum type="alphaUcPeriod"/>
            </a:pPr>
            <a:r>
              <a:rPr dirty="0" lang="en-US">
                <a:solidFill>
                  <a:srgbClr val="202124"/>
                </a:solidFill>
                <a:latin typeface="arial" panose="020B0604020202020204" pitchFamily="34" charset="0"/>
              </a:rPr>
              <a:t>Maria Montessori</a:t>
            </a:r>
          </a:p>
          <a:p>
            <a:pPr indent="-342900" marL="342900">
              <a:buAutoNum type="alphaUcPeriod"/>
            </a:pPr>
            <a:r>
              <a:rPr dirty="0" lang="en-US">
                <a:solidFill>
                  <a:srgbClr val="202124"/>
                </a:solidFill>
                <a:latin typeface="arial" panose="020B0604020202020204" pitchFamily="34" charset="0"/>
              </a:rPr>
              <a:t>Jean Jacque Rousseau</a:t>
            </a:r>
          </a:p>
          <a:p>
            <a:pPr indent="-342900" marL="342900">
              <a:buAutoNum type="alphaUcPeriod"/>
            </a:pPr>
            <a:r>
              <a:rPr dirty="0" lang="en-US">
                <a:solidFill>
                  <a:srgbClr val="202124"/>
                </a:solidFill>
                <a:latin typeface="arial" panose="020B0604020202020204" pitchFamily="34" charset="0"/>
              </a:rPr>
              <a:t>Ivan Pavlov</a:t>
            </a:r>
          </a:p>
          <a:p>
            <a:pPr indent="-342900" marL="342900">
              <a:buAutoNum type="alphaUcPeriod"/>
            </a:pPr>
            <a:r>
              <a:rPr dirty="0" lang="en-US" err="1">
                <a:solidFill>
                  <a:srgbClr val="FF0000"/>
                </a:solidFill>
                <a:latin typeface="arial" panose="020B0604020202020204" pitchFamily="34" charset="0"/>
              </a:rPr>
              <a:t>Thondike</a:t>
            </a:r>
            <a:endParaRPr dirty="0" lang="en-US">
              <a:solidFill>
                <a:srgbClr val="FF0000"/>
              </a:solidFill>
              <a:latin typeface="arial" panose="020B0604020202020204" pitchFamily="34" charset="0"/>
            </a:endParaRPr>
          </a:p>
          <a:p>
            <a:r>
              <a:rPr dirty="0" lang="en-US" u="sng">
                <a:solidFill>
                  <a:srgbClr val="1A0DAB"/>
                </a:solidFill>
                <a:latin typeface="arial" panose="020B0604020202020204" pitchFamily="34" charset="0"/>
                <a:hlinkClick r:id="rId1"/>
              </a:rPr>
              <a:t>Thorndike's Trial and Error Theory of </a:t>
            </a:r>
            <a:r>
              <a:rPr dirty="0" lang="en-US" u="sng" smtClean="0">
                <a:solidFill>
                  <a:srgbClr val="1A0DAB"/>
                </a:solidFill>
                <a:latin typeface="arial" panose="020B0604020202020204" pitchFamily="34" charset="0"/>
                <a:hlinkClick r:id="rId1"/>
              </a:rPr>
              <a:t>Learning</a:t>
            </a:r>
          </a:p>
          <a:p>
            <a:r>
              <a:rPr dirty="0" lang="en-US">
                <a:solidFill>
                  <a:srgbClr val="202124"/>
                </a:solidFill>
                <a:latin typeface="arial" panose="020B0604020202020204" pitchFamily="34" charset="0"/>
              </a:rPr>
              <a:t>Q25. the principle of learning by trial and </a:t>
            </a:r>
            <a:r>
              <a:rPr dirty="0" lang="en-US" err="1">
                <a:solidFill>
                  <a:srgbClr val="202124"/>
                </a:solidFill>
                <a:latin typeface="arial" panose="020B0604020202020204" pitchFamily="34" charset="0"/>
              </a:rPr>
              <a:t>erreur</a:t>
            </a:r>
            <a:r>
              <a:rPr dirty="0" lang="en-US">
                <a:solidFill>
                  <a:srgbClr val="202124"/>
                </a:solidFill>
                <a:latin typeface="arial" panose="020B0604020202020204" pitchFamily="34" charset="0"/>
              </a:rPr>
              <a:t> is rooted in</a:t>
            </a:r>
          </a:p>
          <a:p>
            <a:pPr indent="-342900" marL="342900">
              <a:buAutoNum type="alphaUcPeriod"/>
            </a:pPr>
            <a:r>
              <a:rPr dirty="0" lang="en-US">
                <a:solidFill>
                  <a:srgbClr val="FF0000"/>
                </a:solidFill>
                <a:latin typeface="arial" panose="020B0604020202020204" pitchFamily="34" charset="0"/>
              </a:rPr>
              <a:t>Constructivism theory of learning</a:t>
            </a:r>
          </a:p>
          <a:p>
            <a:pPr indent="-342900" marL="342900">
              <a:buAutoNum type="alphaUcPeriod"/>
            </a:pPr>
            <a:r>
              <a:rPr dirty="0" lang="en-US">
                <a:solidFill>
                  <a:srgbClr val="202124"/>
                </a:solidFill>
                <a:latin typeface="arial" panose="020B0604020202020204" pitchFamily="34" charset="0"/>
              </a:rPr>
              <a:t>Behaviorism theory of learning</a:t>
            </a:r>
          </a:p>
          <a:p>
            <a:pPr indent="-342900" marL="342900">
              <a:buAutoNum type="alphaUcPeriod"/>
            </a:pPr>
            <a:r>
              <a:rPr dirty="0" lang="en-US">
                <a:solidFill>
                  <a:srgbClr val="202124"/>
                </a:solidFill>
                <a:latin typeface="arial" panose="020B0604020202020204" pitchFamily="34" charset="0"/>
              </a:rPr>
              <a:t>Cognitivism theory of learning</a:t>
            </a:r>
          </a:p>
          <a:p>
            <a:pPr indent="-342900" marL="342900">
              <a:buAutoNum type="alphaUcPeriod"/>
            </a:pPr>
            <a:r>
              <a:rPr dirty="0" lang="en-US">
                <a:solidFill>
                  <a:srgbClr val="202124"/>
                </a:solidFill>
                <a:latin typeface="arial" panose="020B0604020202020204" pitchFamily="34" charset="0"/>
              </a:rPr>
              <a:t>Connectivism theory of learning</a:t>
            </a:r>
          </a:p>
          <a:p>
            <a:endParaRPr dirty="0" lang="en-US" u="sng">
              <a:solidFill>
                <a:srgbClr val="1A0DAB"/>
              </a:solidFill>
              <a:latin typeface="arial" panose="020B0604020202020204" pitchFamily="34" charset="0"/>
              <a:hlinkClick r:id="rId1"/>
            </a:endParaRPr>
          </a:p>
          <a:p>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8846" name="Title 1"/>
          <p:cNvSpPr>
            <a:spLocks noGrp="1"/>
          </p:cNvSpPr>
          <p:nvPr>
            <p:ph type="title"/>
          </p:nvPr>
        </p:nvSpPr>
        <p:spPr/>
        <p:txBody>
          <a:bodyPr/>
          <a:p>
            <a:endParaRPr lang="en-US"/>
          </a:p>
        </p:txBody>
      </p:sp>
      <p:sp>
        <p:nvSpPr>
          <p:cNvPr id="1048847" name="Content Placeholder 2"/>
          <p:cNvSpPr>
            <a:spLocks noGrp="1"/>
          </p:cNvSpPr>
          <p:nvPr>
            <p:ph idx="1"/>
          </p:nvPr>
        </p:nvSpPr>
        <p:spPr/>
        <p:txBody>
          <a:bodyPr/>
          <a:p>
            <a:r>
              <a:rPr dirty="0" lang="en-US" smtClean="0">
                <a:solidFill>
                  <a:srgbClr val="202124"/>
                </a:solidFill>
                <a:latin typeface="arial" panose="020B0604020202020204" pitchFamily="34" charset="0"/>
              </a:rPr>
              <a:t>Q13. </a:t>
            </a:r>
            <a:r>
              <a:rPr dirty="0" lang="en-US">
                <a:solidFill>
                  <a:srgbClr val="202124"/>
                </a:solidFill>
                <a:latin typeface="arial" panose="020B0604020202020204" pitchFamily="34" charset="0"/>
              </a:rPr>
              <a:t>a school built government on property given to a private person or an association in accordance with the laws and regulations is:</a:t>
            </a:r>
          </a:p>
          <a:p>
            <a:pPr indent="-342900" marL="342900">
              <a:buAutoNum type="alphaUcPeriod"/>
            </a:pPr>
            <a:r>
              <a:rPr dirty="0" lang="en-US">
                <a:solidFill>
                  <a:srgbClr val="202124"/>
                </a:solidFill>
                <a:latin typeface="arial" panose="020B0604020202020204" pitchFamily="34" charset="0"/>
              </a:rPr>
              <a:t>A public school</a:t>
            </a:r>
          </a:p>
          <a:p>
            <a:pPr indent="-342900" marL="342900">
              <a:buAutoNum type="alphaUcPeriod"/>
            </a:pPr>
            <a:r>
              <a:rPr dirty="0" lang="en-US">
                <a:solidFill>
                  <a:srgbClr val="202124"/>
                </a:solidFill>
                <a:latin typeface="arial" panose="020B0604020202020204" pitchFamily="34" charset="0"/>
              </a:rPr>
              <a:t>A </a:t>
            </a:r>
            <a:r>
              <a:rPr dirty="0" lang="en-US">
                <a:solidFill>
                  <a:srgbClr val="202124"/>
                </a:solidFill>
                <a:latin typeface="arial" panose="020B0604020202020204" pitchFamily="34" charset="0"/>
                <a:hlinkClick r:id="rId1"/>
              </a:rPr>
              <a:t>subsidized school</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Government aided school</a:t>
            </a:r>
          </a:p>
          <a:p>
            <a:pPr indent="-342900" marL="342900">
              <a:buAutoNum type="alphaUcPeriod"/>
            </a:pPr>
            <a:r>
              <a:rPr dirty="0" lang="en-US">
                <a:solidFill>
                  <a:srgbClr val="202124"/>
                </a:solidFill>
                <a:latin typeface="arial" panose="020B0604020202020204" pitchFamily="34" charset="0"/>
              </a:rPr>
              <a:t>A and C are correct</a:t>
            </a:r>
          </a:p>
          <a:p>
            <a:endParaRPr dirty="0" lang="en-US"/>
          </a:p>
        </p:txBody>
      </p:sp>
    </p:spTree>
  </p:cSld>
  <p:clrMapOvr>
    <a:masterClrMapping/>
  </p:clrMapOvr>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8848" name="Title 1"/>
          <p:cNvSpPr>
            <a:spLocks noGrp="1"/>
          </p:cNvSpPr>
          <p:nvPr>
            <p:ph type="title"/>
          </p:nvPr>
        </p:nvSpPr>
        <p:spPr/>
        <p:txBody>
          <a:bodyPr/>
          <a:p>
            <a:endParaRPr lang="en-US"/>
          </a:p>
        </p:txBody>
      </p:sp>
      <p:sp>
        <p:nvSpPr>
          <p:cNvPr id="1048849" name="Content Placeholder 2"/>
          <p:cNvSpPr>
            <a:spLocks noGrp="1"/>
          </p:cNvSpPr>
          <p:nvPr>
            <p:ph idx="1"/>
          </p:nvPr>
        </p:nvSpPr>
        <p:spPr/>
        <p:txBody>
          <a:bodyPr/>
          <a:p>
            <a:r>
              <a:rPr dirty="0" lang="en-US">
                <a:solidFill>
                  <a:srgbClr val="202124"/>
                </a:solidFill>
                <a:latin typeface="arial" panose="020B0604020202020204" pitchFamily="34" charset="0"/>
              </a:rPr>
              <a:t>Q14. the following classroom management dimensions except:</a:t>
            </a:r>
          </a:p>
          <a:p>
            <a:pPr indent="-342900" marL="342900">
              <a:buAutoNum type="alphaUcPeriod"/>
            </a:pPr>
            <a:r>
              <a:rPr dirty="0" lang="en-US">
                <a:solidFill>
                  <a:srgbClr val="202124"/>
                </a:solidFill>
                <a:latin typeface="arial" panose="020B0604020202020204" pitchFamily="34" charset="0"/>
              </a:rPr>
              <a:t>Instructional dimension</a:t>
            </a:r>
          </a:p>
          <a:p>
            <a:pPr indent="-342900" marL="342900">
              <a:buAutoNum type="alphaUcPeriod"/>
            </a:pPr>
            <a:r>
              <a:rPr dirty="0" lang="en-US">
                <a:solidFill>
                  <a:srgbClr val="202124"/>
                </a:solidFill>
                <a:latin typeface="arial" panose="020B0604020202020204" pitchFamily="34" charset="0"/>
              </a:rPr>
              <a:t>Behavior dimension</a:t>
            </a:r>
          </a:p>
          <a:p>
            <a:pPr indent="-342900" marL="342900">
              <a:buAutoNum type="alphaUcPeriod"/>
            </a:pPr>
            <a:r>
              <a:rPr dirty="0" lang="en-US">
                <a:solidFill>
                  <a:srgbClr val="FF0000"/>
                </a:solidFill>
                <a:latin typeface="arial" panose="020B0604020202020204" pitchFamily="34" charset="0"/>
              </a:rPr>
              <a:t>Social dimension</a:t>
            </a:r>
          </a:p>
          <a:p>
            <a:pPr indent="-342900" marL="342900">
              <a:buAutoNum type="alphaUcPeriod"/>
            </a:pPr>
            <a:r>
              <a:rPr dirty="0" lang="en-US">
                <a:solidFill>
                  <a:srgbClr val="202124"/>
                </a:solidFill>
                <a:latin typeface="arial" panose="020B0604020202020204" pitchFamily="34" charset="0"/>
              </a:rPr>
              <a:t>Relationship </a:t>
            </a:r>
            <a:r>
              <a:rPr dirty="0" lang="en-US" smtClean="0">
                <a:solidFill>
                  <a:srgbClr val="202124"/>
                </a:solidFill>
                <a:latin typeface="arial" panose="020B0604020202020204" pitchFamily="34" charset="0"/>
              </a:rPr>
              <a:t>dimension</a:t>
            </a:r>
          </a:p>
          <a:p>
            <a:pPr indent="0" marL="0">
              <a:buNone/>
            </a:pP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674" name=""/>
        <p:cNvGrpSpPr/>
        <p:nvPr/>
      </p:nvGrpSpPr>
      <p:grpSpPr>
        <a:xfrm>
          <a:off x="0" y="0"/>
          <a:ext cx="0" cy="0"/>
          <a:chOff x="0" y="0"/>
          <a:chExt cx="0" cy="0"/>
        </a:xfrm>
      </p:grpSpPr>
      <p:sp>
        <p:nvSpPr>
          <p:cNvPr id="1048850"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Q15. in learning and teaching, instructors sometimes need to use reinforcement. The reinforcement which requires to remove something in order to increase response is called:</a:t>
            </a:r>
          </a:p>
          <a:p>
            <a:pPr indent="-342900" marL="342900">
              <a:buAutoNum type="alphaUcPeriod"/>
            </a:pPr>
            <a:r>
              <a:rPr dirty="0" lang="en-US">
                <a:solidFill>
                  <a:srgbClr val="202124"/>
                </a:solidFill>
                <a:latin typeface="arial" panose="020B0604020202020204" pitchFamily="34" charset="0"/>
              </a:rPr>
              <a:t>Positive reinforcement</a:t>
            </a:r>
          </a:p>
          <a:p>
            <a:pPr indent="-342900" marL="342900">
              <a:buAutoNum type="alphaUcPeriod"/>
            </a:pPr>
            <a:r>
              <a:rPr dirty="0" lang="en-US">
                <a:solidFill>
                  <a:srgbClr val="202124"/>
                </a:solidFill>
                <a:latin typeface="arial" panose="020B0604020202020204" pitchFamily="34" charset="0"/>
              </a:rPr>
              <a:t>Secondary reinforcement</a:t>
            </a:r>
          </a:p>
          <a:p>
            <a:pPr indent="-342900" marL="342900">
              <a:buAutoNum type="alphaUcPeriod"/>
            </a:pPr>
            <a:r>
              <a:rPr dirty="0" lang="en-US">
                <a:solidFill>
                  <a:srgbClr val="FF0000"/>
                </a:solidFill>
                <a:latin typeface="arial" panose="020B0604020202020204" pitchFamily="34" charset="0"/>
              </a:rPr>
              <a:t>Negative reinforcement</a:t>
            </a:r>
          </a:p>
          <a:p>
            <a:pPr indent="-342900" marL="342900">
              <a:buAutoNum type="alphaUcPeriod"/>
            </a:pPr>
            <a:r>
              <a:rPr dirty="0" lang="en-US">
                <a:solidFill>
                  <a:srgbClr val="202124"/>
                </a:solidFill>
                <a:latin typeface="arial" panose="020B0604020202020204" pitchFamily="34" charset="0"/>
              </a:rPr>
              <a:t>A and B are </a:t>
            </a:r>
            <a:r>
              <a:rPr dirty="0" lang="en-US" smtClean="0">
                <a:solidFill>
                  <a:srgbClr val="202124"/>
                </a:solidFill>
                <a:latin typeface="arial" panose="020B0604020202020204" pitchFamily="34" charset="0"/>
              </a:rPr>
              <a:t>correct</a:t>
            </a:r>
          </a:p>
          <a:p>
            <a:pPr indent="0" marL="0">
              <a:buNone/>
            </a:pPr>
            <a:r>
              <a:rPr dirty="0" lang="en-US"/>
              <a:t> </a:t>
            </a:r>
            <a:r>
              <a:rPr b="1" dirty="0" lang="en-US">
                <a:hlinkClick r:id="rId1"/>
              </a:rPr>
              <a:t>Negative reinforcement</a:t>
            </a:r>
            <a:r>
              <a:rPr dirty="0" lang="en-US">
                <a:hlinkClick r:id="rId1"/>
              </a:rPr>
              <a:t>: This involves </a:t>
            </a:r>
            <a:r>
              <a:rPr b="1" dirty="0" lang="en-US">
                <a:hlinkClick r:id="rId1"/>
              </a:rPr>
              <a:t>removing something</a:t>
            </a:r>
            <a:r>
              <a:rPr dirty="0" lang="en-US">
                <a:hlinkClick r:id="rId1"/>
              </a:rPr>
              <a:t> to </a:t>
            </a:r>
            <a:r>
              <a:rPr b="1" dirty="0" lang="en-US">
                <a:hlinkClick r:id="rId1"/>
              </a:rPr>
              <a:t>increase response</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8851" name="Title 1"/>
          <p:cNvSpPr>
            <a:spLocks noGrp="1"/>
          </p:cNvSpPr>
          <p:nvPr>
            <p:ph type="title"/>
          </p:nvPr>
        </p:nvSpPr>
        <p:spPr/>
        <p:txBody>
          <a:bodyPr/>
          <a:p>
            <a:endParaRPr lang="en-US"/>
          </a:p>
        </p:txBody>
      </p:sp>
      <p:sp>
        <p:nvSpPr>
          <p:cNvPr id="1048852" name="Content Placeholder 2"/>
          <p:cNvSpPr>
            <a:spLocks noGrp="1"/>
          </p:cNvSpPr>
          <p:nvPr>
            <p:ph idx="1"/>
          </p:nvPr>
        </p:nvSpPr>
        <p:spPr/>
        <p:txBody>
          <a:bodyPr/>
          <a:p>
            <a:r>
              <a:rPr dirty="0" lang="en-US" smtClean="0">
                <a:solidFill>
                  <a:srgbClr val="202124"/>
                </a:solidFill>
                <a:latin typeface="arial" panose="020B0604020202020204" pitchFamily="34" charset="0"/>
              </a:rPr>
              <a:t>Q16. </a:t>
            </a:r>
            <a:r>
              <a:rPr dirty="0" lang="en-US">
                <a:solidFill>
                  <a:srgbClr val="202124"/>
                </a:solidFill>
                <a:latin typeface="arial" panose="020B0604020202020204" pitchFamily="34" charset="0"/>
              </a:rPr>
              <a:t>according to law determining the organization of education in Rwanda, a school built by individuals or association with no contribution of the </a:t>
            </a:r>
            <a:r>
              <a:rPr dirty="0" lang="en-US" smtClean="0">
                <a:solidFill>
                  <a:srgbClr val="202124"/>
                </a:solidFill>
                <a:latin typeface="arial" panose="020B0604020202020204" pitchFamily="34" charset="0"/>
              </a:rPr>
              <a:t>government </a:t>
            </a:r>
            <a:r>
              <a:rPr dirty="0" lang="en-US">
                <a:solidFill>
                  <a:srgbClr val="202124"/>
                </a:solidFill>
                <a:latin typeface="arial" panose="020B0604020202020204" pitchFamily="34" charset="0"/>
              </a:rPr>
              <a:t>is:</a:t>
            </a:r>
          </a:p>
          <a:p>
            <a:pPr indent="-342900" marL="342900">
              <a:buAutoNum type="alphaUcPeriod"/>
            </a:pPr>
            <a:r>
              <a:rPr dirty="0" lang="en-US">
                <a:solidFill>
                  <a:srgbClr val="FF0000"/>
                </a:solidFill>
                <a:latin typeface="arial" panose="020B0604020202020204" pitchFamily="34" charset="0"/>
              </a:rPr>
              <a:t>A private school</a:t>
            </a:r>
          </a:p>
          <a:p>
            <a:pPr indent="-342900" marL="342900">
              <a:buAutoNum type="alphaUcPeriod"/>
            </a:pPr>
            <a:r>
              <a:rPr dirty="0" lang="en-US">
                <a:solidFill>
                  <a:srgbClr val="202124"/>
                </a:solidFill>
                <a:latin typeface="arial" panose="020B0604020202020204" pitchFamily="34" charset="0"/>
              </a:rPr>
              <a:t>A public school</a:t>
            </a:r>
          </a:p>
          <a:p>
            <a:pPr indent="-342900" marL="342900">
              <a:buAutoNum type="alphaUcPeriod"/>
            </a:pPr>
            <a:r>
              <a:rPr dirty="0" lang="en-US">
                <a:solidFill>
                  <a:srgbClr val="202124"/>
                </a:solidFill>
                <a:latin typeface="arial" panose="020B0604020202020204" pitchFamily="34" charset="0"/>
              </a:rPr>
              <a:t>A subsided school</a:t>
            </a:r>
          </a:p>
          <a:p>
            <a:pPr indent="-342900" marL="342900">
              <a:buAutoNum type="alphaUcPeriod"/>
            </a:pPr>
            <a:r>
              <a:rPr dirty="0" lang="en-US">
                <a:solidFill>
                  <a:srgbClr val="202124"/>
                </a:solidFill>
                <a:latin typeface="arial" panose="020B0604020202020204" pitchFamily="34" charset="0"/>
              </a:rPr>
              <a:t>Government aided school</a:t>
            </a:r>
          </a:p>
          <a:p>
            <a:endParaRPr dirty="0" lang="en-US"/>
          </a:p>
        </p:txBody>
      </p:sp>
    </p:spTree>
  </p:cSld>
  <p:clrMapOvr>
    <a:masterClrMapping/>
  </p:clrMapOvr>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8853" name="Title 1"/>
          <p:cNvSpPr>
            <a:spLocks noGrp="1"/>
          </p:cNvSpPr>
          <p:nvPr>
            <p:ph type="title"/>
          </p:nvPr>
        </p:nvSpPr>
        <p:spPr/>
        <p:txBody>
          <a:bodyPr/>
          <a:p>
            <a:endParaRPr lang="en-US"/>
          </a:p>
        </p:txBody>
      </p:sp>
      <p:sp>
        <p:nvSpPr>
          <p:cNvPr id="1048854" name="Content Placeholder 2"/>
          <p:cNvSpPr>
            <a:spLocks noGrp="1"/>
          </p:cNvSpPr>
          <p:nvPr>
            <p:ph idx="1"/>
          </p:nvPr>
        </p:nvSpPr>
        <p:spPr/>
        <p:txBody>
          <a:bodyPr/>
          <a:p>
            <a:r>
              <a:rPr dirty="0" lang="en-US" smtClean="0">
                <a:solidFill>
                  <a:srgbClr val="202124"/>
                </a:solidFill>
                <a:latin typeface="arial" panose="020B0604020202020204" pitchFamily="34" charset="0"/>
              </a:rPr>
              <a:t>Q17. </a:t>
            </a:r>
            <a:r>
              <a:rPr dirty="0" lang="en-US">
                <a:solidFill>
                  <a:srgbClr val="202124"/>
                </a:solidFill>
                <a:latin typeface="arial" panose="020B0604020202020204" pitchFamily="34" charset="0"/>
              </a:rPr>
              <a:t>according to the law, the number of parents are members of the executive committee of a public school in Rwanda is:</a:t>
            </a:r>
          </a:p>
          <a:p>
            <a:pPr indent="-342900" marL="342900">
              <a:buAutoNum type="alphaUcPeriod"/>
            </a:pPr>
            <a:r>
              <a:rPr dirty="0" lang="en-US">
                <a:solidFill>
                  <a:srgbClr val="202124"/>
                </a:solidFill>
                <a:latin typeface="arial" panose="020B0604020202020204" pitchFamily="34" charset="0"/>
              </a:rPr>
              <a:t>6</a:t>
            </a:r>
          </a:p>
          <a:p>
            <a:pPr indent="-342900" marL="342900">
              <a:buAutoNum type="alphaUcPeriod"/>
            </a:pPr>
            <a:r>
              <a:rPr dirty="0" lang="en-US">
                <a:solidFill>
                  <a:srgbClr val="FF0000"/>
                </a:solidFill>
                <a:latin typeface="arial" panose="020B0604020202020204" pitchFamily="34" charset="0"/>
              </a:rPr>
              <a:t>4</a:t>
            </a:r>
          </a:p>
          <a:p>
            <a:pPr indent="-342900" marL="342900">
              <a:buAutoNum type="alphaUcPeriod"/>
            </a:pPr>
            <a:r>
              <a:rPr dirty="0" lang="en-US">
                <a:solidFill>
                  <a:srgbClr val="202124"/>
                </a:solidFill>
                <a:latin typeface="arial" panose="020B0604020202020204" pitchFamily="34" charset="0"/>
              </a:rPr>
              <a:t>3</a:t>
            </a:r>
          </a:p>
          <a:p>
            <a:pPr indent="-342900" marL="342900">
              <a:buAutoNum type="alphaUcPeriod"/>
            </a:pPr>
            <a:r>
              <a:rPr dirty="0" lang="en-US">
                <a:solidFill>
                  <a:srgbClr val="202124"/>
                </a:solidFill>
                <a:latin typeface="arial" panose="020B0604020202020204" pitchFamily="34" charset="0"/>
              </a:rPr>
              <a:t>5</a:t>
            </a:r>
          </a:p>
          <a:p>
            <a:endParaRPr dirty="0" lang="en-US"/>
          </a:p>
        </p:txBody>
      </p:sp>
    </p:spTree>
  </p:cSld>
  <p:clrMapOvr>
    <a:masterClrMapping/>
  </p:clrMapOvr>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677" name=""/>
        <p:cNvGrpSpPr/>
        <p:nvPr/>
      </p:nvGrpSpPr>
      <p:grpSpPr>
        <a:xfrm>
          <a:off x="0" y="0"/>
          <a:ext cx="0" cy="0"/>
          <a:chOff x="0" y="0"/>
          <a:chExt cx="0" cy="0"/>
        </a:xfrm>
      </p:grpSpPr>
      <p:sp>
        <p:nvSpPr>
          <p:cNvPr id="1048855" name="Title 1"/>
          <p:cNvSpPr>
            <a:spLocks noGrp="1"/>
          </p:cNvSpPr>
          <p:nvPr>
            <p:ph type="title"/>
          </p:nvPr>
        </p:nvSpPr>
        <p:spPr/>
        <p:txBody>
          <a:bodyPr/>
          <a:p>
            <a:endParaRPr lang="en-US"/>
          </a:p>
        </p:txBody>
      </p:sp>
      <p:sp>
        <p:nvSpPr>
          <p:cNvPr id="1048856" name="Content Placeholder 2"/>
          <p:cNvSpPr>
            <a:spLocks noGrp="1"/>
          </p:cNvSpPr>
          <p:nvPr>
            <p:ph idx="1"/>
          </p:nvPr>
        </p:nvSpPr>
        <p:spPr/>
        <p:txBody>
          <a:bodyPr/>
          <a:p>
            <a:r>
              <a:rPr dirty="0" lang="en-US">
                <a:solidFill>
                  <a:srgbClr val="202124"/>
                </a:solidFill>
                <a:latin typeface="arial" panose="020B0604020202020204" pitchFamily="34" charset="0"/>
              </a:rPr>
              <a:t>Q18. in learning and teaching, instructors sometimes need to use reinforcement. The reinforcement which requires to add something in order to increase response is called:</a:t>
            </a:r>
          </a:p>
          <a:p>
            <a:pPr indent="-342900" marL="342900">
              <a:buAutoNum type="alphaUcPeriod"/>
            </a:pPr>
            <a:r>
              <a:rPr dirty="0" lang="en-US">
                <a:solidFill>
                  <a:srgbClr val="FF0000"/>
                </a:solidFill>
                <a:latin typeface="arial" panose="020B0604020202020204" pitchFamily="34" charset="0"/>
              </a:rPr>
              <a:t>Positive </a:t>
            </a:r>
            <a:r>
              <a:rPr dirty="0" lang="en-US" smtClean="0">
                <a:solidFill>
                  <a:srgbClr val="FF0000"/>
                </a:solidFill>
                <a:latin typeface="arial" panose="020B0604020202020204" pitchFamily="34" charset="0"/>
              </a:rPr>
              <a:t>reinforcement</a:t>
            </a:r>
            <a:endParaRPr dirty="0" lang="en-US">
              <a:solidFill>
                <a:srgbClr val="FF0000"/>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Primary reinforcement</a:t>
            </a:r>
          </a:p>
          <a:p>
            <a:pPr indent="-342900" marL="342900">
              <a:buAutoNum type="alphaUcPeriod"/>
            </a:pPr>
            <a:r>
              <a:rPr dirty="0" lang="en-US">
                <a:solidFill>
                  <a:srgbClr val="202124"/>
                </a:solidFill>
                <a:latin typeface="arial" panose="020B0604020202020204" pitchFamily="34" charset="0"/>
              </a:rPr>
              <a:t>Negative reinforcement</a:t>
            </a:r>
          </a:p>
          <a:p>
            <a:pPr indent="-342900" marL="342900">
              <a:buAutoNum type="alphaUcPeriod"/>
            </a:pPr>
            <a:r>
              <a:rPr dirty="0" lang="en-US">
                <a:solidFill>
                  <a:srgbClr val="202124"/>
                </a:solidFill>
                <a:latin typeface="arial" panose="020B0604020202020204" pitchFamily="34" charset="0"/>
              </a:rPr>
              <a:t>B and C are correct</a:t>
            </a:r>
          </a:p>
          <a:p>
            <a:endParaRPr dirty="0" lang="en-US"/>
          </a:p>
        </p:txBody>
      </p:sp>
    </p:spTree>
  </p:cSld>
  <p:clrMapOvr>
    <a:masterClrMapping/>
  </p:clrMapOvr>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8857" name="Title 1"/>
          <p:cNvSpPr>
            <a:spLocks noGrp="1"/>
          </p:cNvSpPr>
          <p:nvPr>
            <p:ph type="title"/>
          </p:nvPr>
        </p:nvSpPr>
        <p:spPr/>
        <p:txBody>
          <a:bodyPr/>
          <a:p>
            <a:endParaRPr lang="en-US"/>
          </a:p>
        </p:txBody>
      </p:sp>
      <p:sp>
        <p:nvSpPr>
          <p:cNvPr id="1048858" name="Content Placeholder 2"/>
          <p:cNvSpPr>
            <a:spLocks noGrp="1"/>
          </p:cNvSpPr>
          <p:nvPr>
            <p:ph idx="1"/>
          </p:nvPr>
        </p:nvSpPr>
        <p:spPr/>
        <p:txBody>
          <a:bodyPr/>
          <a:p>
            <a:r>
              <a:rPr dirty="0" lang="en-US" smtClean="0">
                <a:solidFill>
                  <a:srgbClr val="202124"/>
                </a:solidFill>
                <a:latin typeface="arial" panose="020B0604020202020204" pitchFamily="34" charset="0"/>
              </a:rPr>
              <a:t>Q19. </a:t>
            </a:r>
            <a:r>
              <a:rPr dirty="0" lang="en-US">
                <a:solidFill>
                  <a:srgbClr val="202124"/>
                </a:solidFill>
                <a:latin typeface="arial" panose="020B0604020202020204" pitchFamily="34" charset="0"/>
              </a:rPr>
              <a:t>according to the law, the number of teachers who are members of the executive committee of a public school in Rwanda is:</a:t>
            </a:r>
          </a:p>
          <a:p>
            <a:pPr indent="-342900" marL="342900">
              <a:buAutoNum type="alphaUcPeriod"/>
            </a:pPr>
            <a:r>
              <a:rPr dirty="0" lang="en-US">
                <a:solidFill>
                  <a:srgbClr val="202124"/>
                </a:solidFill>
                <a:latin typeface="arial" panose="020B0604020202020204" pitchFamily="34" charset="0"/>
              </a:rPr>
              <a:t>3</a:t>
            </a:r>
          </a:p>
          <a:p>
            <a:pPr indent="-342900" marL="342900">
              <a:buAutoNum type="alphaUcPeriod"/>
            </a:pPr>
            <a:r>
              <a:rPr dirty="0" lang="en-US">
                <a:solidFill>
                  <a:srgbClr val="FF0000"/>
                </a:solidFill>
                <a:latin typeface="arial" panose="020B0604020202020204" pitchFamily="34" charset="0"/>
              </a:rPr>
              <a:t>2</a:t>
            </a:r>
          </a:p>
          <a:p>
            <a:pPr indent="-342900" marL="342900">
              <a:buAutoNum type="alphaUcPeriod"/>
            </a:pPr>
            <a:r>
              <a:rPr dirty="0" lang="en-US">
                <a:solidFill>
                  <a:srgbClr val="202124"/>
                </a:solidFill>
                <a:latin typeface="arial" panose="020B0604020202020204" pitchFamily="34" charset="0"/>
              </a:rPr>
              <a:t>5</a:t>
            </a:r>
          </a:p>
          <a:p>
            <a:pPr indent="-342900" marL="342900">
              <a:buAutoNum type="alphaUcPeriod"/>
            </a:pPr>
            <a:r>
              <a:rPr dirty="0" lang="en-US">
                <a:solidFill>
                  <a:srgbClr val="202124"/>
                </a:solidFill>
                <a:latin typeface="arial" panose="020B0604020202020204" pitchFamily="34" charset="0"/>
              </a:rPr>
              <a:t>4</a:t>
            </a:r>
          </a:p>
          <a:p>
            <a:endParaRPr dirty="0" lang="en-US"/>
          </a:p>
        </p:txBody>
      </p:sp>
    </p:spTree>
  </p:cSld>
  <p:clrMapOvr>
    <a:masterClrMapping/>
  </p:clrMapOvr>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8859" name="Title 1"/>
          <p:cNvSpPr>
            <a:spLocks noGrp="1"/>
          </p:cNvSpPr>
          <p:nvPr>
            <p:ph type="title"/>
          </p:nvPr>
        </p:nvSpPr>
        <p:spPr/>
        <p:txBody>
          <a:bodyPr/>
          <a:p>
            <a:endParaRPr lang="en-US"/>
          </a:p>
        </p:txBody>
      </p:sp>
      <p:sp>
        <p:nvSpPr>
          <p:cNvPr id="1048860" name="Content Placeholder 2"/>
          <p:cNvSpPr>
            <a:spLocks noGrp="1"/>
          </p:cNvSpPr>
          <p:nvPr>
            <p:ph idx="1"/>
          </p:nvPr>
        </p:nvSpPr>
        <p:spPr/>
        <p:txBody>
          <a:bodyPr/>
          <a:p>
            <a:r>
              <a:rPr dirty="0" lang="en-US" smtClean="0">
                <a:solidFill>
                  <a:srgbClr val="202124"/>
                </a:solidFill>
                <a:latin typeface="arial" panose="020B0604020202020204" pitchFamily="34" charset="0"/>
              </a:rPr>
              <a:t>Q20. </a:t>
            </a:r>
            <a:r>
              <a:rPr dirty="0" lang="en-US">
                <a:solidFill>
                  <a:srgbClr val="202124"/>
                </a:solidFill>
                <a:latin typeface="arial" panose="020B0604020202020204" pitchFamily="34" charset="0"/>
              </a:rPr>
              <a:t>games playing and literacy are connected because:</a:t>
            </a:r>
          </a:p>
          <a:p>
            <a:pPr indent="-342900" marL="342900">
              <a:buAutoNum type="alphaUcPeriod"/>
            </a:pPr>
            <a:r>
              <a:rPr dirty="0" lang="en-US">
                <a:solidFill>
                  <a:srgbClr val="00B050"/>
                </a:solidFill>
                <a:latin typeface="arial" panose="020B0604020202020204" pitchFamily="34" charset="0"/>
              </a:rPr>
              <a:t>Literacy allows the child to play effectively</a:t>
            </a:r>
          </a:p>
          <a:p>
            <a:pPr indent="-342900" marL="342900">
              <a:buAutoNum type="alphaUcPeriod"/>
            </a:pPr>
            <a:r>
              <a:rPr dirty="0" lang="en-US">
                <a:solidFill>
                  <a:srgbClr val="FF0000"/>
                </a:solidFill>
                <a:latin typeface="arial" panose="020B0604020202020204" pitchFamily="34" charset="0"/>
              </a:rPr>
              <a:t>Games playing prepares for literacy</a:t>
            </a:r>
          </a:p>
          <a:p>
            <a:pPr indent="-342900" marL="342900">
              <a:buAutoNum type="alphaUcPeriod"/>
            </a:pPr>
            <a:r>
              <a:rPr dirty="0" lang="en-US">
                <a:solidFill>
                  <a:srgbClr val="00B050"/>
                </a:solidFill>
                <a:latin typeface="arial" panose="020B0604020202020204" pitchFamily="34" charset="0"/>
              </a:rPr>
              <a:t>Both are independent </a:t>
            </a:r>
          </a:p>
          <a:p>
            <a:pPr indent="-342900" marL="342900">
              <a:buAutoNum type="alphaUcPeriod"/>
            </a:pPr>
            <a:r>
              <a:rPr dirty="0" lang="en-US">
                <a:solidFill>
                  <a:srgbClr val="00B050"/>
                </a:solidFill>
                <a:latin typeface="arial" panose="020B0604020202020204" pitchFamily="34" charset="0"/>
              </a:rPr>
              <a:t>There is no correct answer</a:t>
            </a:r>
          </a:p>
          <a:p>
            <a:r>
              <a:rPr dirty="0" lang="en-US">
                <a:solidFill>
                  <a:srgbClr val="4D5156"/>
                </a:solidFill>
                <a:latin typeface="arial" panose="020B0604020202020204" pitchFamily="34" charset="0"/>
                <a:hlinkClick r:id="rId1"/>
              </a:rPr>
              <a:t>a new survey suggests that </a:t>
            </a:r>
            <a:r>
              <a:rPr b="1" dirty="0" lang="en-US">
                <a:solidFill>
                  <a:srgbClr val="5F6368"/>
                </a:solidFill>
                <a:latin typeface="arial" panose="020B0604020202020204" pitchFamily="34" charset="0"/>
                <a:hlinkClick r:id="rId1"/>
              </a:rPr>
              <a:t>playing</a:t>
            </a:r>
            <a:r>
              <a:rPr dirty="0" lang="en-US">
                <a:solidFill>
                  <a:srgbClr val="4D5156"/>
                </a:solidFill>
                <a:latin typeface="arial" panose="020B0604020202020204" pitchFamily="34" charset="0"/>
                <a:hlinkClick r:id="rId1"/>
              </a:rPr>
              <a:t> may actually improve their </a:t>
            </a:r>
            <a:r>
              <a:rPr b="1" dirty="0" lang="en-US">
                <a:solidFill>
                  <a:srgbClr val="5F6368"/>
                </a:solidFill>
                <a:latin typeface="arial" panose="020B0604020202020204" pitchFamily="34" charset="0"/>
                <a:hlinkClick r:id="rId1"/>
              </a:rPr>
              <a:t>literacy</a:t>
            </a:r>
            <a:r>
              <a:rPr dirty="0" lang="en-US">
                <a:solidFill>
                  <a:srgbClr val="4D5156"/>
                </a:solidFill>
                <a:latin typeface="arial" panose="020B0604020202020204" pitchFamily="34" charset="0"/>
                <a:hlinkClick r:id="rId1"/>
              </a:rPr>
              <a:t>, </a:t>
            </a:r>
            <a:r>
              <a:rPr b="1" dirty="0" lang="en-US">
                <a:solidFill>
                  <a:srgbClr val="5F6368"/>
                </a:solidFill>
                <a:latin typeface="arial" panose="020B0604020202020204" pitchFamily="34" charset="0"/>
                <a:hlinkClick r:id="rId1"/>
              </a:rPr>
              <a:t>communication skills</a:t>
            </a:r>
            <a:r>
              <a:rPr dirty="0" lang="en-US">
                <a:solidFill>
                  <a:srgbClr val="4D5156"/>
                </a:solidFill>
                <a:latin typeface="arial" panose="020B0604020202020204" pitchFamily="34" charset="0"/>
                <a:hlinkClick r:id="rId1"/>
              </a:rPr>
              <a:t> and overall mental well-being</a:t>
            </a:r>
            <a:endParaRPr dirty="0" lang="en-US"/>
          </a:p>
          <a:p>
            <a:endParaRPr dirty="0" lang="en-US"/>
          </a:p>
        </p:txBody>
      </p:sp>
    </p:spTree>
  </p:cSld>
  <p:clrMapOvr>
    <a:masterClrMapping/>
  </p:clrMapOvr>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680" name=""/>
        <p:cNvGrpSpPr/>
        <p:nvPr/>
      </p:nvGrpSpPr>
      <p:grpSpPr>
        <a:xfrm>
          <a:off x="0" y="0"/>
          <a:ext cx="0" cy="0"/>
          <a:chOff x="0" y="0"/>
          <a:chExt cx="0" cy="0"/>
        </a:xfrm>
      </p:grpSpPr>
      <p:sp>
        <p:nvSpPr>
          <p:cNvPr id="1048861" name="Title 1"/>
          <p:cNvSpPr>
            <a:spLocks noGrp="1"/>
          </p:cNvSpPr>
          <p:nvPr>
            <p:ph type="title"/>
          </p:nvPr>
        </p:nvSpPr>
        <p:spPr/>
        <p:txBody>
          <a:bodyPr/>
          <a:p>
            <a:endParaRPr lang="en-US"/>
          </a:p>
        </p:txBody>
      </p:sp>
      <p:sp>
        <p:nvSpPr>
          <p:cNvPr id="1048862" name="Content Placeholder 2"/>
          <p:cNvSpPr>
            <a:spLocks noGrp="1"/>
          </p:cNvSpPr>
          <p:nvPr>
            <p:ph idx="1"/>
          </p:nvPr>
        </p:nvSpPr>
        <p:spPr/>
        <p:txBody>
          <a:bodyPr/>
          <a:p>
            <a:r>
              <a:rPr b="1" dirty="0" lang="en-US" smtClean="0">
                <a:solidFill>
                  <a:srgbClr val="202124"/>
                </a:solidFill>
                <a:latin typeface="arial" panose="020B0604020202020204" pitchFamily="34" charset="0"/>
              </a:rPr>
              <a:t>Q21. </a:t>
            </a:r>
            <a:r>
              <a:rPr b="1" dirty="0" lang="en-US">
                <a:solidFill>
                  <a:srgbClr val="202124"/>
                </a:solidFill>
                <a:latin typeface="arial" panose="020B0604020202020204" pitchFamily="34" charset="0"/>
              </a:rPr>
              <a:t>four foundations of curriculum are:</a:t>
            </a:r>
          </a:p>
          <a:p>
            <a:pPr indent="-342900" marL="342900">
              <a:buAutoNum type="alphaUcPeriod"/>
            </a:pPr>
            <a:r>
              <a:rPr b="1" dirty="0" lang="en-US">
                <a:solidFill>
                  <a:srgbClr val="FF0000"/>
                </a:solidFill>
                <a:latin typeface="arial" panose="020B0604020202020204" pitchFamily="34" charset="0"/>
              </a:rPr>
              <a:t>philosophical, psychological, historical and sociological</a:t>
            </a:r>
          </a:p>
          <a:p>
            <a:pPr indent="-342900" marL="342900">
              <a:buAutoNum type="alphaUcPeriod"/>
            </a:pPr>
            <a:r>
              <a:rPr b="1" dirty="0" lang="en-US">
                <a:solidFill>
                  <a:srgbClr val="202124"/>
                </a:solidFill>
                <a:latin typeface="arial" panose="020B0604020202020204" pitchFamily="34" charset="0"/>
              </a:rPr>
              <a:t>Philosophical, political, psychological, and historical</a:t>
            </a:r>
          </a:p>
          <a:p>
            <a:pPr indent="-342900" marL="342900">
              <a:buAutoNum type="alphaUcPeriod"/>
            </a:pPr>
            <a:r>
              <a:rPr b="1" dirty="0" lang="en-US">
                <a:solidFill>
                  <a:srgbClr val="202124"/>
                </a:solidFill>
                <a:latin typeface="arial" panose="020B0604020202020204" pitchFamily="34" charset="0"/>
              </a:rPr>
              <a:t>Philosophical, psychological, economical and </a:t>
            </a:r>
            <a:r>
              <a:rPr b="1" dirty="0" lang="en-US" err="1">
                <a:solidFill>
                  <a:srgbClr val="202124"/>
                </a:solidFill>
                <a:latin typeface="arial" panose="020B0604020202020204" pitchFamily="34" charset="0"/>
              </a:rPr>
              <a:t>socialigical</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Philosophical, historical, psychological, and geographical</a:t>
            </a:r>
          </a:p>
          <a:p>
            <a:pPr indent="0" marL="0">
              <a:buNone/>
            </a:pPr>
            <a:r>
              <a:rPr b="1" dirty="0" lang="en-US">
                <a:hlinkClick r:id="rId1"/>
              </a:rPr>
              <a:t>philosophy</a:t>
            </a:r>
            <a:r>
              <a:rPr dirty="0" lang="en-US">
                <a:hlinkClick r:id="rId1"/>
              </a:rPr>
              <a:t>, </a:t>
            </a:r>
            <a:r>
              <a:rPr b="1" dirty="0" lang="en-US">
                <a:hlinkClick r:id="rId1"/>
              </a:rPr>
              <a:t>history</a:t>
            </a:r>
            <a:r>
              <a:rPr dirty="0" lang="en-US">
                <a:hlinkClick r:id="rId1"/>
              </a:rPr>
              <a:t>, </a:t>
            </a:r>
            <a:r>
              <a:rPr b="1" dirty="0" lang="en-US">
                <a:hlinkClick r:id="rId1"/>
              </a:rPr>
              <a:t>psychology</a:t>
            </a:r>
            <a:r>
              <a:rPr dirty="0" lang="en-US">
                <a:hlinkClick r:id="rId1"/>
              </a:rPr>
              <a:t>, and </a:t>
            </a:r>
            <a:r>
              <a:rPr b="1" dirty="0" lang="en-US">
                <a:hlinkClick r:id="rId1"/>
              </a:rPr>
              <a:t>sociology</a:t>
            </a:r>
            <a:endParaRPr b="1"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8863" name="Title 1"/>
          <p:cNvSpPr>
            <a:spLocks noGrp="1"/>
          </p:cNvSpPr>
          <p:nvPr>
            <p:ph type="title"/>
          </p:nvPr>
        </p:nvSpPr>
        <p:spPr/>
        <p:txBody>
          <a:bodyPr/>
          <a:p>
            <a:endParaRPr lang="en-US"/>
          </a:p>
        </p:txBody>
      </p:sp>
      <p:sp>
        <p:nvSpPr>
          <p:cNvPr id="1048864" name="Content Placeholder 2"/>
          <p:cNvSpPr>
            <a:spLocks noGrp="1"/>
          </p:cNvSpPr>
          <p:nvPr>
            <p:ph idx="1"/>
          </p:nvPr>
        </p:nvSpPr>
        <p:spPr/>
        <p:txBody>
          <a:bodyPr/>
          <a:p>
            <a:r>
              <a:rPr dirty="0" lang="en-US" smtClean="0">
                <a:latin typeface="arial" panose="020B0604020202020204" pitchFamily="34" charset="0"/>
              </a:rPr>
              <a:t>Q22. </a:t>
            </a:r>
            <a:r>
              <a:rPr dirty="0" lang="en-US">
                <a:latin typeface="arial" panose="020B0604020202020204" pitchFamily="34" charset="0"/>
              </a:rPr>
              <a:t>it is important to foster literacy during the early stages of life because the brain develops faster than any other times between the age of: </a:t>
            </a:r>
            <a:r>
              <a:rPr dirty="0" lang="en-US">
                <a:solidFill>
                  <a:srgbClr val="FF0000"/>
                </a:solidFill>
                <a:latin typeface="arial" panose="020B0604020202020204" pitchFamily="34" charset="0"/>
              </a:rPr>
              <a:t>A. 0-4 </a:t>
            </a:r>
            <a:r>
              <a:rPr dirty="0" lang="en-US">
                <a:solidFill>
                  <a:srgbClr val="00B050"/>
                </a:solidFill>
                <a:latin typeface="arial" panose="020B0604020202020204" pitchFamily="34" charset="0"/>
              </a:rPr>
              <a:t>years   B. 1-3 years  C. 0-3 years  d. 1-4 years</a:t>
            </a:r>
            <a:endParaRPr dirty="0" lang="en-US">
              <a:solidFill>
                <a:srgbClr val="00B050"/>
              </a:solidFill>
              <a:latin typeface="arial" panose="020B0604020202020204" pitchFamily="34" charset="0"/>
              <a:hlinkClick r:id="rId1"/>
            </a:endParaRPr>
          </a:p>
          <a:p>
            <a:r>
              <a:rPr dirty="0" lang="en-US">
                <a:solidFill>
                  <a:srgbClr val="202124"/>
                </a:solidFill>
                <a:latin typeface="arial" panose="020B0604020202020204" pitchFamily="34" charset="0"/>
                <a:hlinkClick r:id="rId1"/>
              </a:rPr>
              <a:t>From </a:t>
            </a:r>
            <a:r>
              <a:rPr b="1" dirty="0" lang="en-US">
                <a:solidFill>
                  <a:srgbClr val="202124"/>
                </a:solidFill>
                <a:latin typeface="arial" panose="020B0604020202020204" pitchFamily="34" charset="0"/>
                <a:hlinkClick r:id="rId1"/>
              </a:rPr>
              <a:t>birth to age five</a:t>
            </a:r>
            <a:r>
              <a:rPr dirty="0" lang="en-US">
                <a:solidFill>
                  <a:srgbClr val="202124"/>
                </a:solidFill>
                <a:latin typeface="arial" panose="020B0604020202020204" pitchFamily="34" charset="0"/>
                <a:hlinkClick r:id="rId1"/>
              </a:rPr>
              <a:t>, a child's brain develops more rapidly than at any other time in life</a:t>
            </a:r>
            <a:r>
              <a:rPr dirty="0" lang="en-US">
                <a:solidFill>
                  <a:srgbClr val="202124"/>
                </a:solidFill>
                <a:latin typeface="arial" panose="020B0604020202020204" pitchFamily="34" charset="0"/>
              </a:rPr>
              <a:t>. </a:t>
            </a:r>
            <a:r>
              <a:rPr dirty="0" sz="3600" lang="en-US">
                <a:hlinkClick r:id="rId2"/>
              </a:rPr>
              <a:t>In fact 90% of children's critical brain development occurs by age 5.</a:t>
            </a:r>
            <a:endParaRPr dirty="0" sz="3600" lang="en-US"/>
          </a:p>
          <a:p>
            <a:endParaRPr dirty="0" lang="en-US"/>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20" name=""/>
        <p:cNvGrpSpPr/>
        <p:nvPr/>
      </p:nvGrpSpPr>
      <p:grpSpPr>
        <a:xfrm>
          <a:off x="0" y="0"/>
          <a:ext cx="0" cy="0"/>
          <a:chOff x="0" y="0"/>
          <a:chExt cx="0" cy="0"/>
        </a:xfrm>
      </p:grpSpPr>
      <p:sp>
        <p:nvSpPr>
          <p:cNvPr id="1048604" name="Content Placeholder 2"/>
          <p:cNvSpPr>
            <a:spLocks noGrp="1"/>
          </p:cNvSpPr>
          <p:nvPr>
            <p:ph idx="1"/>
          </p:nvPr>
        </p:nvSpPr>
        <p:spPr>
          <a:xfrm>
            <a:off x="0" y="0"/>
            <a:ext cx="12192000" cy="6858000"/>
          </a:xfrm>
        </p:spPr>
        <p:txBody>
          <a:bodyPr>
            <a:normAutofit fontScale="92857" lnSpcReduction="20000"/>
          </a:bodyPr>
          <a:p>
            <a:r>
              <a:rPr b="1" dirty="0" lang="en-US">
                <a:solidFill>
                  <a:srgbClr val="5F6368"/>
                </a:solidFill>
                <a:latin typeface="arial" panose="020B0604020202020204" pitchFamily="34" charset="0"/>
              </a:rPr>
              <a:t>Q26. when teaching a child to count to ten we start with:</a:t>
            </a:r>
          </a:p>
          <a:p>
            <a:pPr indent="-342900" marL="342900">
              <a:buAutoNum type="alphaUcPeriod"/>
            </a:pPr>
            <a:r>
              <a:rPr b="1" dirty="0" lang="en-US">
                <a:solidFill>
                  <a:srgbClr val="5F6368"/>
                </a:solidFill>
                <a:latin typeface="arial" panose="020B0604020202020204" pitchFamily="34" charset="0"/>
              </a:rPr>
              <a:t>O</a:t>
            </a:r>
          </a:p>
          <a:p>
            <a:pPr indent="-342900" marL="342900">
              <a:buAutoNum type="alphaUcPeriod"/>
            </a:pPr>
            <a:r>
              <a:rPr b="1" dirty="0" lang="en-US">
                <a:solidFill>
                  <a:srgbClr val="FF0000"/>
                </a:solidFill>
                <a:latin typeface="arial" panose="020B0604020202020204" pitchFamily="34" charset="0"/>
              </a:rPr>
              <a:t>1</a:t>
            </a:r>
          </a:p>
          <a:p>
            <a:pPr indent="-342900" marL="342900">
              <a:buAutoNum type="alphaUcPeriod"/>
            </a:pPr>
            <a:r>
              <a:rPr b="1" dirty="0" lang="en-US">
                <a:solidFill>
                  <a:srgbClr val="5F6368"/>
                </a:solidFill>
                <a:latin typeface="arial" panose="020B0604020202020204" pitchFamily="34" charset="0"/>
              </a:rPr>
              <a:t>0 is taught later</a:t>
            </a:r>
          </a:p>
          <a:p>
            <a:pPr indent="-342900" marL="342900">
              <a:buAutoNum type="alphaUcPeriod"/>
            </a:pPr>
            <a:r>
              <a:rPr b="1" dirty="0" lang="en-US">
                <a:solidFill>
                  <a:srgbClr val="5F6368"/>
                </a:solidFill>
                <a:latin typeface="arial" panose="020B0604020202020204" pitchFamily="34" charset="0"/>
              </a:rPr>
              <a:t>0 is never taught</a:t>
            </a:r>
          </a:p>
          <a:p>
            <a:r>
              <a:rPr b="1" dirty="0" lang="en-US">
                <a:solidFill>
                  <a:srgbClr val="5F6368"/>
                </a:solidFill>
                <a:latin typeface="arial" panose="020B0604020202020204" pitchFamily="34" charset="0"/>
                <a:hlinkClick r:id="rId1"/>
              </a:rPr>
              <a:t>Zero</a:t>
            </a:r>
            <a:r>
              <a:rPr dirty="0" lang="en-US">
                <a:solidFill>
                  <a:srgbClr val="4D5156"/>
                </a:solidFill>
                <a:latin typeface="arial" panose="020B0604020202020204" pitchFamily="34" charset="0"/>
                <a:hlinkClick r:id="rId1"/>
              </a:rPr>
              <a:t> is an abstract concept, usually quite difficult for little ones to grasp. In my award winning learning kits, </a:t>
            </a:r>
            <a:r>
              <a:rPr b="1" dirty="0" lang="en-US">
                <a:solidFill>
                  <a:srgbClr val="5F6368"/>
                </a:solidFill>
                <a:latin typeface="arial" panose="020B0604020202020204" pitchFamily="34" charset="0"/>
                <a:hlinkClick r:id="rId1"/>
              </a:rPr>
              <a:t>I</a:t>
            </a:r>
            <a:r>
              <a:rPr dirty="0" lang="en-US">
                <a:solidFill>
                  <a:srgbClr val="4D5156"/>
                </a:solidFill>
                <a:latin typeface="arial" panose="020B0604020202020204" pitchFamily="34" charset="0"/>
                <a:hlinkClick r:id="rId1"/>
              </a:rPr>
              <a:t> recommend starting at 1 in the Toddler kit</a:t>
            </a:r>
            <a:endParaRPr dirty="0" lang="en-US"/>
          </a:p>
          <a:p>
            <a:r>
              <a:rPr dirty="0" lang="en-US" smtClean="0">
                <a:solidFill>
                  <a:srgbClr val="202124"/>
                </a:solidFill>
                <a:latin typeface="arial" panose="020B0604020202020204" pitchFamily="34" charset="0"/>
              </a:rPr>
              <a:t>Q27</a:t>
            </a:r>
            <a:r>
              <a:rPr dirty="0" lang="en-US">
                <a:solidFill>
                  <a:srgbClr val="202124"/>
                </a:solidFill>
                <a:latin typeface="arial" panose="020B0604020202020204" pitchFamily="34" charset="0"/>
              </a:rPr>
              <a:t>. Tyler’s approach to curriculum Development is:</a:t>
            </a:r>
          </a:p>
          <a:p>
            <a:pPr indent="-342900" marL="342900">
              <a:buAutoNum type="alphaUcPeriod"/>
            </a:pPr>
            <a:r>
              <a:rPr dirty="0" lang="en-US">
                <a:solidFill>
                  <a:srgbClr val="202124"/>
                </a:solidFill>
                <a:latin typeface="arial" panose="020B0604020202020204" pitchFamily="34" charset="0"/>
              </a:rPr>
              <a:t>Inductive</a:t>
            </a:r>
          </a:p>
          <a:p>
            <a:pPr indent="-342900" marL="342900">
              <a:buAutoNum type="alphaUcPeriod"/>
            </a:pPr>
            <a:r>
              <a:rPr dirty="0" lang="en-US">
                <a:solidFill>
                  <a:srgbClr val="FF0000"/>
                </a:solidFill>
                <a:latin typeface="arial" panose="020B0604020202020204" pitchFamily="34" charset="0"/>
              </a:rPr>
              <a:t>Deductive</a:t>
            </a:r>
          </a:p>
          <a:p>
            <a:pPr indent="-342900" marL="342900">
              <a:buAutoNum type="alphaUcPeriod"/>
            </a:pPr>
            <a:r>
              <a:rPr dirty="0" lang="en-US" err="1">
                <a:solidFill>
                  <a:srgbClr val="202124"/>
                </a:solidFill>
                <a:latin typeface="arial" panose="020B0604020202020204" pitchFamily="34" charset="0"/>
              </a:rPr>
              <a:t>Undirectional</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Mixed</a:t>
            </a:r>
          </a:p>
          <a:p>
            <a:r>
              <a:rPr dirty="0" lang="en-US">
                <a:solidFill>
                  <a:srgbClr val="202124"/>
                </a:solidFill>
                <a:latin typeface="arial" panose="020B0604020202020204" pitchFamily="34" charset="0"/>
                <a:hlinkClick r:id="rId2"/>
              </a:rPr>
              <a:t>The model of Tyler is </a:t>
            </a:r>
            <a:r>
              <a:rPr b="1" dirty="0" lang="en-US">
                <a:solidFill>
                  <a:srgbClr val="202124"/>
                </a:solidFill>
                <a:latin typeface="arial" panose="020B0604020202020204" pitchFamily="34" charset="0"/>
                <a:hlinkClick r:id="rId2"/>
              </a:rPr>
              <a:t>deductive</a:t>
            </a:r>
            <a:r>
              <a:rPr dirty="0" lang="en-US">
                <a:solidFill>
                  <a:srgbClr val="202124"/>
                </a:solidFill>
                <a:latin typeface="arial" panose="020B0604020202020204" pitchFamily="34" charset="0"/>
                <a:hlinkClick r:id="rId2"/>
              </a:rPr>
              <a:t>, linear and move from general to specific. From the beginning to end it entails a specific order of steps. Besides, prescriptive it shows what is done as well as what should be done by curriculum developers.</a:t>
            </a:r>
            <a:endParaRPr dirty="0" lang="en-US"/>
          </a:p>
          <a:p>
            <a:endParaRPr dirty="0" lang="en-US"/>
          </a:p>
          <a:p>
            <a:endParaRPr dirty="0" lang="en-US"/>
          </a:p>
        </p:txBody>
      </p:sp>
    </p:spTree>
  </p:cSld>
  <p:clrMapOvr>
    <a:masterClrMapping/>
  </p:clrMapOvr>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8865" name="Title 1"/>
          <p:cNvSpPr>
            <a:spLocks noGrp="1"/>
          </p:cNvSpPr>
          <p:nvPr>
            <p:ph type="title"/>
          </p:nvPr>
        </p:nvSpPr>
        <p:spPr/>
        <p:txBody>
          <a:bodyPr/>
          <a:p>
            <a:endParaRPr lang="en-US"/>
          </a:p>
        </p:txBody>
      </p:sp>
      <p:sp>
        <p:nvSpPr>
          <p:cNvPr id="1048866" name="Content Placeholder 2"/>
          <p:cNvSpPr>
            <a:spLocks noGrp="1"/>
          </p:cNvSpPr>
          <p:nvPr>
            <p:ph idx="1"/>
          </p:nvPr>
        </p:nvSpPr>
        <p:spPr/>
        <p:txBody>
          <a:bodyPr/>
          <a:p>
            <a:r>
              <a:rPr dirty="0" lang="en-US" smtClean="0">
                <a:latin typeface="arial" panose="020B0604020202020204" pitchFamily="34" charset="0"/>
              </a:rPr>
              <a:t>Q23. </a:t>
            </a:r>
            <a:r>
              <a:rPr dirty="0" lang="en-US">
                <a:latin typeface="arial" panose="020B0604020202020204" pitchFamily="34" charset="0"/>
              </a:rPr>
              <a:t>Different ways of stimulating children’s literacy are the following except:</a:t>
            </a:r>
          </a:p>
          <a:p>
            <a:pPr indent="-342900" marL="342900">
              <a:buAutoNum type="alphaUcPeriod"/>
            </a:pPr>
            <a:r>
              <a:rPr dirty="0" lang="en-US">
                <a:solidFill>
                  <a:srgbClr val="00B050"/>
                </a:solidFill>
                <a:latin typeface="arial" panose="020B0604020202020204" pitchFamily="34" charset="0"/>
              </a:rPr>
              <a:t>Reading books by parent to their children</a:t>
            </a:r>
          </a:p>
          <a:p>
            <a:pPr indent="-342900" marL="342900">
              <a:buAutoNum type="alphaUcPeriod"/>
            </a:pPr>
            <a:r>
              <a:rPr dirty="0" lang="en-US">
                <a:solidFill>
                  <a:srgbClr val="00B050"/>
                </a:solidFill>
                <a:latin typeface="arial" panose="020B0604020202020204" pitchFamily="34" charset="0"/>
              </a:rPr>
              <a:t>Singing for children</a:t>
            </a:r>
          </a:p>
          <a:p>
            <a:pPr indent="-342900" marL="342900">
              <a:buAutoNum type="alphaUcPeriod"/>
            </a:pPr>
            <a:r>
              <a:rPr dirty="0" lang="en-US">
                <a:solidFill>
                  <a:srgbClr val="00B050"/>
                </a:solidFill>
                <a:latin typeface="arial" panose="020B0604020202020204" pitchFamily="34" charset="0"/>
              </a:rPr>
              <a:t>Engage children in conversation</a:t>
            </a:r>
          </a:p>
          <a:p>
            <a:pPr indent="-342900" marL="342900">
              <a:buAutoNum type="alphaUcPeriod"/>
            </a:pPr>
            <a:r>
              <a:rPr dirty="0" lang="en-US">
                <a:solidFill>
                  <a:srgbClr val="FF0000"/>
                </a:solidFill>
                <a:latin typeface="arial" panose="020B0604020202020204" pitchFamily="34" charset="0"/>
              </a:rPr>
              <a:t>Use of difficult concepts in conversation</a:t>
            </a:r>
          </a:p>
          <a:p>
            <a:endParaRPr dirty="0" lang="en-US"/>
          </a:p>
        </p:txBody>
      </p:sp>
    </p:spTree>
  </p:cSld>
  <p:clrMapOvr>
    <a:masterClrMapping/>
  </p:clrMapOvr>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683" name=""/>
        <p:cNvGrpSpPr/>
        <p:nvPr/>
      </p:nvGrpSpPr>
      <p:grpSpPr>
        <a:xfrm>
          <a:off x="0" y="0"/>
          <a:ext cx="0" cy="0"/>
          <a:chOff x="0" y="0"/>
          <a:chExt cx="0" cy="0"/>
        </a:xfrm>
      </p:grpSpPr>
      <p:sp>
        <p:nvSpPr>
          <p:cNvPr id="1048867" name="Title 1"/>
          <p:cNvSpPr>
            <a:spLocks noGrp="1"/>
          </p:cNvSpPr>
          <p:nvPr>
            <p:ph type="title"/>
          </p:nvPr>
        </p:nvSpPr>
        <p:spPr/>
        <p:txBody>
          <a:bodyPr/>
          <a:p>
            <a:endParaRPr lang="en-US"/>
          </a:p>
        </p:txBody>
      </p:sp>
      <p:sp>
        <p:nvSpPr>
          <p:cNvPr id="1048868" name="Content Placeholder 2"/>
          <p:cNvSpPr>
            <a:spLocks noGrp="1"/>
          </p:cNvSpPr>
          <p:nvPr>
            <p:ph idx="1"/>
          </p:nvPr>
        </p:nvSpPr>
        <p:spPr/>
        <p:txBody>
          <a:bodyPr/>
          <a:p>
            <a:r>
              <a:rPr dirty="0" lang="en-US">
                <a:latin typeface="arial" panose="020B0604020202020204" pitchFamily="34" charset="0"/>
              </a:rPr>
              <a:t>Q24. in learning and teaching, </a:t>
            </a:r>
            <a:r>
              <a:rPr dirty="0" lang="en-US" err="1">
                <a:latin typeface="arial" panose="020B0604020202020204" pitchFamily="34" charset="0"/>
              </a:rPr>
              <a:t>instuctors</a:t>
            </a:r>
            <a:r>
              <a:rPr dirty="0" lang="en-US">
                <a:latin typeface="arial" panose="020B0604020202020204" pitchFamily="34" charset="0"/>
              </a:rPr>
              <a:t> sometimes need to use reinforcement, the reinforcement which involves stimuli that have become rewarding by being paired with another reinforcing stimuli is </a:t>
            </a:r>
            <a:r>
              <a:rPr dirty="0" lang="en-US" err="1">
                <a:latin typeface="arial" panose="020B0604020202020204" pitchFamily="34" charset="0"/>
              </a:rPr>
              <a:t>colled</a:t>
            </a:r>
            <a:r>
              <a:rPr dirty="0" lang="en-US">
                <a:latin typeface="arial" panose="020B0604020202020204" pitchFamily="34" charset="0"/>
              </a:rPr>
              <a:t>:</a:t>
            </a:r>
          </a:p>
          <a:p>
            <a:r>
              <a:rPr dirty="0" lang="en-US" err="1">
                <a:solidFill>
                  <a:srgbClr val="FF0000"/>
                </a:solidFill>
                <a:latin typeface="arial" panose="020B0604020202020204" pitchFamily="34" charset="0"/>
              </a:rPr>
              <a:t>A.Negative</a:t>
            </a:r>
            <a:r>
              <a:rPr dirty="0" lang="en-US">
                <a:solidFill>
                  <a:srgbClr val="FF0000"/>
                </a:solidFill>
                <a:latin typeface="arial" panose="020B0604020202020204" pitchFamily="34" charset="0"/>
              </a:rPr>
              <a:t> reinforcement</a:t>
            </a:r>
          </a:p>
          <a:p>
            <a:r>
              <a:rPr dirty="0" lang="en-US">
                <a:solidFill>
                  <a:srgbClr val="FF0000"/>
                </a:solidFill>
                <a:latin typeface="arial" panose="020B0604020202020204" pitchFamily="34" charset="0"/>
              </a:rPr>
              <a:t>Secondary reinforcement</a:t>
            </a:r>
          </a:p>
          <a:p>
            <a:r>
              <a:rPr dirty="0" lang="en-US">
                <a:solidFill>
                  <a:srgbClr val="FF0000"/>
                </a:solidFill>
                <a:latin typeface="arial" panose="020B0604020202020204" pitchFamily="34" charset="0"/>
              </a:rPr>
              <a:t>Primary reinforcement</a:t>
            </a:r>
          </a:p>
          <a:p>
            <a:r>
              <a:rPr dirty="0" lang="en-US">
                <a:solidFill>
                  <a:srgbClr val="FF0000"/>
                </a:solidFill>
                <a:latin typeface="arial" panose="020B0604020202020204" pitchFamily="34" charset="0"/>
              </a:rPr>
              <a:t>Positive reinforcement</a:t>
            </a:r>
          </a:p>
          <a:p>
            <a:endParaRPr dirty="0" lang="en-US"/>
          </a:p>
        </p:txBody>
      </p:sp>
    </p:spTree>
  </p:cSld>
  <p:clrMapOvr>
    <a:masterClrMapping/>
  </p:clrMapOvr>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8869" name="Title 1"/>
          <p:cNvSpPr>
            <a:spLocks noGrp="1"/>
          </p:cNvSpPr>
          <p:nvPr>
            <p:ph type="title"/>
          </p:nvPr>
        </p:nvSpPr>
        <p:spPr/>
        <p:txBody>
          <a:bodyPr/>
          <a:p>
            <a:endParaRPr lang="en-US"/>
          </a:p>
        </p:txBody>
      </p:sp>
      <p:sp>
        <p:nvSpPr>
          <p:cNvPr id="1048870" name="Content Placeholder 2"/>
          <p:cNvSpPr>
            <a:spLocks noGrp="1"/>
          </p:cNvSpPr>
          <p:nvPr>
            <p:ph idx="1"/>
          </p:nvPr>
        </p:nvSpPr>
        <p:spPr/>
        <p:txBody>
          <a:bodyPr/>
          <a:p>
            <a:r>
              <a:rPr dirty="0" lang="en-US" smtClean="0">
                <a:solidFill>
                  <a:srgbClr val="202124"/>
                </a:solidFill>
                <a:latin typeface="arial" panose="020B0604020202020204" pitchFamily="34" charset="0"/>
              </a:rPr>
              <a:t>Q25. </a:t>
            </a:r>
            <a:r>
              <a:rPr dirty="0" lang="en-US">
                <a:solidFill>
                  <a:srgbClr val="202124"/>
                </a:solidFill>
                <a:latin typeface="arial" panose="020B0604020202020204" pitchFamily="34" charset="0"/>
              </a:rPr>
              <a:t>according to the law, the number of learners who are members of the executive committee of a public school in Rwanda is:</a:t>
            </a:r>
          </a:p>
          <a:p>
            <a:pPr indent="-342900" marL="342900">
              <a:buAutoNum type="alphaUcPeriod"/>
            </a:pPr>
            <a:r>
              <a:rPr dirty="0" lang="en-US">
                <a:solidFill>
                  <a:srgbClr val="202124"/>
                </a:solidFill>
                <a:latin typeface="arial" panose="020B0604020202020204" pitchFamily="34" charset="0"/>
              </a:rPr>
              <a:t>3</a:t>
            </a:r>
          </a:p>
          <a:p>
            <a:pPr indent="-342900" marL="342900">
              <a:buAutoNum type="alphaUcPeriod"/>
            </a:pPr>
            <a:r>
              <a:rPr dirty="0" lang="en-US">
                <a:solidFill>
                  <a:srgbClr val="202124"/>
                </a:solidFill>
                <a:latin typeface="arial" panose="020B0604020202020204" pitchFamily="34" charset="0"/>
              </a:rPr>
              <a:t>5</a:t>
            </a:r>
          </a:p>
          <a:p>
            <a:pPr indent="-342900" marL="342900">
              <a:buAutoNum type="alphaUcPeriod"/>
            </a:pPr>
            <a:r>
              <a:rPr dirty="0" lang="en-US">
                <a:solidFill>
                  <a:srgbClr val="FF0000"/>
                </a:solidFill>
                <a:latin typeface="arial" panose="020B0604020202020204" pitchFamily="34" charset="0"/>
              </a:rPr>
              <a:t>2</a:t>
            </a:r>
          </a:p>
          <a:p>
            <a:pPr indent="-342900" marL="342900">
              <a:buAutoNum type="alphaUcPeriod"/>
            </a:pPr>
            <a:r>
              <a:rPr dirty="0" lang="en-US">
                <a:solidFill>
                  <a:srgbClr val="202124"/>
                </a:solidFill>
                <a:latin typeface="arial" panose="020B0604020202020204" pitchFamily="34" charset="0"/>
              </a:rPr>
              <a:t>4</a:t>
            </a:r>
          </a:p>
          <a:p>
            <a:endParaRPr dirty="0" lang="en-US"/>
          </a:p>
        </p:txBody>
      </p:sp>
    </p:spTree>
  </p:cSld>
  <p:clrMapOvr>
    <a:masterClrMapping/>
  </p:clrMapOvr>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8871" name="Title 1"/>
          <p:cNvSpPr>
            <a:spLocks noGrp="1"/>
          </p:cNvSpPr>
          <p:nvPr>
            <p:ph type="title"/>
          </p:nvPr>
        </p:nvSpPr>
        <p:spPr/>
        <p:txBody>
          <a:bodyPr/>
          <a:p>
            <a:endParaRPr lang="en-US"/>
          </a:p>
        </p:txBody>
      </p:sp>
      <p:sp>
        <p:nvSpPr>
          <p:cNvPr id="1048872" name="Content Placeholder 2"/>
          <p:cNvSpPr>
            <a:spLocks noGrp="1"/>
          </p:cNvSpPr>
          <p:nvPr>
            <p:ph idx="1"/>
          </p:nvPr>
        </p:nvSpPr>
        <p:spPr/>
        <p:txBody>
          <a:bodyPr>
            <a:normAutofit fontScale="92500"/>
          </a:bodyPr>
          <a:p>
            <a:r>
              <a:rPr dirty="0" lang="en-US" smtClean="0"/>
              <a:t>Q26. </a:t>
            </a:r>
            <a:r>
              <a:rPr dirty="0" lang="en-US"/>
              <a:t>three years old child’s brain is more active than adult brain  as follow</a:t>
            </a:r>
          </a:p>
          <a:p>
            <a:pPr indent="-342900" marL="342900">
              <a:buAutoNum type="alphaUcPeriod"/>
            </a:pPr>
            <a:r>
              <a:rPr dirty="0" lang="en-US">
                <a:solidFill>
                  <a:srgbClr val="00B050"/>
                </a:solidFill>
              </a:rPr>
              <a:t>Is two and a half times active than adult’s brain</a:t>
            </a:r>
          </a:p>
          <a:p>
            <a:pPr indent="-342900" marL="342900">
              <a:buAutoNum type="alphaUcPeriod"/>
            </a:pPr>
            <a:r>
              <a:rPr dirty="0" lang="en-US">
                <a:solidFill>
                  <a:srgbClr val="FF0000"/>
                </a:solidFill>
              </a:rPr>
              <a:t>It is two times more active than of adult</a:t>
            </a:r>
          </a:p>
          <a:p>
            <a:pPr indent="-342900" marL="342900">
              <a:buAutoNum type="alphaUcPeriod"/>
            </a:pPr>
            <a:r>
              <a:rPr dirty="0" lang="en-US">
                <a:solidFill>
                  <a:srgbClr val="00B050"/>
                </a:solidFill>
              </a:rPr>
              <a:t>It is three times active than of adult</a:t>
            </a:r>
          </a:p>
          <a:p>
            <a:pPr indent="-342900" marL="342900">
              <a:buAutoNum type="alphaUcPeriod"/>
            </a:pPr>
            <a:r>
              <a:rPr dirty="0" lang="en-US">
                <a:solidFill>
                  <a:srgbClr val="00B050"/>
                </a:solidFill>
              </a:rPr>
              <a:t>It is four times active less than of adult </a:t>
            </a:r>
          </a:p>
          <a:p>
            <a:r>
              <a:rPr dirty="0" lang="en-US">
                <a:solidFill>
                  <a:srgbClr val="202124"/>
                </a:solidFill>
                <a:latin typeface="arial" panose="020B0604020202020204" pitchFamily="34" charset="0"/>
                <a:hlinkClick r:id="rId1"/>
              </a:rPr>
              <a:t>By age three, the child's brain is actually </a:t>
            </a:r>
            <a:r>
              <a:rPr b="1" dirty="0" lang="en-US">
                <a:solidFill>
                  <a:srgbClr val="202124"/>
                </a:solidFill>
                <a:latin typeface="arial" panose="020B0604020202020204" pitchFamily="34" charset="0"/>
                <a:hlinkClick r:id="rId1"/>
              </a:rPr>
              <a:t>twice as active as an adult's</a:t>
            </a:r>
            <a:r>
              <a:rPr dirty="0" lang="en-US">
                <a:solidFill>
                  <a:srgbClr val="202124"/>
                </a:solidFill>
                <a:latin typeface="arial" panose="020B0604020202020204" pitchFamily="34" charset="0"/>
                <a:hlinkClick r:id="rId1"/>
              </a:rPr>
              <a:t>. It has some 15,000 synapses or connections per neuron, many more than in the adult brain. </a:t>
            </a:r>
            <a:r>
              <a:rPr dirty="0" lang="en-US" err="1">
                <a:solidFill>
                  <a:srgbClr val="202124"/>
                </a:solidFill>
                <a:latin typeface="arial" panose="020B0604020202020204" pitchFamily="34" charset="0"/>
                <a:hlinkClick r:id="rId1"/>
              </a:rPr>
              <a:t>Gopnik</a:t>
            </a:r>
            <a:r>
              <a:rPr dirty="0" lang="en-US">
                <a:solidFill>
                  <a:srgbClr val="202124"/>
                </a:solidFill>
                <a:latin typeface="arial" panose="020B0604020202020204" pitchFamily="34" charset="0"/>
                <a:hlinkClick r:id="rId1"/>
              </a:rPr>
              <a:t> said that, contrary to traditional beliefs about children, toddlers do think in a logical manner, arriving at abstract principles early and quickly.</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686" name=""/>
        <p:cNvGrpSpPr/>
        <p:nvPr/>
      </p:nvGrpSpPr>
      <p:grpSpPr>
        <a:xfrm>
          <a:off x="0" y="0"/>
          <a:ext cx="0" cy="0"/>
          <a:chOff x="0" y="0"/>
          <a:chExt cx="0" cy="0"/>
        </a:xfrm>
      </p:grpSpPr>
      <p:sp>
        <p:nvSpPr>
          <p:cNvPr id="1048873" name="Title 1"/>
          <p:cNvSpPr>
            <a:spLocks noGrp="1"/>
          </p:cNvSpPr>
          <p:nvPr>
            <p:ph type="title"/>
          </p:nvPr>
        </p:nvSpPr>
        <p:spPr/>
        <p:txBody>
          <a:bodyPr/>
          <a:p>
            <a:endParaRPr lang="en-US"/>
          </a:p>
        </p:txBody>
      </p:sp>
      <p:sp>
        <p:nvSpPr>
          <p:cNvPr id="1048874" name="Content Placeholder 2"/>
          <p:cNvSpPr>
            <a:spLocks noGrp="1"/>
          </p:cNvSpPr>
          <p:nvPr>
            <p:ph idx="1"/>
          </p:nvPr>
        </p:nvSpPr>
        <p:spPr/>
        <p:txBody>
          <a:bodyPr/>
          <a:p>
            <a:r>
              <a:rPr dirty="0" lang="en-US" smtClean="0">
                <a:solidFill>
                  <a:srgbClr val="4D5156"/>
                </a:solidFill>
                <a:latin typeface="arial" panose="020B0604020202020204" pitchFamily="34" charset="0"/>
              </a:rPr>
              <a:t>Q27. </a:t>
            </a:r>
            <a:r>
              <a:rPr dirty="0" lang="en-US">
                <a:solidFill>
                  <a:srgbClr val="4D5156"/>
                </a:solidFill>
                <a:latin typeface="arial" panose="020B0604020202020204" pitchFamily="34" charset="0"/>
              </a:rPr>
              <a:t>language learning begins at: </a:t>
            </a:r>
            <a:r>
              <a:rPr dirty="0" lang="en-US">
                <a:solidFill>
                  <a:srgbClr val="00B050"/>
                </a:solidFill>
                <a:latin typeface="arial" panose="020B0604020202020204" pitchFamily="34" charset="0"/>
              </a:rPr>
              <a:t>a. 1 year  b. </a:t>
            </a:r>
            <a:r>
              <a:rPr dirty="0" lang="en-US">
                <a:solidFill>
                  <a:srgbClr val="FF0000"/>
                </a:solidFill>
                <a:latin typeface="arial" panose="020B0604020202020204" pitchFamily="34" charset="0"/>
              </a:rPr>
              <a:t>Right after birth </a:t>
            </a:r>
            <a:r>
              <a:rPr dirty="0" lang="en-US">
                <a:solidFill>
                  <a:srgbClr val="00B050"/>
                </a:solidFill>
                <a:latin typeface="arial" panose="020B0604020202020204" pitchFamily="34" charset="0"/>
              </a:rPr>
              <a:t>c. 2 years</a:t>
            </a:r>
          </a:p>
          <a:p>
            <a:pPr indent="0" marL="0">
              <a:buNone/>
            </a:pPr>
            <a:r>
              <a:rPr dirty="0" lang="en-US">
                <a:solidFill>
                  <a:srgbClr val="00B050"/>
                </a:solidFill>
                <a:latin typeface="arial" panose="020B0604020202020204" pitchFamily="34" charset="0"/>
              </a:rPr>
              <a:t>d. 3 years</a:t>
            </a:r>
          </a:p>
          <a:p>
            <a:pPr indent="0" marL="0">
              <a:buNone/>
            </a:pPr>
            <a:r>
              <a:rPr dirty="0" lang="en-US">
                <a:solidFill>
                  <a:srgbClr val="4D5156"/>
                </a:solidFill>
                <a:latin typeface="arial" panose="020B0604020202020204" pitchFamily="34" charset="0"/>
                <a:hlinkClick r:id="rId1"/>
              </a:rPr>
              <a:t> </a:t>
            </a:r>
            <a:r>
              <a:rPr b="1" dirty="0" lang="en-US">
                <a:solidFill>
                  <a:srgbClr val="5F6368"/>
                </a:solidFill>
                <a:latin typeface="arial" panose="020B0604020202020204" pitchFamily="34" charset="0"/>
                <a:hlinkClick r:id="rId1"/>
              </a:rPr>
              <a:t>Learning begins</a:t>
            </a:r>
            <a:r>
              <a:rPr dirty="0" lang="en-US">
                <a:solidFill>
                  <a:srgbClr val="4D5156"/>
                </a:solidFill>
                <a:latin typeface="arial" panose="020B0604020202020204" pitchFamily="34" charset="0"/>
                <a:hlinkClick r:id="rId1"/>
              </a:rPr>
              <a:t> literally from the time babies are born and there's even some evidence there's </a:t>
            </a:r>
            <a:r>
              <a:rPr b="1" dirty="0" lang="en-US">
                <a:solidFill>
                  <a:srgbClr val="5F6368"/>
                </a:solidFill>
                <a:latin typeface="arial" panose="020B0604020202020204" pitchFamily="34" charset="0"/>
                <a:hlinkClick r:id="rId1"/>
              </a:rPr>
              <a:t>learning</a:t>
            </a:r>
            <a:r>
              <a:rPr dirty="0" lang="en-US">
                <a:solidFill>
                  <a:srgbClr val="4D5156"/>
                </a:solidFill>
                <a:latin typeface="arial" panose="020B0604020202020204" pitchFamily="34" charset="0"/>
                <a:hlinkClick r:id="rId1"/>
              </a:rPr>
              <a:t> inside of the womb</a:t>
            </a:r>
            <a:endParaRPr dirty="0" lang="en-US"/>
          </a:p>
          <a:p>
            <a:endParaRPr dirty="0" lang="en-US"/>
          </a:p>
        </p:txBody>
      </p:sp>
    </p:spTree>
  </p:cSld>
  <p:clrMapOvr>
    <a:masterClrMapping/>
  </p:clrMapOvr>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8875" name="Title 1"/>
          <p:cNvSpPr>
            <a:spLocks noGrp="1"/>
          </p:cNvSpPr>
          <p:nvPr>
            <p:ph type="title"/>
          </p:nvPr>
        </p:nvSpPr>
        <p:spPr/>
        <p:txBody>
          <a:bodyPr/>
          <a:p>
            <a:endParaRPr lang="en-US"/>
          </a:p>
        </p:txBody>
      </p:sp>
      <p:sp>
        <p:nvSpPr>
          <p:cNvPr id="1048876" name="Content Placeholder 2"/>
          <p:cNvSpPr>
            <a:spLocks noGrp="1"/>
          </p:cNvSpPr>
          <p:nvPr>
            <p:ph idx="1"/>
          </p:nvPr>
        </p:nvSpPr>
        <p:spPr/>
        <p:txBody>
          <a:bodyPr/>
          <a:p>
            <a:r>
              <a:rPr b="1" dirty="0" lang="en-US" smtClean="0">
                <a:solidFill>
                  <a:srgbClr val="202124"/>
                </a:solidFill>
                <a:latin typeface="arial" panose="020B0604020202020204" pitchFamily="34" charset="0"/>
              </a:rPr>
              <a:t>Q28. </a:t>
            </a:r>
            <a:r>
              <a:rPr b="1" dirty="0" lang="en-US">
                <a:solidFill>
                  <a:srgbClr val="202124"/>
                </a:solidFill>
                <a:latin typeface="arial" panose="020B0604020202020204" pitchFamily="34" charset="0"/>
              </a:rPr>
              <a:t>the laws of readiness, exercise and effect were coined by:</a:t>
            </a:r>
          </a:p>
          <a:p>
            <a:pPr indent="-342900" marL="342900">
              <a:buAutoNum type="alphaUcPeriod"/>
            </a:pPr>
            <a:r>
              <a:rPr b="1" dirty="0" lang="en-US">
                <a:solidFill>
                  <a:srgbClr val="FF0000"/>
                </a:solidFill>
                <a:latin typeface="arial" panose="020B0604020202020204" pitchFamily="34" charset="0"/>
              </a:rPr>
              <a:t>Edward Thorndike</a:t>
            </a:r>
          </a:p>
          <a:p>
            <a:pPr indent="-342900" marL="342900">
              <a:buAutoNum type="alphaUcPeriod"/>
            </a:pPr>
            <a:r>
              <a:rPr b="1" dirty="0" lang="en-US">
                <a:solidFill>
                  <a:srgbClr val="202124"/>
                </a:solidFill>
                <a:latin typeface="arial" panose="020B0604020202020204" pitchFamily="34" charset="0"/>
              </a:rPr>
              <a:t>Jean Jacque </a:t>
            </a:r>
            <a:r>
              <a:rPr b="1" dirty="0" lang="en-US" err="1">
                <a:solidFill>
                  <a:srgbClr val="202124"/>
                </a:solidFill>
                <a:latin typeface="arial" panose="020B0604020202020204" pitchFamily="34" charset="0"/>
              </a:rPr>
              <a:t>rousseau</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Jean Piaget</a:t>
            </a:r>
          </a:p>
          <a:p>
            <a:pPr indent="-342900" marL="342900">
              <a:buAutoNum type="alphaUcPeriod"/>
            </a:pPr>
            <a:r>
              <a:rPr b="1" dirty="0" lang="en-US">
                <a:solidFill>
                  <a:srgbClr val="202124"/>
                </a:solidFill>
                <a:latin typeface="arial" panose="020B0604020202020204" pitchFamily="34" charset="0"/>
              </a:rPr>
              <a:t>John </a:t>
            </a:r>
            <a:r>
              <a:rPr b="1" dirty="0" lang="en-US" err="1">
                <a:solidFill>
                  <a:srgbClr val="202124"/>
                </a:solidFill>
                <a:latin typeface="arial" panose="020B0604020202020204" pitchFamily="34" charset="0"/>
              </a:rPr>
              <a:t>Deway</a:t>
            </a:r>
            <a:endParaRPr b="1"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8877" name="Title 1"/>
          <p:cNvSpPr>
            <a:spLocks noGrp="1"/>
          </p:cNvSpPr>
          <p:nvPr>
            <p:ph type="title"/>
          </p:nvPr>
        </p:nvSpPr>
        <p:spPr/>
        <p:txBody>
          <a:bodyPr/>
          <a:p>
            <a:endParaRPr lang="en-US"/>
          </a:p>
        </p:txBody>
      </p:sp>
      <p:sp>
        <p:nvSpPr>
          <p:cNvPr id="1048878" name="Content Placeholder 2"/>
          <p:cNvSpPr>
            <a:spLocks noGrp="1"/>
          </p:cNvSpPr>
          <p:nvPr>
            <p:ph idx="1"/>
          </p:nvPr>
        </p:nvSpPr>
        <p:spPr/>
        <p:txBody>
          <a:bodyPr/>
          <a:p>
            <a:r>
              <a:rPr b="1" dirty="0" lang="en-US" smtClean="0">
                <a:solidFill>
                  <a:srgbClr val="202124"/>
                </a:solidFill>
                <a:latin typeface="arial" panose="020B0604020202020204" pitchFamily="34" charset="0"/>
              </a:rPr>
              <a:t>Q29. </a:t>
            </a:r>
            <a:r>
              <a:rPr b="1" dirty="0" lang="en-US">
                <a:solidFill>
                  <a:srgbClr val="202124"/>
                </a:solidFill>
                <a:latin typeface="arial" panose="020B0604020202020204" pitchFamily="34" charset="0"/>
              </a:rPr>
              <a:t>The day to day students assessment is known as:</a:t>
            </a:r>
          </a:p>
          <a:p>
            <a:pPr indent="-342900" marL="342900">
              <a:buAutoNum type="alphaUcPeriod"/>
            </a:pPr>
            <a:r>
              <a:rPr b="1" dirty="0" lang="en-US">
                <a:solidFill>
                  <a:srgbClr val="202124"/>
                </a:solidFill>
                <a:latin typeface="arial" panose="020B0604020202020204" pitchFamily="34" charset="0"/>
              </a:rPr>
              <a:t>Summative assessment</a:t>
            </a:r>
          </a:p>
          <a:p>
            <a:pPr indent="-342900" marL="342900">
              <a:buAutoNum type="alphaUcPeriod"/>
            </a:pPr>
            <a:r>
              <a:rPr b="1" dirty="0" lang="en-US">
                <a:solidFill>
                  <a:srgbClr val="202124"/>
                </a:solidFill>
                <a:latin typeface="arial" panose="020B0604020202020204" pitchFamily="34" charset="0"/>
              </a:rPr>
              <a:t>Standardized test</a:t>
            </a:r>
          </a:p>
          <a:p>
            <a:pPr indent="-342900" marL="342900">
              <a:buAutoNum type="alphaUcPeriod"/>
            </a:pPr>
            <a:r>
              <a:rPr b="1" dirty="0" lang="en-US">
                <a:solidFill>
                  <a:srgbClr val="FF0000"/>
                </a:solidFill>
                <a:latin typeface="arial" panose="020B0604020202020204" pitchFamily="34" charset="0"/>
              </a:rPr>
              <a:t>Formative assessment</a:t>
            </a:r>
          </a:p>
          <a:p>
            <a:pPr indent="-342900" marL="342900">
              <a:buAutoNum type="alphaUcPeriod"/>
            </a:pPr>
            <a:r>
              <a:rPr b="1" dirty="0" lang="en-US">
                <a:solidFill>
                  <a:srgbClr val="202124"/>
                </a:solidFill>
                <a:latin typeface="arial" panose="020B0604020202020204" pitchFamily="34" charset="0"/>
              </a:rPr>
              <a:t>Cumulative assessment</a:t>
            </a:r>
            <a:endParaRPr dirty="0" lang="en-US"/>
          </a:p>
          <a:p>
            <a:endParaRPr dirty="0" lang="en-US"/>
          </a:p>
        </p:txBody>
      </p:sp>
    </p:spTree>
  </p:cSld>
  <p:clrMapOvr>
    <a:masterClrMapping/>
  </p:clrMapOvr>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689" name=""/>
        <p:cNvGrpSpPr/>
        <p:nvPr/>
      </p:nvGrpSpPr>
      <p:grpSpPr>
        <a:xfrm>
          <a:off x="0" y="0"/>
          <a:ext cx="0" cy="0"/>
          <a:chOff x="0" y="0"/>
          <a:chExt cx="0" cy="0"/>
        </a:xfrm>
      </p:grpSpPr>
      <p:sp>
        <p:nvSpPr>
          <p:cNvPr id="1048879" name="Title 1"/>
          <p:cNvSpPr>
            <a:spLocks noGrp="1"/>
          </p:cNvSpPr>
          <p:nvPr>
            <p:ph type="title"/>
          </p:nvPr>
        </p:nvSpPr>
        <p:spPr/>
        <p:txBody>
          <a:bodyPr/>
          <a:p>
            <a:endParaRPr lang="en-US"/>
          </a:p>
        </p:txBody>
      </p:sp>
      <p:sp>
        <p:nvSpPr>
          <p:cNvPr id="1048880" name="Content Placeholder 2"/>
          <p:cNvSpPr>
            <a:spLocks noGrp="1"/>
          </p:cNvSpPr>
          <p:nvPr>
            <p:ph idx="1"/>
          </p:nvPr>
        </p:nvSpPr>
        <p:spPr/>
        <p:txBody>
          <a:bodyPr/>
          <a:p>
            <a:r>
              <a:rPr b="1" dirty="0" lang="en-US" smtClean="0">
                <a:solidFill>
                  <a:srgbClr val="202124"/>
                </a:solidFill>
                <a:latin typeface="arial" panose="020B0604020202020204" pitchFamily="34" charset="0"/>
              </a:rPr>
              <a:t>Q30. </a:t>
            </a:r>
            <a:r>
              <a:rPr b="1" dirty="0" lang="en-US">
                <a:solidFill>
                  <a:srgbClr val="202124"/>
                </a:solidFill>
                <a:latin typeface="arial" panose="020B0604020202020204" pitchFamily="34" charset="0"/>
              </a:rPr>
              <a:t>Goal centered theory is attributed to:</a:t>
            </a:r>
          </a:p>
          <a:p>
            <a:pPr indent="-342900" marL="342900">
              <a:buAutoNum type="alphaUcPeriod"/>
            </a:pPr>
            <a:r>
              <a:rPr b="1" dirty="0" lang="en-US">
                <a:solidFill>
                  <a:srgbClr val="202124"/>
                </a:solidFill>
                <a:latin typeface="arial" panose="020B0604020202020204" pitchFamily="34" charset="0"/>
              </a:rPr>
              <a:t>William </a:t>
            </a:r>
            <a:r>
              <a:rPr b="1" dirty="0" lang="en-US" err="1">
                <a:solidFill>
                  <a:srgbClr val="202124"/>
                </a:solidFill>
                <a:latin typeface="arial" panose="020B0604020202020204" pitchFamily="34" charset="0"/>
              </a:rPr>
              <a:t>Glasser</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FF0000"/>
                </a:solidFill>
                <a:latin typeface="arial" panose="020B0604020202020204" pitchFamily="34" charset="0"/>
              </a:rPr>
              <a:t>Rudolf </a:t>
            </a:r>
            <a:r>
              <a:rPr b="1" dirty="0" lang="en-US" err="1">
                <a:solidFill>
                  <a:srgbClr val="FF0000"/>
                </a:solidFill>
                <a:latin typeface="arial" panose="020B0604020202020204" pitchFamily="34" charset="0"/>
              </a:rPr>
              <a:t>Dreikurs</a:t>
            </a:r>
            <a:endParaRPr b="1" dirty="0" lang="en-US">
              <a:solidFill>
                <a:srgbClr val="FF0000"/>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Amos Comenius</a:t>
            </a:r>
          </a:p>
          <a:p>
            <a:pPr indent="-342900" marL="342900">
              <a:buAutoNum type="alphaUcPeriod"/>
            </a:pPr>
            <a:r>
              <a:rPr b="1" dirty="0" lang="en-US">
                <a:solidFill>
                  <a:srgbClr val="202124"/>
                </a:solidFill>
                <a:latin typeface="arial" panose="020B0604020202020204" pitchFamily="34" charset="0"/>
              </a:rPr>
              <a:t>Thorndike</a:t>
            </a:r>
          </a:p>
          <a:p>
            <a:pPr indent="0" marL="0">
              <a:buNone/>
            </a:pPr>
            <a:r>
              <a:rPr dirty="0" lang="en-US">
                <a:hlinkClick r:id="rId1"/>
              </a:rPr>
              <a:t>Goal Centered Theory is a social discipline model of </a:t>
            </a:r>
            <a:r>
              <a:rPr b="1" dirty="0" lang="en-US">
                <a:hlinkClick r:id="rId1"/>
              </a:rPr>
              <a:t>Rudolf </a:t>
            </a:r>
            <a:r>
              <a:rPr b="1" dirty="0" lang="en-US" err="1">
                <a:hlinkClick r:id="rId1"/>
              </a:rPr>
              <a:t>Dreikurs</a:t>
            </a:r>
            <a:r>
              <a:rPr dirty="0" lang="en-US">
                <a:hlinkClick r:id="rId1"/>
              </a:rPr>
              <a:t> that was influenced by social </a:t>
            </a:r>
            <a:r>
              <a:rPr dirty="0" lang="en-US" err="1">
                <a:hlinkClick r:id="rId1"/>
              </a:rPr>
              <a:t>phycologist</a:t>
            </a:r>
            <a:r>
              <a:rPr dirty="0" lang="en-US">
                <a:hlinkClick r:id="rId1"/>
              </a:rPr>
              <a:t> Alfred Alder (Old Dominion University, 2016)</a:t>
            </a:r>
            <a:endParaRPr b="1"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690" name=""/>
        <p:cNvGrpSpPr/>
        <p:nvPr/>
      </p:nvGrpSpPr>
      <p:grpSpPr>
        <a:xfrm>
          <a:off x="0" y="0"/>
          <a:ext cx="0" cy="0"/>
          <a:chOff x="0" y="0"/>
          <a:chExt cx="0" cy="0"/>
        </a:xfrm>
      </p:grpSpPr>
      <p:sp>
        <p:nvSpPr>
          <p:cNvPr id="1048881" name="Title 1"/>
          <p:cNvSpPr>
            <a:spLocks noGrp="1"/>
          </p:cNvSpPr>
          <p:nvPr>
            <p:ph type="title"/>
          </p:nvPr>
        </p:nvSpPr>
        <p:spPr/>
        <p:txBody>
          <a:bodyPr/>
          <a:p>
            <a:endParaRPr lang="en-US"/>
          </a:p>
        </p:txBody>
      </p:sp>
      <p:sp>
        <p:nvSpPr>
          <p:cNvPr id="1048882" name="Content Placeholder 2"/>
          <p:cNvSpPr>
            <a:spLocks noGrp="1"/>
          </p:cNvSpPr>
          <p:nvPr>
            <p:ph idx="1"/>
          </p:nvPr>
        </p:nvSpPr>
        <p:spPr/>
        <p:txBody>
          <a:bodyPr/>
          <a:p>
            <a:r>
              <a:rPr dirty="0" sz="3200" lang="en-US" smtClean="0">
                <a:solidFill>
                  <a:srgbClr val="202124"/>
                </a:solidFill>
                <a:latin typeface="arial" panose="020B0604020202020204" pitchFamily="34" charset="0"/>
              </a:rPr>
              <a:t>Q31. </a:t>
            </a:r>
            <a:r>
              <a:rPr dirty="0" sz="3200" lang="en-US">
                <a:solidFill>
                  <a:srgbClr val="202124"/>
                </a:solidFill>
                <a:latin typeface="arial" panose="020B0604020202020204" pitchFamily="34" charset="0"/>
              </a:rPr>
              <a:t>literacy skills are constructed from the knowledge of:</a:t>
            </a:r>
          </a:p>
          <a:p>
            <a:pPr indent="0" marL="0">
              <a:buNone/>
            </a:pPr>
            <a:r>
              <a:rPr dirty="0" sz="3200" lang="en-US">
                <a:solidFill>
                  <a:srgbClr val="00B050"/>
                </a:solidFill>
                <a:latin typeface="arial" panose="020B0604020202020204" pitchFamily="34" charset="0"/>
              </a:rPr>
              <a:t>a. </a:t>
            </a:r>
            <a:r>
              <a:rPr dirty="0" sz="3200" lang="en-US">
                <a:solidFill>
                  <a:srgbClr val="FF0000"/>
                </a:solidFill>
                <a:latin typeface="arial" panose="020B0604020202020204" pitchFamily="34" charset="0"/>
              </a:rPr>
              <a:t>Spoken language </a:t>
            </a:r>
            <a:r>
              <a:rPr dirty="0" sz="3200" lang="en-US">
                <a:solidFill>
                  <a:srgbClr val="00B050"/>
                </a:solidFill>
                <a:latin typeface="arial" panose="020B0604020202020204" pitchFamily="34" charset="0"/>
              </a:rPr>
              <a:t>b. Body language   c. Written language d. None is correct</a:t>
            </a:r>
            <a:endParaRPr dirty="0" sz="3200" lang="en-US">
              <a:solidFill>
                <a:srgbClr val="00B050"/>
              </a:solidFill>
              <a:latin typeface="arial" panose="020B0604020202020204" pitchFamily="34" charset="0"/>
              <a:hlinkClick r:id="rId1"/>
            </a:endParaRPr>
          </a:p>
          <a:p>
            <a:r>
              <a:rPr dirty="0" lang="en-US">
                <a:hlinkClick r:id="rId2"/>
              </a:rPr>
              <a:t>Literacy skills are constructed from the knowledge of </a:t>
            </a:r>
            <a:r>
              <a:rPr b="1" dirty="0" lang="en-US">
                <a:hlinkClick r:id="rId2"/>
              </a:rPr>
              <a:t>spoken language</a:t>
            </a:r>
            <a:r>
              <a:rPr dirty="0" lang="en-US">
                <a:hlinkClick r:id="rId2"/>
              </a:rPr>
              <a:t>. Through communicating with others, young children develop their own linguistic competence and this allows children to develop their communicative abilities throughout their lives. </a:t>
            </a:r>
            <a:endParaRPr dirty="0" lang="en-US"/>
          </a:p>
          <a:p>
            <a:endParaRPr dirty="0" lang="en-US"/>
          </a:p>
        </p:txBody>
      </p:sp>
    </p:spTree>
  </p:cSld>
  <p:clrMapOvr>
    <a:masterClrMapping/>
  </p:clrMapOvr>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8883" name="Title 1"/>
          <p:cNvSpPr>
            <a:spLocks noGrp="1"/>
          </p:cNvSpPr>
          <p:nvPr>
            <p:ph type="title"/>
          </p:nvPr>
        </p:nvSpPr>
        <p:spPr/>
        <p:txBody>
          <a:bodyPr/>
          <a:p>
            <a:endParaRPr lang="en-US"/>
          </a:p>
        </p:txBody>
      </p:sp>
      <p:sp>
        <p:nvSpPr>
          <p:cNvPr id="1048884" name="Content Placeholder 2"/>
          <p:cNvSpPr>
            <a:spLocks noGrp="1"/>
          </p:cNvSpPr>
          <p:nvPr>
            <p:ph idx="1"/>
          </p:nvPr>
        </p:nvSpPr>
        <p:spPr/>
        <p:txBody>
          <a:bodyPr/>
          <a:p>
            <a:r>
              <a:rPr dirty="0" lang="en-US" smtClean="0">
                <a:solidFill>
                  <a:srgbClr val="202124"/>
                </a:solidFill>
                <a:latin typeface="arial" panose="020B0604020202020204" pitchFamily="34" charset="0"/>
              </a:rPr>
              <a:t>Q32. </a:t>
            </a:r>
            <a:r>
              <a:rPr dirty="0" lang="en-US">
                <a:solidFill>
                  <a:srgbClr val="202124"/>
                </a:solidFill>
                <a:latin typeface="arial" panose="020B0604020202020204" pitchFamily="34" charset="0"/>
              </a:rPr>
              <a:t>the key to success for preschool children is the ability to:</a:t>
            </a:r>
          </a:p>
          <a:p>
            <a:pPr indent="-342900" marL="342900">
              <a:buAutoNum type="alphaUcPeriod"/>
            </a:pPr>
            <a:r>
              <a:rPr dirty="0" lang="en-US">
                <a:solidFill>
                  <a:srgbClr val="00B050"/>
                </a:solidFill>
                <a:latin typeface="arial" panose="020B0604020202020204" pitchFamily="34" charset="0"/>
              </a:rPr>
              <a:t>Connect the meaning of written language to spoken language</a:t>
            </a:r>
          </a:p>
          <a:p>
            <a:pPr indent="-342900" marL="342900">
              <a:buAutoNum type="alphaUcPeriod"/>
            </a:pPr>
            <a:r>
              <a:rPr dirty="0" lang="en-US">
                <a:solidFill>
                  <a:srgbClr val="00B050"/>
                </a:solidFill>
                <a:latin typeface="arial" panose="020B0604020202020204" pitchFamily="34" charset="0"/>
              </a:rPr>
              <a:t>Connect body language to spoken language</a:t>
            </a:r>
          </a:p>
          <a:p>
            <a:pPr indent="-342900" marL="342900">
              <a:buAutoNum type="alphaUcPeriod"/>
            </a:pPr>
            <a:r>
              <a:rPr dirty="0" lang="en-US">
                <a:solidFill>
                  <a:srgbClr val="FF0000"/>
                </a:solidFill>
                <a:latin typeface="arial" panose="020B0604020202020204" pitchFamily="34" charset="0"/>
              </a:rPr>
              <a:t>Connect the spoken language to written language</a:t>
            </a:r>
          </a:p>
          <a:p>
            <a:pPr indent="-342900" marL="342900">
              <a:buAutoNum type="alphaUcPeriod"/>
            </a:pPr>
            <a:r>
              <a:rPr dirty="0" lang="en-US">
                <a:solidFill>
                  <a:srgbClr val="00B050"/>
                </a:solidFill>
                <a:latin typeface="arial" panose="020B0604020202020204" pitchFamily="34" charset="0"/>
              </a:rPr>
              <a:t>A and B are correct</a:t>
            </a:r>
          </a:p>
          <a:p>
            <a:pPr indent="0" marL="0">
              <a:buNone/>
            </a:pPr>
            <a:r>
              <a:rPr b="1" dirty="0" lang="en-US">
                <a:hlinkClick r:id="rId1"/>
              </a:rPr>
              <a:t>children connect</a:t>
            </a:r>
            <a:r>
              <a:rPr dirty="0" lang="en-US">
                <a:hlinkClick r:id="rId1"/>
              </a:rPr>
              <a:t> the </a:t>
            </a:r>
            <a:r>
              <a:rPr b="1" dirty="0" lang="en-US">
                <a:hlinkClick r:id="rId1"/>
              </a:rPr>
              <a:t>meaning</a:t>
            </a:r>
            <a:r>
              <a:rPr dirty="0" lang="en-US">
                <a:hlinkClick r:id="rId1"/>
              </a:rPr>
              <a:t> of </a:t>
            </a:r>
            <a:r>
              <a:rPr b="1" dirty="0" lang="en-US">
                <a:hlinkClick r:id="rId1"/>
              </a:rPr>
              <a:t>spoken language</a:t>
            </a:r>
            <a:r>
              <a:rPr dirty="0" lang="en-US">
                <a:hlinkClick r:id="rId1"/>
              </a:rPr>
              <a:t> to </a:t>
            </a:r>
            <a:r>
              <a:rPr b="1" dirty="0" lang="en-US">
                <a:hlinkClick r:id="rId1"/>
              </a:rPr>
              <a:t>written language</a:t>
            </a:r>
            <a:endParaRPr dirty="0" lang="en-US">
              <a:solidFill>
                <a:srgbClr val="00B050"/>
              </a:solidFill>
              <a:latin typeface="arial" panose="020B0604020202020204" pitchFamily="34" charset="0"/>
            </a:endParaRPr>
          </a:p>
          <a:p>
            <a:endParaRPr dirty="0"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21" name=""/>
        <p:cNvGrpSpPr/>
        <p:nvPr/>
      </p:nvGrpSpPr>
      <p:grpSpPr>
        <a:xfrm>
          <a:off x="0" y="0"/>
          <a:ext cx="0" cy="0"/>
          <a:chOff x="0" y="0"/>
          <a:chExt cx="0" cy="0"/>
        </a:xfrm>
      </p:grpSpPr>
      <p:sp>
        <p:nvSpPr>
          <p:cNvPr id="1048605" name="Content Placeholder 2"/>
          <p:cNvSpPr>
            <a:spLocks noGrp="1"/>
          </p:cNvSpPr>
          <p:nvPr>
            <p:ph idx="1"/>
          </p:nvPr>
        </p:nvSpPr>
        <p:spPr>
          <a:xfrm>
            <a:off x="0" y="0"/>
            <a:ext cx="12192000" cy="6858000"/>
          </a:xfrm>
        </p:spPr>
        <p:txBody>
          <a:bodyPr>
            <a:normAutofit fontScale="78571" lnSpcReduction="20000"/>
          </a:bodyPr>
          <a:p>
            <a:r>
              <a:rPr dirty="0" lang="en-US">
                <a:solidFill>
                  <a:srgbClr val="202124"/>
                </a:solidFill>
                <a:latin typeface="arial" panose="020B0604020202020204" pitchFamily="34" charset="0"/>
              </a:rPr>
              <a:t>Q28. </a:t>
            </a:r>
            <a:r>
              <a:rPr dirty="0" lang="en-US" err="1">
                <a:solidFill>
                  <a:srgbClr val="202124"/>
                </a:solidFill>
                <a:latin typeface="arial" panose="020B0604020202020204" pitchFamily="34" charset="0"/>
              </a:rPr>
              <a:t>Taba’s</a:t>
            </a:r>
            <a:r>
              <a:rPr dirty="0" lang="en-US">
                <a:solidFill>
                  <a:srgbClr val="202124"/>
                </a:solidFill>
                <a:latin typeface="arial" panose="020B0604020202020204" pitchFamily="34" charset="0"/>
              </a:rPr>
              <a:t> approach to curriculum development is:</a:t>
            </a:r>
          </a:p>
          <a:p>
            <a:pPr indent="-342900" marL="342900">
              <a:buAutoNum type="alphaUcPeriod"/>
            </a:pPr>
            <a:r>
              <a:rPr dirty="0" lang="en-US">
                <a:solidFill>
                  <a:srgbClr val="202124"/>
                </a:solidFill>
                <a:latin typeface="arial" panose="020B0604020202020204" pitchFamily="34" charset="0"/>
              </a:rPr>
              <a:t>None directive</a:t>
            </a:r>
          </a:p>
          <a:p>
            <a:pPr indent="-342900" marL="342900">
              <a:buAutoNum type="alphaUcPeriod"/>
            </a:pPr>
            <a:r>
              <a:rPr dirty="0" lang="en-US">
                <a:solidFill>
                  <a:srgbClr val="202124"/>
                </a:solidFill>
                <a:latin typeface="arial" panose="020B0604020202020204" pitchFamily="34" charset="0"/>
              </a:rPr>
              <a:t>Mixed</a:t>
            </a:r>
          </a:p>
          <a:p>
            <a:pPr indent="-342900" marL="342900">
              <a:buAutoNum type="alphaUcPeriod"/>
            </a:pPr>
            <a:r>
              <a:rPr dirty="0" lang="en-US">
                <a:solidFill>
                  <a:srgbClr val="FF0000"/>
                </a:solidFill>
                <a:latin typeface="arial" panose="020B0604020202020204" pitchFamily="34" charset="0"/>
              </a:rPr>
              <a:t>Inductive</a:t>
            </a:r>
          </a:p>
          <a:p>
            <a:pPr indent="-342900" marL="342900">
              <a:buAutoNum type="alphaUcPeriod"/>
            </a:pPr>
            <a:r>
              <a:rPr dirty="0" lang="en-US">
                <a:solidFill>
                  <a:srgbClr val="202124"/>
                </a:solidFill>
                <a:latin typeface="arial" panose="020B0604020202020204" pitchFamily="34" charset="0"/>
              </a:rPr>
              <a:t>Deductive</a:t>
            </a:r>
          </a:p>
          <a:p>
            <a:r>
              <a:rPr dirty="0" lang="en-US">
                <a:solidFill>
                  <a:srgbClr val="202124"/>
                </a:solidFill>
                <a:latin typeface="arial" panose="020B0604020202020204" pitchFamily="34" charset="0"/>
                <a:hlinkClick r:id="rId1"/>
              </a:rPr>
              <a:t>Tyler's model is deductive while </a:t>
            </a:r>
            <a:r>
              <a:rPr b="1" dirty="0" lang="en-US" err="1">
                <a:solidFill>
                  <a:srgbClr val="202124"/>
                </a:solidFill>
                <a:latin typeface="arial" panose="020B0604020202020204" pitchFamily="34" charset="0"/>
                <a:hlinkClick r:id="rId1"/>
              </a:rPr>
              <a:t>Taba's</a:t>
            </a:r>
            <a:r>
              <a:rPr b="1" dirty="0" lang="en-US">
                <a:solidFill>
                  <a:srgbClr val="202124"/>
                </a:solidFill>
                <a:latin typeface="arial" panose="020B0604020202020204" pitchFamily="34" charset="0"/>
                <a:hlinkClick r:id="rId1"/>
              </a:rPr>
              <a:t> is inductive</a:t>
            </a:r>
            <a:r>
              <a:rPr dirty="0" lang="en-US">
                <a:solidFill>
                  <a:srgbClr val="202124"/>
                </a:solidFill>
                <a:latin typeface="arial" panose="020B0604020202020204" pitchFamily="34" charset="0"/>
                <a:hlinkClick r:id="rId1"/>
              </a:rPr>
              <a:t>. Tyler's approach argues from the administrator approach while </a:t>
            </a:r>
            <a:r>
              <a:rPr dirty="0" lang="en-US" err="1">
                <a:solidFill>
                  <a:srgbClr val="202124"/>
                </a:solidFill>
                <a:latin typeface="arial" panose="020B0604020202020204" pitchFamily="34" charset="0"/>
                <a:hlinkClick r:id="rId1"/>
              </a:rPr>
              <a:t>Taba's</a:t>
            </a:r>
            <a:r>
              <a:rPr dirty="0" lang="en-US">
                <a:solidFill>
                  <a:srgbClr val="202124"/>
                </a:solidFill>
                <a:latin typeface="arial" panose="020B0604020202020204" pitchFamily="34" charset="0"/>
                <a:hlinkClick r:id="rId1"/>
              </a:rPr>
              <a:t> reflects the teacher's </a:t>
            </a:r>
            <a:r>
              <a:rPr dirty="0" lang="en-US" smtClean="0">
                <a:solidFill>
                  <a:srgbClr val="202124"/>
                </a:solidFill>
                <a:latin typeface="arial" panose="020B0604020202020204" pitchFamily="34" charset="0"/>
                <a:hlinkClick r:id="rId1"/>
              </a:rPr>
              <a:t>approach</a:t>
            </a:r>
            <a:endParaRPr dirty="0" lang="en-US" smtClean="0">
              <a:solidFill>
                <a:srgbClr val="202124"/>
              </a:solidFill>
              <a:latin typeface="arial" panose="020B0604020202020204" pitchFamily="34" charset="0"/>
            </a:endParaRPr>
          </a:p>
          <a:p>
            <a:r>
              <a:rPr dirty="0" lang="en-US">
                <a:solidFill>
                  <a:srgbClr val="000000"/>
                </a:solidFill>
                <a:latin typeface="Arial" panose="020B0604020202020204" pitchFamily="34" charset="0"/>
              </a:rPr>
              <a:t>Q29. According to Benjamin Bloom’s domains of education activity, the cognitive domain has to do with:</a:t>
            </a:r>
          </a:p>
          <a:p>
            <a:pPr indent="-342900" marL="342900">
              <a:buAutoNum type="alphaUcPeriod"/>
            </a:pPr>
            <a:r>
              <a:rPr dirty="0" lang="en-US">
                <a:solidFill>
                  <a:srgbClr val="000000"/>
                </a:solidFill>
                <a:latin typeface="Arial" panose="020B0604020202020204" pitchFamily="34" charset="0"/>
              </a:rPr>
              <a:t>Feelings and attitudes</a:t>
            </a:r>
          </a:p>
          <a:p>
            <a:pPr indent="-342900" marL="342900">
              <a:buAutoNum type="alphaUcPeriod"/>
            </a:pPr>
            <a:r>
              <a:rPr dirty="0" lang="en-US">
                <a:solidFill>
                  <a:srgbClr val="000000"/>
                </a:solidFill>
                <a:latin typeface="Arial" panose="020B0604020202020204" pitchFamily="34" charset="0"/>
              </a:rPr>
              <a:t>Physical skills</a:t>
            </a:r>
          </a:p>
          <a:p>
            <a:pPr indent="-342900" marL="342900">
              <a:buAutoNum type="alphaUcPeriod"/>
            </a:pPr>
            <a:r>
              <a:rPr dirty="0" lang="en-US">
                <a:solidFill>
                  <a:srgbClr val="FF0000"/>
                </a:solidFill>
                <a:latin typeface="Arial" panose="020B0604020202020204" pitchFamily="34" charset="0"/>
              </a:rPr>
              <a:t>Mental skills</a:t>
            </a:r>
          </a:p>
          <a:p>
            <a:pPr indent="-342900" marL="342900">
              <a:buAutoNum type="alphaUcPeriod"/>
            </a:pPr>
            <a:r>
              <a:rPr dirty="0" lang="en-US">
                <a:solidFill>
                  <a:srgbClr val="000000"/>
                </a:solidFill>
                <a:latin typeface="Arial" panose="020B0604020202020204" pitchFamily="34" charset="0"/>
              </a:rPr>
              <a:t>Social intelligence</a:t>
            </a:r>
          </a:p>
          <a:p>
            <a:r>
              <a:rPr dirty="0" lang="en-US">
                <a:solidFill>
                  <a:srgbClr val="000000"/>
                </a:solidFill>
                <a:latin typeface="Arial" panose="020B0604020202020204" pitchFamily="34" charset="0"/>
                <a:hlinkClick r:id="rId2"/>
              </a:rPr>
              <a:t>The committee identified three </a:t>
            </a:r>
            <a:r>
              <a:rPr dirty="0" i="1" lang="en-US">
                <a:solidFill>
                  <a:srgbClr val="000000"/>
                </a:solidFill>
                <a:latin typeface="Arial" panose="020B0604020202020204" pitchFamily="34" charset="0"/>
                <a:hlinkClick r:id="rId2"/>
              </a:rPr>
              <a:t>domains</a:t>
            </a:r>
            <a:r>
              <a:rPr dirty="0" lang="en-US">
                <a:solidFill>
                  <a:srgbClr val="000000"/>
                </a:solidFill>
                <a:latin typeface="Arial" panose="020B0604020202020204" pitchFamily="34" charset="0"/>
                <a:hlinkClick r:id="rId2"/>
              </a:rPr>
              <a:t> of educational activities or learning (Bloom, et al. 1956):</a:t>
            </a:r>
          </a:p>
          <a:p>
            <a:r>
              <a:rPr b="1" dirty="0" lang="en-US">
                <a:solidFill>
                  <a:srgbClr val="000000"/>
                </a:solidFill>
                <a:latin typeface="Arial" panose="020B0604020202020204" pitchFamily="34" charset="0"/>
                <a:hlinkClick r:id="rId2"/>
              </a:rPr>
              <a:t>Cognitive</a:t>
            </a:r>
            <a:r>
              <a:rPr dirty="0" lang="en-US">
                <a:solidFill>
                  <a:srgbClr val="000000"/>
                </a:solidFill>
                <a:latin typeface="Arial" panose="020B0604020202020204" pitchFamily="34" charset="0"/>
                <a:hlinkClick r:id="rId2"/>
              </a:rPr>
              <a:t>: mental skills (</a:t>
            </a:r>
            <a:r>
              <a:rPr dirty="0" i="1" lang="en-US">
                <a:solidFill>
                  <a:srgbClr val="000000"/>
                </a:solidFill>
                <a:latin typeface="Arial" panose="020B0604020202020204" pitchFamily="34" charset="0"/>
                <a:hlinkClick r:id="rId2"/>
              </a:rPr>
              <a:t>knowledge</a:t>
            </a:r>
            <a:r>
              <a:rPr dirty="0" lang="en-US">
                <a:solidFill>
                  <a:srgbClr val="000000"/>
                </a:solidFill>
                <a:latin typeface="Arial" panose="020B0604020202020204" pitchFamily="34" charset="0"/>
                <a:hlinkClick r:id="rId2"/>
              </a:rPr>
              <a:t>)</a:t>
            </a:r>
          </a:p>
          <a:p>
            <a:r>
              <a:rPr b="1" dirty="0" lang="en-US">
                <a:solidFill>
                  <a:srgbClr val="000000"/>
                </a:solidFill>
                <a:latin typeface="Arial" panose="020B0604020202020204" pitchFamily="34" charset="0"/>
                <a:hlinkClick r:id="rId2"/>
              </a:rPr>
              <a:t>Affective</a:t>
            </a:r>
            <a:r>
              <a:rPr dirty="0" lang="en-US">
                <a:solidFill>
                  <a:srgbClr val="000000"/>
                </a:solidFill>
                <a:latin typeface="Arial" panose="020B0604020202020204" pitchFamily="34" charset="0"/>
                <a:hlinkClick r:id="rId2"/>
              </a:rPr>
              <a:t>: growth in feelings or emotional areas (</a:t>
            </a:r>
            <a:r>
              <a:rPr dirty="0" i="1" lang="en-US">
                <a:solidFill>
                  <a:srgbClr val="000000"/>
                </a:solidFill>
                <a:latin typeface="Arial" panose="020B0604020202020204" pitchFamily="34" charset="0"/>
                <a:hlinkClick r:id="rId2"/>
              </a:rPr>
              <a:t>attitude or self</a:t>
            </a:r>
            <a:r>
              <a:rPr dirty="0" lang="en-US">
                <a:solidFill>
                  <a:srgbClr val="000000"/>
                </a:solidFill>
                <a:latin typeface="Arial" panose="020B0604020202020204" pitchFamily="34" charset="0"/>
                <a:hlinkClick r:id="rId2"/>
              </a:rPr>
              <a:t>)</a:t>
            </a:r>
          </a:p>
          <a:p>
            <a:r>
              <a:rPr b="1" dirty="0" lang="en-US">
                <a:solidFill>
                  <a:srgbClr val="000000"/>
                </a:solidFill>
                <a:latin typeface="Arial" panose="020B0604020202020204" pitchFamily="34" charset="0"/>
                <a:hlinkClick r:id="rId2"/>
              </a:rPr>
              <a:t>Psychomotor</a:t>
            </a:r>
            <a:r>
              <a:rPr dirty="0" lang="en-US">
                <a:solidFill>
                  <a:srgbClr val="000000"/>
                </a:solidFill>
                <a:latin typeface="Arial" panose="020B0604020202020204" pitchFamily="34" charset="0"/>
                <a:hlinkClick r:id="rId2"/>
              </a:rPr>
              <a:t>: manual or physical skills (</a:t>
            </a:r>
            <a:r>
              <a:rPr dirty="0" i="1" lang="en-US">
                <a:solidFill>
                  <a:srgbClr val="000000"/>
                </a:solidFill>
                <a:latin typeface="Arial" panose="020B0604020202020204" pitchFamily="34" charset="0"/>
                <a:hlinkClick r:id="rId2"/>
              </a:rPr>
              <a:t>skills</a:t>
            </a:r>
            <a:r>
              <a:rPr dirty="0" lang="en-US">
                <a:solidFill>
                  <a:srgbClr val="000000"/>
                </a:solidFill>
                <a:latin typeface="Arial" panose="020B0604020202020204" pitchFamily="34" charset="0"/>
                <a:hlinkClick r:id="rId2"/>
              </a:rPr>
              <a:t>)</a:t>
            </a:r>
            <a:endParaRPr dirty="0" lang="en-US">
              <a:solidFill>
                <a:srgbClr val="000000"/>
              </a:solidFill>
              <a:latin typeface="Arial" panose="020B0604020202020204" pitchFamily="34" charset="0"/>
            </a:endParaRPr>
          </a:p>
          <a:p>
            <a:endParaRPr dirty="0" lang="en-US">
              <a:solidFill>
                <a:srgbClr val="000000"/>
              </a:solidFill>
              <a:latin typeface="Arial" panose="020B0604020202020204" pitchFamily="34" charset="0"/>
            </a:endParaRPr>
          </a:p>
          <a:p>
            <a:endParaRPr dirty="0" lang="en-US"/>
          </a:p>
          <a:p>
            <a:endParaRPr dirty="0" lang="en-US"/>
          </a:p>
          <a:p>
            <a:endParaRPr dirty="0" lang="en-US"/>
          </a:p>
        </p:txBody>
      </p:sp>
    </p:spTree>
  </p:cSld>
  <p:clrMapOvr>
    <a:masterClrMapping/>
  </p:clrMapOvr>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692" name=""/>
        <p:cNvGrpSpPr/>
        <p:nvPr/>
      </p:nvGrpSpPr>
      <p:grpSpPr>
        <a:xfrm>
          <a:off x="0" y="0"/>
          <a:ext cx="0" cy="0"/>
          <a:chOff x="0" y="0"/>
          <a:chExt cx="0" cy="0"/>
        </a:xfrm>
      </p:grpSpPr>
      <p:sp>
        <p:nvSpPr>
          <p:cNvPr id="1048885" name="Title 1"/>
          <p:cNvSpPr>
            <a:spLocks noGrp="1"/>
          </p:cNvSpPr>
          <p:nvPr>
            <p:ph type="title"/>
          </p:nvPr>
        </p:nvSpPr>
        <p:spPr/>
        <p:txBody>
          <a:bodyPr/>
          <a:p>
            <a:endParaRPr lang="en-US"/>
          </a:p>
        </p:txBody>
      </p:sp>
      <p:sp>
        <p:nvSpPr>
          <p:cNvPr id="1048886" name="Content Placeholder 2"/>
          <p:cNvSpPr>
            <a:spLocks noGrp="1"/>
          </p:cNvSpPr>
          <p:nvPr>
            <p:ph idx="1"/>
          </p:nvPr>
        </p:nvSpPr>
        <p:spPr/>
        <p:txBody>
          <a:bodyPr>
            <a:normAutofit fontScale="92500" lnSpcReduction="10000"/>
          </a:bodyPr>
          <a:p>
            <a:r>
              <a:rPr dirty="0" lang="en-US" smtClean="0">
                <a:solidFill>
                  <a:srgbClr val="202124"/>
                </a:solidFill>
                <a:latin typeface="arial" panose="020B0604020202020204" pitchFamily="34" charset="0"/>
              </a:rPr>
              <a:t>Q33. </a:t>
            </a:r>
            <a:r>
              <a:rPr dirty="0" lang="en-US">
                <a:solidFill>
                  <a:srgbClr val="202124"/>
                </a:solidFill>
                <a:latin typeface="arial" panose="020B0604020202020204" pitchFamily="34" charset="0"/>
              </a:rPr>
              <a:t>the teaching method known as ‘PROJECT METHOD” is attributed to:</a:t>
            </a:r>
          </a:p>
          <a:p>
            <a:pPr indent="-342900" marL="342900">
              <a:buAutoNum type="alphaUcPeriod"/>
            </a:pPr>
            <a:r>
              <a:rPr dirty="0" lang="en-US">
                <a:solidFill>
                  <a:srgbClr val="FF0000"/>
                </a:solidFill>
                <a:latin typeface="arial" panose="020B0604020202020204" pitchFamily="34" charset="0"/>
              </a:rPr>
              <a:t>John Dewey</a:t>
            </a:r>
          </a:p>
          <a:p>
            <a:pPr indent="-342900" marL="342900">
              <a:buAutoNum type="alphaUcPeriod"/>
            </a:pPr>
            <a:r>
              <a:rPr dirty="0" lang="en-US">
                <a:solidFill>
                  <a:srgbClr val="202124"/>
                </a:solidFill>
                <a:latin typeface="arial" panose="020B0604020202020204" pitchFamily="34" charset="0"/>
              </a:rPr>
              <a:t>Benjamin Bloom</a:t>
            </a:r>
          </a:p>
          <a:p>
            <a:pPr indent="-342900" marL="342900">
              <a:buAutoNum type="alphaUcPeriod"/>
            </a:pPr>
            <a:r>
              <a:rPr dirty="0" lang="en-US">
                <a:solidFill>
                  <a:srgbClr val="202124"/>
                </a:solidFill>
                <a:latin typeface="arial" panose="020B0604020202020204" pitchFamily="34" charset="0"/>
              </a:rPr>
              <a:t>William Kilpatrick</a:t>
            </a:r>
          </a:p>
          <a:p>
            <a:pPr indent="-342900" marL="342900">
              <a:buAutoNum type="alphaUcPeriod"/>
            </a:pPr>
            <a:r>
              <a:rPr dirty="0" lang="en-US">
                <a:solidFill>
                  <a:srgbClr val="202124"/>
                </a:solidFill>
                <a:latin typeface="arial" panose="020B0604020202020204" pitchFamily="34" charset="0"/>
              </a:rPr>
              <a:t>Plato</a:t>
            </a:r>
          </a:p>
          <a:p>
            <a:r>
              <a:rPr dirty="0" lang="en-US">
                <a:solidFill>
                  <a:srgbClr val="202124"/>
                </a:solidFill>
                <a:latin typeface="arial" panose="020B0604020202020204" pitchFamily="34" charset="0"/>
                <a:hlinkClick r:id="rId1"/>
              </a:rPr>
              <a:t>Project method of John Dewey</a:t>
            </a:r>
          </a:p>
          <a:p>
            <a:r>
              <a:rPr dirty="0" lang="en-US">
                <a:solidFill>
                  <a:srgbClr val="202124"/>
                </a:solidFill>
                <a:latin typeface="arial" panose="020B0604020202020204" pitchFamily="34" charset="0"/>
                <a:hlinkClick r:id="rId1"/>
              </a:rPr>
              <a:t>The project method is </a:t>
            </a:r>
            <a:r>
              <a:rPr b="1" dirty="0" lang="en-US">
                <a:solidFill>
                  <a:srgbClr val="202124"/>
                </a:solidFill>
                <a:latin typeface="arial" panose="020B0604020202020204" pitchFamily="34" charset="0"/>
                <a:hlinkClick r:id="rId1"/>
              </a:rPr>
              <a:t>a teacher-facilitated collaborative approach in which students acquire and apply knowledge and skills to define and solve realistic problems using a process of extended inquiry</a:t>
            </a:r>
            <a:r>
              <a:rPr dirty="0" lang="en-US">
                <a:solidFill>
                  <a:srgbClr val="202124"/>
                </a:solidFill>
                <a:latin typeface="arial" panose="020B0604020202020204" pitchFamily="34" charset="0"/>
                <a:hlinkClick r:id="rId1"/>
              </a:rPr>
              <a:t>.</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8887" name="Title 1"/>
          <p:cNvSpPr>
            <a:spLocks noGrp="1"/>
          </p:cNvSpPr>
          <p:nvPr>
            <p:ph type="title"/>
          </p:nvPr>
        </p:nvSpPr>
        <p:spPr/>
        <p:txBody>
          <a:bodyPr/>
          <a:p>
            <a:endParaRPr lang="en-US"/>
          </a:p>
        </p:txBody>
      </p:sp>
      <p:sp>
        <p:nvSpPr>
          <p:cNvPr id="1048888" name="Content Placeholder 2"/>
          <p:cNvSpPr>
            <a:spLocks noGrp="1"/>
          </p:cNvSpPr>
          <p:nvPr>
            <p:ph idx="1"/>
          </p:nvPr>
        </p:nvSpPr>
        <p:spPr/>
        <p:txBody>
          <a:bodyPr/>
          <a:p>
            <a:r>
              <a:rPr dirty="0" lang="en-US" smtClean="0">
                <a:solidFill>
                  <a:srgbClr val="202124"/>
                </a:solidFill>
                <a:latin typeface="arial" panose="020B0604020202020204" pitchFamily="34" charset="0"/>
              </a:rPr>
              <a:t>Q34. </a:t>
            </a:r>
            <a:r>
              <a:rPr dirty="0" lang="en-US">
                <a:solidFill>
                  <a:srgbClr val="202124"/>
                </a:solidFill>
                <a:latin typeface="arial" panose="020B0604020202020204" pitchFamily="34" charset="0"/>
              </a:rPr>
              <a:t>the theory which focuses on a student’s lack of belonging in a social setting as the primary result of classroom misbehavior is:</a:t>
            </a:r>
          </a:p>
          <a:p>
            <a:pPr indent="-342900" marL="342900">
              <a:buAutoNum type="alphaUcPeriod"/>
            </a:pPr>
            <a:r>
              <a:rPr dirty="0" lang="en-US">
                <a:solidFill>
                  <a:srgbClr val="FF0000"/>
                </a:solidFill>
                <a:latin typeface="arial" panose="020B0604020202020204" pitchFamily="34" charset="0"/>
              </a:rPr>
              <a:t>Goal centered theory</a:t>
            </a:r>
          </a:p>
          <a:p>
            <a:pPr indent="-342900" marL="342900">
              <a:buAutoNum type="alphaUcPeriod"/>
            </a:pPr>
            <a:r>
              <a:rPr dirty="0" lang="en-US">
                <a:solidFill>
                  <a:srgbClr val="202124"/>
                </a:solidFill>
                <a:latin typeface="arial" panose="020B0604020202020204" pitchFamily="34" charset="0"/>
              </a:rPr>
              <a:t>Choice theory</a:t>
            </a:r>
          </a:p>
          <a:p>
            <a:pPr indent="-342900" marL="342900">
              <a:buAutoNum type="alphaUcPeriod"/>
            </a:pPr>
            <a:r>
              <a:rPr dirty="0" lang="en-US">
                <a:solidFill>
                  <a:srgbClr val="202124"/>
                </a:solidFill>
                <a:latin typeface="arial" panose="020B0604020202020204" pitchFamily="34" charset="0"/>
              </a:rPr>
              <a:t>Motivation theory</a:t>
            </a:r>
          </a:p>
          <a:p>
            <a:pPr indent="-342900" marL="342900">
              <a:buAutoNum type="alphaUcPeriod"/>
            </a:pPr>
            <a:r>
              <a:rPr dirty="0" lang="en-US">
                <a:solidFill>
                  <a:srgbClr val="202124"/>
                </a:solidFill>
                <a:latin typeface="arial" panose="020B0604020202020204" pitchFamily="34" charset="0"/>
              </a:rPr>
              <a:t>A and C are correct</a:t>
            </a:r>
          </a:p>
          <a:p>
            <a:endParaRPr dirty="0" lang="en-US"/>
          </a:p>
        </p:txBody>
      </p:sp>
    </p:spTree>
  </p:cSld>
  <p:clrMapOvr>
    <a:masterClrMapping/>
  </p:clrMapOvr>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8889"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Q35. the pillars of learning in holistic education are:</a:t>
            </a:r>
          </a:p>
          <a:p>
            <a:r>
              <a:rPr dirty="0" lang="en-US">
                <a:solidFill>
                  <a:srgbClr val="202124"/>
                </a:solidFill>
                <a:latin typeface="arial" panose="020B0604020202020204" pitchFamily="34" charset="0"/>
              </a:rPr>
              <a:t>A</a:t>
            </a:r>
            <a:r>
              <a:rPr dirty="0" lang="en-US" smtClean="0">
                <a:solidFill>
                  <a:srgbClr val="202124"/>
                </a:solidFill>
                <a:latin typeface="arial" panose="020B0604020202020204" pitchFamily="34" charset="0"/>
              </a:rPr>
              <a:t>. Learning </a:t>
            </a:r>
            <a:r>
              <a:rPr dirty="0" lang="en-US">
                <a:solidFill>
                  <a:srgbClr val="202124"/>
                </a:solidFill>
                <a:latin typeface="arial" panose="020B0604020202020204" pitchFamily="34" charset="0"/>
              </a:rPr>
              <a:t>to learn, learning to do, learning to live together, and learning to perform</a:t>
            </a:r>
          </a:p>
          <a:p>
            <a:r>
              <a:rPr dirty="0" lang="en-US">
                <a:solidFill>
                  <a:srgbClr val="202124"/>
                </a:solidFill>
                <a:latin typeface="arial" panose="020B0604020202020204" pitchFamily="34" charset="0"/>
              </a:rPr>
              <a:t>B. Learning to create, learning to do, learning to list, and learning to perform</a:t>
            </a:r>
          </a:p>
          <a:p>
            <a:r>
              <a:rPr dirty="0" lang="en-US">
                <a:solidFill>
                  <a:srgbClr val="FF0000"/>
                </a:solidFill>
                <a:latin typeface="arial" panose="020B0604020202020204" pitchFamily="34" charset="0"/>
              </a:rPr>
              <a:t>C. Learning to learn, learning to do, learning to live together, and learning to be</a:t>
            </a:r>
          </a:p>
          <a:p>
            <a:r>
              <a:rPr dirty="0" lang="en-US">
                <a:solidFill>
                  <a:srgbClr val="202124"/>
                </a:solidFill>
                <a:latin typeface="arial" panose="020B0604020202020204" pitchFamily="34" charset="0"/>
              </a:rPr>
              <a:t>D. Learning to learn, learning to do, learning to listen, and learning to </a:t>
            </a:r>
            <a:r>
              <a:rPr dirty="0" lang="en-US" smtClean="0">
                <a:solidFill>
                  <a:srgbClr val="202124"/>
                </a:solidFill>
                <a:latin typeface="arial" panose="020B0604020202020204" pitchFamily="34" charset="0"/>
              </a:rPr>
              <a:t>perform</a:t>
            </a:r>
          </a:p>
          <a:p>
            <a:r>
              <a:rPr dirty="0" lang="en-US">
                <a:hlinkClick r:id="rId1"/>
              </a:rPr>
              <a:t>learning to know, learning to do, learning to live together, and learning to be</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695" name=""/>
        <p:cNvGrpSpPr/>
        <p:nvPr/>
      </p:nvGrpSpPr>
      <p:grpSpPr>
        <a:xfrm>
          <a:off x="0" y="0"/>
          <a:ext cx="0" cy="0"/>
          <a:chOff x="0" y="0"/>
          <a:chExt cx="0" cy="0"/>
        </a:xfrm>
      </p:grpSpPr>
      <p:sp>
        <p:nvSpPr>
          <p:cNvPr id="1048890" name="Title 1"/>
          <p:cNvSpPr>
            <a:spLocks noGrp="1"/>
          </p:cNvSpPr>
          <p:nvPr>
            <p:ph type="title"/>
          </p:nvPr>
        </p:nvSpPr>
        <p:spPr/>
        <p:txBody>
          <a:bodyPr/>
          <a:p>
            <a:endParaRPr lang="en-US"/>
          </a:p>
        </p:txBody>
      </p:sp>
      <p:sp>
        <p:nvSpPr>
          <p:cNvPr id="1048891" name="Content Placeholder 2"/>
          <p:cNvSpPr>
            <a:spLocks noGrp="1"/>
          </p:cNvSpPr>
          <p:nvPr>
            <p:ph idx="1"/>
          </p:nvPr>
        </p:nvSpPr>
        <p:spPr/>
        <p:txBody>
          <a:bodyPr/>
          <a:p>
            <a:r>
              <a:rPr dirty="0" lang="en-US" smtClean="0">
                <a:solidFill>
                  <a:srgbClr val="202124"/>
                </a:solidFill>
                <a:latin typeface="arial" panose="020B0604020202020204" pitchFamily="34" charset="0"/>
              </a:rPr>
              <a:t>Q36. </a:t>
            </a:r>
            <a:r>
              <a:rPr dirty="0" lang="en-US" err="1">
                <a:solidFill>
                  <a:srgbClr val="202124"/>
                </a:solidFill>
                <a:latin typeface="arial" panose="020B0604020202020204" pitchFamily="34" charset="0"/>
              </a:rPr>
              <a:t>Taba’s</a:t>
            </a:r>
            <a:r>
              <a:rPr dirty="0" lang="en-US">
                <a:solidFill>
                  <a:srgbClr val="202124"/>
                </a:solidFill>
                <a:latin typeface="arial" panose="020B0604020202020204" pitchFamily="34" charset="0"/>
              </a:rPr>
              <a:t> approach to curriculum development is:</a:t>
            </a:r>
          </a:p>
          <a:p>
            <a:pPr indent="-342900" marL="342900">
              <a:buAutoNum type="alphaUcPeriod"/>
            </a:pPr>
            <a:r>
              <a:rPr dirty="0" lang="en-US">
                <a:solidFill>
                  <a:srgbClr val="202124"/>
                </a:solidFill>
                <a:latin typeface="arial" panose="020B0604020202020204" pitchFamily="34" charset="0"/>
              </a:rPr>
              <a:t>None directive</a:t>
            </a:r>
          </a:p>
          <a:p>
            <a:pPr indent="-342900" marL="342900">
              <a:buAutoNum type="alphaUcPeriod"/>
            </a:pPr>
            <a:r>
              <a:rPr dirty="0" lang="en-US">
                <a:solidFill>
                  <a:srgbClr val="202124"/>
                </a:solidFill>
                <a:latin typeface="arial" panose="020B0604020202020204" pitchFamily="34" charset="0"/>
              </a:rPr>
              <a:t>Mixed</a:t>
            </a:r>
          </a:p>
          <a:p>
            <a:pPr indent="-342900" marL="342900">
              <a:buAutoNum type="alphaUcPeriod"/>
            </a:pPr>
            <a:r>
              <a:rPr dirty="0" lang="en-US">
                <a:solidFill>
                  <a:srgbClr val="FF0000"/>
                </a:solidFill>
                <a:latin typeface="arial" panose="020B0604020202020204" pitchFamily="34" charset="0"/>
              </a:rPr>
              <a:t>Inductive</a:t>
            </a:r>
          </a:p>
          <a:p>
            <a:pPr indent="-342900" marL="342900">
              <a:buAutoNum type="alphaUcPeriod"/>
            </a:pPr>
            <a:r>
              <a:rPr dirty="0" lang="en-US">
                <a:solidFill>
                  <a:srgbClr val="202124"/>
                </a:solidFill>
                <a:latin typeface="arial" panose="020B0604020202020204" pitchFamily="34" charset="0"/>
              </a:rPr>
              <a:t>Deductive</a:t>
            </a:r>
          </a:p>
          <a:p>
            <a:r>
              <a:rPr dirty="0" lang="en-US">
                <a:solidFill>
                  <a:srgbClr val="202124"/>
                </a:solidFill>
                <a:latin typeface="arial" panose="020B0604020202020204" pitchFamily="34" charset="0"/>
                <a:hlinkClick r:id="rId1"/>
              </a:rPr>
              <a:t>Tyler's model is deductive while </a:t>
            </a:r>
            <a:r>
              <a:rPr b="1" dirty="0" lang="en-US" err="1">
                <a:solidFill>
                  <a:srgbClr val="202124"/>
                </a:solidFill>
                <a:latin typeface="arial" panose="020B0604020202020204" pitchFamily="34" charset="0"/>
                <a:hlinkClick r:id="rId1"/>
              </a:rPr>
              <a:t>Taba's</a:t>
            </a:r>
            <a:r>
              <a:rPr b="1" dirty="0" lang="en-US">
                <a:solidFill>
                  <a:srgbClr val="202124"/>
                </a:solidFill>
                <a:latin typeface="arial" panose="020B0604020202020204" pitchFamily="34" charset="0"/>
                <a:hlinkClick r:id="rId1"/>
              </a:rPr>
              <a:t> is inductive</a:t>
            </a:r>
            <a:r>
              <a:rPr dirty="0" lang="en-US">
                <a:solidFill>
                  <a:srgbClr val="202124"/>
                </a:solidFill>
                <a:latin typeface="arial" panose="020B0604020202020204" pitchFamily="34" charset="0"/>
                <a:hlinkClick r:id="rId1"/>
              </a:rPr>
              <a:t>. Tyler's approach argues from the administrator approach while </a:t>
            </a:r>
            <a:r>
              <a:rPr dirty="0" lang="en-US" err="1">
                <a:solidFill>
                  <a:srgbClr val="202124"/>
                </a:solidFill>
                <a:latin typeface="arial" panose="020B0604020202020204" pitchFamily="34" charset="0"/>
                <a:hlinkClick r:id="rId1"/>
              </a:rPr>
              <a:t>Taba's</a:t>
            </a:r>
            <a:r>
              <a:rPr dirty="0" lang="en-US">
                <a:solidFill>
                  <a:srgbClr val="202124"/>
                </a:solidFill>
                <a:latin typeface="arial" panose="020B0604020202020204" pitchFamily="34" charset="0"/>
                <a:hlinkClick r:id="rId1"/>
              </a:rPr>
              <a:t> reflects the teacher's approach</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8892" name="Content Placeholder 2"/>
          <p:cNvSpPr>
            <a:spLocks noGrp="1"/>
          </p:cNvSpPr>
          <p:nvPr>
            <p:ph idx="1"/>
          </p:nvPr>
        </p:nvSpPr>
        <p:spPr>
          <a:xfrm>
            <a:off x="0" y="0"/>
            <a:ext cx="12192000" cy="6858000"/>
          </a:xfrm>
        </p:spPr>
        <p:txBody>
          <a:bodyPr>
            <a:normAutofit/>
          </a:bodyPr>
          <a:p>
            <a:r>
              <a:rPr dirty="0" sz="3600" lang="en-US" smtClean="0">
                <a:solidFill>
                  <a:srgbClr val="202124"/>
                </a:solidFill>
                <a:latin typeface="arial" panose="020B0604020202020204" pitchFamily="34" charset="0"/>
              </a:rPr>
              <a:t>Q37</a:t>
            </a:r>
            <a:r>
              <a:rPr dirty="0" sz="3600" lang="en-US">
                <a:solidFill>
                  <a:srgbClr val="202124"/>
                </a:solidFill>
                <a:latin typeface="arial" panose="020B0604020202020204" pitchFamily="34" charset="0"/>
              </a:rPr>
              <a:t>. Literacy means the ability to</a:t>
            </a:r>
            <a:r>
              <a:rPr dirty="0" sz="3600" lang="en-US">
                <a:solidFill>
                  <a:srgbClr val="00B050"/>
                </a:solidFill>
                <a:latin typeface="arial" panose="020B0604020202020204" pitchFamily="34" charset="0"/>
              </a:rPr>
              <a:t>:</a:t>
            </a:r>
            <a:r>
              <a:rPr dirty="0" sz="3600" lang="en-US">
                <a:solidFill>
                  <a:srgbClr val="00B050"/>
                </a:solidFill>
              </a:rPr>
              <a:t> </a:t>
            </a:r>
          </a:p>
          <a:p>
            <a:r>
              <a:rPr dirty="0" sz="3600" lang="en-US">
                <a:solidFill>
                  <a:srgbClr val="00B050"/>
                </a:solidFill>
              </a:rPr>
              <a:t>a. read, listen and write  </a:t>
            </a:r>
          </a:p>
          <a:p>
            <a:r>
              <a:rPr dirty="0" sz="3600" lang="en-US">
                <a:solidFill>
                  <a:srgbClr val="00B050"/>
                </a:solidFill>
              </a:rPr>
              <a:t>b. listen and write    </a:t>
            </a:r>
          </a:p>
          <a:p>
            <a:r>
              <a:rPr dirty="0" sz="3600" lang="en-US">
                <a:solidFill>
                  <a:srgbClr val="00B050"/>
                </a:solidFill>
              </a:rPr>
              <a:t>  c. listen, write and red </a:t>
            </a:r>
          </a:p>
          <a:p>
            <a:r>
              <a:rPr dirty="0" sz="3600" lang="en-US">
                <a:solidFill>
                  <a:srgbClr val="00B050"/>
                </a:solidFill>
              </a:rPr>
              <a:t>d. </a:t>
            </a:r>
            <a:r>
              <a:rPr dirty="0" sz="3600" lang="en-US">
                <a:solidFill>
                  <a:srgbClr val="FF0000"/>
                </a:solidFill>
              </a:rPr>
              <a:t>read and write</a:t>
            </a:r>
          </a:p>
          <a:p>
            <a:endParaRPr dirty="0" sz="3600" lang="en-US"/>
          </a:p>
        </p:txBody>
      </p:sp>
    </p:spTree>
  </p:cSld>
  <p:clrMapOvr>
    <a:masterClrMapping/>
  </p:clrMapOvr>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8893" name="Content Placeholder 2"/>
          <p:cNvSpPr>
            <a:spLocks noGrp="1"/>
          </p:cNvSpPr>
          <p:nvPr>
            <p:ph idx="1"/>
          </p:nvPr>
        </p:nvSpPr>
        <p:spPr>
          <a:xfrm>
            <a:off x="0" y="0"/>
            <a:ext cx="12192000" cy="6858000"/>
          </a:xfrm>
        </p:spPr>
        <p:txBody>
          <a:bodyPr>
            <a:normAutofit/>
          </a:bodyPr>
          <a:p>
            <a:r>
              <a:rPr dirty="0" sz="3600" lang="en-US" smtClean="0">
                <a:solidFill>
                  <a:srgbClr val="202124"/>
                </a:solidFill>
                <a:latin typeface="arial" panose="020B0604020202020204" pitchFamily="34" charset="0"/>
              </a:rPr>
              <a:t>Q38</a:t>
            </a:r>
            <a:r>
              <a:rPr dirty="0" sz="3600" lang="en-US">
                <a:solidFill>
                  <a:srgbClr val="202124"/>
                </a:solidFill>
                <a:latin typeface="arial" panose="020B0604020202020204" pitchFamily="34" charset="0"/>
              </a:rPr>
              <a:t>. games playing and literacy are connected because:</a:t>
            </a:r>
          </a:p>
          <a:p>
            <a:pPr indent="-342900" marL="342900">
              <a:buAutoNum type="alphaUcPeriod"/>
            </a:pPr>
            <a:r>
              <a:rPr dirty="0" sz="3600" lang="en-US">
                <a:solidFill>
                  <a:srgbClr val="00B050"/>
                </a:solidFill>
                <a:latin typeface="arial" panose="020B0604020202020204" pitchFamily="34" charset="0"/>
              </a:rPr>
              <a:t>Literacy allows the child to play effectively</a:t>
            </a:r>
          </a:p>
          <a:p>
            <a:pPr indent="-342900" marL="342900">
              <a:buAutoNum type="alphaUcPeriod"/>
            </a:pPr>
            <a:r>
              <a:rPr dirty="0" sz="3600" lang="en-US">
                <a:solidFill>
                  <a:srgbClr val="FF0000"/>
                </a:solidFill>
                <a:latin typeface="arial" panose="020B0604020202020204" pitchFamily="34" charset="0"/>
              </a:rPr>
              <a:t>Games playing prepares for literacy</a:t>
            </a:r>
          </a:p>
          <a:p>
            <a:pPr indent="-342900" marL="342900">
              <a:buAutoNum type="alphaUcPeriod"/>
            </a:pPr>
            <a:r>
              <a:rPr dirty="0" sz="3600" lang="en-US">
                <a:solidFill>
                  <a:srgbClr val="00B050"/>
                </a:solidFill>
                <a:latin typeface="arial" panose="020B0604020202020204" pitchFamily="34" charset="0"/>
              </a:rPr>
              <a:t>Both are independent </a:t>
            </a:r>
          </a:p>
          <a:p>
            <a:pPr indent="-342900" marL="342900">
              <a:buAutoNum type="alphaUcPeriod"/>
            </a:pPr>
            <a:r>
              <a:rPr dirty="0" sz="3600" lang="en-US">
                <a:solidFill>
                  <a:srgbClr val="00B050"/>
                </a:solidFill>
                <a:latin typeface="arial" panose="020B0604020202020204" pitchFamily="34" charset="0"/>
              </a:rPr>
              <a:t>There is no correct answer</a:t>
            </a:r>
          </a:p>
          <a:p>
            <a:r>
              <a:rPr dirty="0" sz="3600" lang="en-US">
                <a:solidFill>
                  <a:srgbClr val="4D5156"/>
                </a:solidFill>
                <a:latin typeface="arial" panose="020B0604020202020204" pitchFamily="34" charset="0"/>
                <a:hlinkClick r:id="rId1"/>
              </a:rPr>
              <a:t>a new survey suggests that </a:t>
            </a:r>
            <a:r>
              <a:rPr b="1" dirty="0" sz="3600" lang="en-US">
                <a:solidFill>
                  <a:srgbClr val="5F6368"/>
                </a:solidFill>
                <a:latin typeface="arial" panose="020B0604020202020204" pitchFamily="34" charset="0"/>
                <a:hlinkClick r:id="rId1"/>
              </a:rPr>
              <a:t>playing</a:t>
            </a:r>
            <a:r>
              <a:rPr dirty="0" sz="3600" lang="en-US">
                <a:solidFill>
                  <a:srgbClr val="4D5156"/>
                </a:solidFill>
                <a:latin typeface="arial" panose="020B0604020202020204" pitchFamily="34" charset="0"/>
                <a:hlinkClick r:id="rId1"/>
              </a:rPr>
              <a:t> may actually improve their </a:t>
            </a:r>
            <a:r>
              <a:rPr b="1" dirty="0" sz="3600" lang="en-US">
                <a:solidFill>
                  <a:srgbClr val="5F6368"/>
                </a:solidFill>
                <a:latin typeface="arial" panose="020B0604020202020204" pitchFamily="34" charset="0"/>
                <a:hlinkClick r:id="rId1"/>
              </a:rPr>
              <a:t>literacy</a:t>
            </a:r>
            <a:r>
              <a:rPr dirty="0" sz="3600" lang="en-US">
                <a:solidFill>
                  <a:srgbClr val="4D5156"/>
                </a:solidFill>
                <a:latin typeface="arial" panose="020B0604020202020204" pitchFamily="34" charset="0"/>
                <a:hlinkClick r:id="rId1"/>
              </a:rPr>
              <a:t>, </a:t>
            </a:r>
            <a:r>
              <a:rPr b="1" dirty="0" sz="3600" lang="en-US">
                <a:solidFill>
                  <a:srgbClr val="5F6368"/>
                </a:solidFill>
                <a:latin typeface="arial" panose="020B0604020202020204" pitchFamily="34" charset="0"/>
                <a:hlinkClick r:id="rId1"/>
              </a:rPr>
              <a:t>communication skills</a:t>
            </a:r>
            <a:r>
              <a:rPr dirty="0" sz="3600" lang="en-US">
                <a:solidFill>
                  <a:srgbClr val="4D5156"/>
                </a:solidFill>
                <a:latin typeface="arial" panose="020B0604020202020204" pitchFamily="34" charset="0"/>
                <a:hlinkClick r:id="rId1"/>
              </a:rPr>
              <a:t> and overall mental well-being</a:t>
            </a:r>
            <a:endParaRPr dirty="0" sz="3600" lang="en-US"/>
          </a:p>
          <a:p>
            <a:endParaRPr dirty="0" sz="3600" lang="en-US"/>
          </a:p>
        </p:txBody>
      </p:sp>
    </p:spTree>
  </p:cSld>
  <p:clrMapOvr>
    <a:masterClrMapping/>
  </p:clrMapOvr>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698" name=""/>
        <p:cNvGrpSpPr/>
        <p:nvPr/>
      </p:nvGrpSpPr>
      <p:grpSpPr>
        <a:xfrm>
          <a:off x="0" y="0"/>
          <a:ext cx="0" cy="0"/>
          <a:chOff x="0" y="0"/>
          <a:chExt cx="0" cy="0"/>
        </a:xfrm>
      </p:grpSpPr>
      <p:sp>
        <p:nvSpPr>
          <p:cNvPr id="1048894" name="Content Placeholder 2"/>
          <p:cNvSpPr>
            <a:spLocks noGrp="1"/>
          </p:cNvSpPr>
          <p:nvPr>
            <p:ph idx="1"/>
          </p:nvPr>
        </p:nvSpPr>
        <p:spPr>
          <a:xfrm>
            <a:off x="0" y="0"/>
            <a:ext cx="12192000" cy="6858000"/>
          </a:xfrm>
        </p:spPr>
        <p:txBody>
          <a:bodyPr>
            <a:normAutofit/>
          </a:bodyPr>
          <a:p>
            <a:r>
              <a:rPr b="1" dirty="0" sz="3600" lang="en-US" smtClean="0">
                <a:solidFill>
                  <a:srgbClr val="5F6368"/>
                </a:solidFill>
                <a:latin typeface="arial" panose="020B0604020202020204" pitchFamily="34" charset="0"/>
              </a:rPr>
              <a:t>Q39. </a:t>
            </a:r>
            <a:r>
              <a:rPr b="1" dirty="0" sz="3600" lang="en-US">
                <a:solidFill>
                  <a:srgbClr val="5F6368"/>
                </a:solidFill>
                <a:latin typeface="arial" panose="020B0604020202020204" pitchFamily="34" charset="0"/>
              </a:rPr>
              <a:t>The ability to perform the same action in both directions but being aware that it is the same action is called:</a:t>
            </a:r>
          </a:p>
          <a:p>
            <a:pPr indent="-342900" marL="342900">
              <a:buAutoNum type="alphaUcPeriod"/>
            </a:pPr>
            <a:r>
              <a:rPr b="1" dirty="0" sz="3600" lang="en-US">
                <a:solidFill>
                  <a:srgbClr val="FF0000"/>
                </a:solidFill>
                <a:latin typeface="arial" panose="020B0604020202020204" pitchFamily="34" charset="0"/>
              </a:rPr>
              <a:t>Mental reversibility</a:t>
            </a:r>
          </a:p>
          <a:p>
            <a:pPr indent="-342900" marL="342900">
              <a:buAutoNum type="alphaUcPeriod"/>
            </a:pPr>
            <a:r>
              <a:rPr b="1" dirty="0" sz="3600" lang="en-US">
                <a:solidFill>
                  <a:srgbClr val="5F6368"/>
                </a:solidFill>
                <a:latin typeface="arial" panose="020B0604020202020204" pitchFamily="34" charset="0"/>
              </a:rPr>
              <a:t>Mental </a:t>
            </a:r>
            <a:r>
              <a:rPr b="1" dirty="0" sz="3600" lang="en-US" err="1">
                <a:solidFill>
                  <a:srgbClr val="5F6368"/>
                </a:solidFill>
                <a:latin typeface="arial" panose="020B0604020202020204" pitchFamily="34" charset="0"/>
              </a:rPr>
              <a:t>irreversibity</a:t>
            </a:r>
            <a:endParaRPr b="1" dirty="0" sz="3600" lang="en-US">
              <a:solidFill>
                <a:srgbClr val="5F6368"/>
              </a:solidFill>
              <a:latin typeface="arial" panose="020B0604020202020204" pitchFamily="34" charset="0"/>
            </a:endParaRPr>
          </a:p>
          <a:p>
            <a:pPr indent="-342900" marL="342900">
              <a:buAutoNum type="alphaUcPeriod"/>
            </a:pPr>
            <a:r>
              <a:rPr b="1" dirty="0" sz="3600" lang="en-US">
                <a:solidFill>
                  <a:srgbClr val="5F6368"/>
                </a:solidFill>
                <a:latin typeface="arial" panose="020B0604020202020204" pitchFamily="34" charset="0"/>
              </a:rPr>
              <a:t>Logic</a:t>
            </a:r>
          </a:p>
          <a:p>
            <a:pPr indent="-342900" marL="342900">
              <a:buAutoNum type="alphaUcPeriod"/>
            </a:pPr>
            <a:r>
              <a:rPr b="1" dirty="0" sz="3600" lang="en-US">
                <a:solidFill>
                  <a:srgbClr val="5F6368"/>
                </a:solidFill>
                <a:latin typeface="arial" panose="020B0604020202020204" pitchFamily="34" charset="0"/>
              </a:rPr>
              <a:t>Mastery of math operations</a:t>
            </a:r>
          </a:p>
          <a:p>
            <a:endParaRPr dirty="0" sz="3600" lang="en-US"/>
          </a:p>
        </p:txBody>
      </p:sp>
    </p:spTree>
  </p:cSld>
  <p:clrMapOvr>
    <a:masterClrMapping/>
  </p:clrMapOvr>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8895" name="Content Placeholder 2"/>
          <p:cNvSpPr>
            <a:spLocks noGrp="1"/>
          </p:cNvSpPr>
          <p:nvPr>
            <p:ph idx="1"/>
          </p:nvPr>
        </p:nvSpPr>
        <p:spPr>
          <a:xfrm>
            <a:off x="0" y="0"/>
            <a:ext cx="12192000" cy="6858000"/>
          </a:xfrm>
        </p:spPr>
        <p:txBody>
          <a:bodyPr>
            <a:normAutofit/>
          </a:bodyPr>
          <a:p>
            <a:r>
              <a:rPr dirty="0" lang="en-US" smtClean="0"/>
              <a:t>Q40. </a:t>
            </a:r>
            <a:r>
              <a:rPr dirty="0" lang="en-US"/>
              <a:t>the formula of intelligent Quotient is:</a:t>
            </a:r>
          </a:p>
          <a:p>
            <a:pPr indent="-342900" marL="342900">
              <a:buAutoNum type="alphaUcPeriod"/>
            </a:pPr>
            <a:r>
              <a:rPr dirty="0" lang="en-US"/>
              <a:t>CA/MA</a:t>
            </a:r>
          </a:p>
          <a:p>
            <a:pPr indent="-342900" marL="342900">
              <a:buAutoNum type="alphaUcPeriod"/>
            </a:pPr>
            <a:r>
              <a:rPr dirty="0" lang="en-US">
                <a:solidFill>
                  <a:srgbClr val="FF0000"/>
                </a:solidFill>
              </a:rPr>
              <a:t>MA/CA</a:t>
            </a:r>
          </a:p>
          <a:p>
            <a:pPr indent="-342900" marL="342900">
              <a:buAutoNum type="alphaUcPeriod"/>
            </a:pPr>
            <a:r>
              <a:rPr dirty="0" lang="en-US"/>
              <a:t>MC/AC</a:t>
            </a:r>
          </a:p>
          <a:p>
            <a:pPr indent="-342900" marL="342900">
              <a:buAutoNum type="alphaUcPeriod"/>
            </a:pPr>
            <a:r>
              <a:rPr dirty="0" lang="en-US"/>
              <a:t>CC/AM</a:t>
            </a:r>
          </a:p>
          <a:p>
            <a:r>
              <a:rPr dirty="0" lang="en-US">
                <a:solidFill>
                  <a:srgbClr val="202124"/>
                </a:solidFill>
                <a:latin typeface="arial" panose="020B0604020202020204" pitchFamily="34" charset="0"/>
                <a:hlinkClick r:id="rId1"/>
              </a:rPr>
              <a:t>Intelligence quotient (IQ) can be obtained by the equation </a:t>
            </a:r>
            <a:r>
              <a:rPr b="1" dirty="0" lang="en-US">
                <a:solidFill>
                  <a:srgbClr val="202124"/>
                </a:solidFill>
                <a:latin typeface="arial" panose="020B0604020202020204" pitchFamily="34" charset="0"/>
                <a:hlinkClick r:id="rId1"/>
              </a:rPr>
              <a:t>MA/CA=IQ</a:t>
            </a:r>
            <a:r>
              <a:rPr dirty="0" lang="en-US">
                <a:solidFill>
                  <a:srgbClr val="202124"/>
                </a:solidFill>
                <a:latin typeface="arial" panose="020B0604020202020204" pitchFamily="34" charset="0"/>
                <a:hlinkClick r:id="rId1"/>
              </a:rPr>
              <a:t>, where MA is mental age and CA is chronological age. This chapter discusses the concepts of mental age and IQ, and the operations by which they are measured</a:t>
            </a:r>
            <a:endParaRPr dirty="0" lang="en-US"/>
          </a:p>
          <a:p>
            <a:endParaRPr dirty="0" lang="en-US"/>
          </a:p>
        </p:txBody>
      </p:sp>
    </p:spTree>
  </p:cSld>
  <p:clrMapOvr>
    <a:masterClrMapping/>
  </p:clrMapOvr>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8896" name="Content Placeholder 2"/>
          <p:cNvSpPr>
            <a:spLocks noGrp="1"/>
          </p:cNvSpPr>
          <p:nvPr>
            <p:ph idx="1"/>
          </p:nvPr>
        </p:nvSpPr>
        <p:spPr>
          <a:xfrm>
            <a:off x="0" y="0"/>
            <a:ext cx="12192000" cy="6858000"/>
          </a:xfrm>
        </p:spPr>
        <p:txBody>
          <a:bodyPr>
            <a:normAutofit/>
          </a:bodyPr>
          <a:p>
            <a:r>
              <a:rPr b="1" dirty="0" lang="en-US">
                <a:solidFill>
                  <a:srgbClr val="202124"/>
                </a:solidFill>
                <a:latin typeface="arial" panose="020B0604020202020204" pitchFamily="34" charset="0"/>
              </a:rPr>
              <a:t>Q41. Here are different test A, B and C. test A consists of one question. Each response is scored independently by three raters. Test b consists of two questions. Each response is scored independently by two rater. There are separate panels of the two items. Test C consists of five questions. Each response is scored by one rater. There are </a:t>
            </a:r>
            <a:r>
              <a:rPr b="1" dirty="0" lang="en-US" err="1">
                <a:solidFill>
                  <a:srgbClr val="202124"/>
                </a:solidFill>
                <a:latin typeface="arial" panose="020B0604020202020204" pitchFamily="34" charset="0"/>
              </a:rPr>
              <a:t>sparate</a:t>
            </a:r>
            <a:r>
              <a:rPr b="1" dirty="0" lang="en-US">
                <a:solidFill>
                  <a:srgbClr val="202124"/>
                </a:solidFill>
                <a:latin typeface="arial" panose="020B0604020202020204" pitchFamily="34" charset="0"/>
              </a:rPr>
              <a:t> panels of rates for the five items. Which test will have the highest alternate form of reliability? </a:t>
            </a:r>
          </a:p>
          <a:p>
            <a:pPr indent="-342900" marL="342900">
              <a:buAutoNum type="alphaUcPeriod"/>
            </a:pPr>
            <a:r>
              <a:rPr b="1" dirty="0" lang="en-US">
                <a:solidFill>
                  <a:srgbClr val="202124"/>
                </a:solidFill>
                <a:latin typeface="arial" panose="020B0604020202020204" pitchFamily="34" charset="0"/>
              </a:rPr>
              <a:t>test B</a:t>
            </a:r>
          </a:p>
          <a:p>
            <a:pPr indent="-342900" marL="342900">
              <a:buAutoNum type="alphaUcPeriod"/>
            </a:pPr>
            <a:r>
              <a:rPr b="1" dirty="0" lang="en-US">
                <a:solidFill>
                  <a:srgbClr val="FF0000"/>
                </a:solidFill>
                <a:latin typeface="arial" panose="020B0604020202020204" pitchFamily="34" charset="0"/>
              </a:rPr>
              <a:t>Test C</a:t>
            </a:r>
          </a:p>
          <a:p>
            <a:pPr indent="-342900" marL="342900">
              <a:buAutoNum type="alphaUcPeriod"/>
            </a:pPr>
            <a:r>
              <a:rPr b="1" dirty="0" lang="en-US">
                <a:solidFill>
                  <a:srgbClr val="202124"/>
                </a:solidFill>
                <a:latin typeface="arial" panose="020B0604020202020204" pitchFamily="34" charset="0"/>
              </a:rPr>
              <a:t>Test A</a:t>
            </a:r>
          </a:p>
          <a:p>
            <a:pPr indent="-342900" marL="342900">
              <a:buAutoNum type="alphaUcPeriod"/>
            </a:pPr>
            <a:r>
              <a:rPr b="1" dirty="0" lang="en-US">
                <a:solidFill>
                  <a:srgbClr val="202124"/>
                </a:solidFill>
                <a:latin typeface="arial" panose="020B0604020202020204" pitchFamily="34" charset="0"/>
              </a:rPr>
              <a:t>Test A and C</a:t>
            </a:r>
          </a:p>
          <a:p>
            <a:endParaRPr dirty="0" lang="en-US"/>
          </a:p>
        </p:txBody>
      </p:sp>
    </p:spTree>
  </p:cSld>
  <p:clrMapOvr>
    <a:masterClrMapping/>
  </p:clrMapOvr>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701" name=""/>
        <p:cNvGrpSpPr/>
        <p:nvPr/>
      </p:nvGrpSpPr>
      <p:grpSpPr>
        <a:xfrm>
          <a:off x="0" y="0"/>
          <a:ext cx="0" cy="0"/>
          <a:chOff x="0" y="0"/>
          <a:chExt cx="0" cy="0"/>
        </a:xfrm>
      </p:grpSpPr>
      <p:sp>
        <p:nvSpPr>
          <p:cNvPr id="1048897" name="Content Placeholder 2"/>
          <p:cNvSpPr>
            <a:spLocks noGrp="1"/>
          </p:cNvSpPr>
          <p:nvPr>
            <p:ph idx="1"/>
          </p:nvPr>
        </p:nvSpPr>
        <p:spPr>
          <a:xfrm>
            <a:off x="0" y="0"/>
            <a:ext cx="12192000" cy="6858000"/>
          </a:xfrm>
        </p:spPr>
        <p:txBody>
          <a:bodyPr>
            <a:normAutofit/>
          </a:bodyPr>
          <a:p>
            <a:r>
              <a:rPr dirty="0" sz="3600" lang="en-US" smtClean="0">
                <a:solidFill>
                  <a:srgbClr val="000000"/>
                </a:solidFill>
                <a:latin typeface="Arial" panose="020B0604020202020204" pitchFamily="34" charset="0"/>
              </a:rPr>
              <a:t>Q42. </a:t>
            </a:r>
            <a:r>
              <a:rPr dirty="0" sz="3600" lang="en-US">
                <a:solidFill>
                  <a:srgbClr val="000000"/>
                </a:solidFill>
                <a:latin typeface="Arial" panose="020B0604020202020204" pitchFamily="34" charset="0"/>
              </a:rPr>
              <a:t>according to the law, the youngest age to enter primary is:</a:t>
            </a:r>
          </a:p>
          <a:p>
            <a:pPr indent="-342900" marL="342900">
              <a:buAutoNum type="alphaUcPeriod"/>
            </a:pPr>
            <a:r>
              <a:rPr dirty="0" sz="3600" lang="en-US">
                <a:solidFill>
                  <a:srgbClr val="000000"/>
                </a:solidFill>
                <a:latin typeface="Arial" panose="020B0604020202020204" pitchFamily="34" charset="0"/>
              </a:rPr>
              <a:t>5 years</a:t>
            </a:r>
          </a:p>
          <a:p>
            <a:pPr indent="-342900" marL="342900">
              <a:buAutoNum type="alphaUcPeriod"/>
            </a:pPr>
            <a:r>
              <a:rPr dirty="0" sz="3600" lang="en-US">
                <a:solidFill>
                  <a:srgbClr val="FF0000"/>
                </a:solidFill>
                <a:latin typeface="Arial" panose="020B0604020202020204" pitchFamily="34" charset="0"/>
              </a:rPr>
              <a:t>6 years</a:t>
            </a:r>
          </a:p>
          <a:p>
            <a:pPr indent="-342900" marL="342900">
              <a:buAutoNum type="alphaUcPeriod"/>
            </a:pPr>
            <a:r>
              <a:rPr dirty="0" sz="3600" lang="en-US">
                <a:solidFill>
                  <a:srgbClr val="000000"/>
                </a:solidFill>
                <a:latin typeface="Arial" panose="020B0604020202020204" pitchFamily="34" charset="0"/>
              </a:rPr>
              <a:t>7 years</a:t>
            </a:r>
          </a:p>
          <a:p>
            <a:pPr indent="-342900" marL="342900">
              <a:buAutoNum type="alphaUcPeriod"/>
            </a:pPr>
            <a:r>
              <a:rPr dirty="0" sz="3600" lang="en-US">
                <a:solidFill>
                  <a:srgbClr val="000000"/>
                </a:solidFill>
                <a:latin typeface="Arial" panose="020B0604020202020204" pitchFamily="34" charset="0"/>
              </a:rPr>
              <a:t>none is correct</a:t>
            </a:r>
          </a:p>
          <a:p>
            <a:r>
              <a:rPr dirty="0" sz="3600" lang="en-US" smtClean="0">
                <a:hlinkClick r:id="rId1"/>
              </a:rPr>
              <a:t>though </a:t>
            </a:r>
            <a:r>
              <a:rPr dirty="0" sz="3600" lang="en-US">
                <a:hlinkClick r:id="rId1"/>
              </a:rPr>
              <a:t>there are varying standards, </a:t>
            </a:r>
            <a:r>
              <a:rPr b="1" dirty="0" sz="3600" lang="en-US">
                <a:hlinkClick r:id="rId1"/>
              </a:rPr>
              <a:t>primary</a:t>
            </a:r>
            <a:r>
              <a:rPr dirty="0" sz="3600" lang="en-US">
                <a:hlinkClick r:id="rId1"/>
              </a:rPr>
              <a:t> education is typically designed for children </a:t>
            </a:r>
            <a:r>
              <a:rPr b="1" dirty="0" sz="3600" lang="en-US">
                <a:hlinkClick r:id="rId1"/>
              </a:rPr>
              <a:t>6</a:t>
            </a:r>
            <a:r>
              <a:rPr dirty="0" sz="3600" lang="en-US">
                <a:hlinkClick r:id="rId1"/>
              </a:rPr>
              <a:t> to 11 </a:t>
            </a:r>
            <a:r>
              <a:rPr b="1" dirty="0" sz="3600" lang="en-US">
                <a:hlinkClick r:id="rId1"/>
              </a:rPr>
              <a:t>years</a:t>
            </a:r>
            <a:r>
              <a:rPr dirty="0" sz="3600" lang="en-US">
                <a:hlinkClick r:id="rId1"/>
              </a:rPr>
              <a:t> of </a:t>
            </a:r>
            <a:r>
              <a:rPr b="1" dirty="0" sz="3600" lang="en-US">
                <a:hlinkClick r:id="rId1"/>
              </a:rPr>
              <a:t>age</a:t>
            </a:r>
            <a:endParaRPr dirty="0" sz="360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04" name=""/>
        <p:cNvGrpSpPr/>
        <p:nvPr/>
      </p:nvGrpSpPr>
      <p:grpSpPr>
        <a:xfrm>
          <a:off x="0" y="0"/>
          <a:ext cx="0" cy="0"/>
          <a:chOff x="0" y="0"/>
          <a:chExt cx="0" cy="0"/>
        </a:xfrm>
      </p:grpSpPr>
      <p:sp>
        <p:nvSpPr>
          <p:cNvPr id="1048587" name="Content Placeholder 4"/>
          <p:cNvSpPr>
            <a:spLocks noGrp="1"/>
          </p:cNvSpPr>
          <p:nvPr>
            <p:ph idx="1"/>
          </p:nvPr>
        </p:nvSpPr>
        <p:spPr>
          <a:xfrm>
            <a:off x="0" y="0"/>
            <a:ext cx="12192000" cy="6858000"/>
          </a:xfrm>
        </p:spPr>
        <p:txBody>
          <a:bodyPr/>
          <a:p>
            <a:r>
              <a:rPr dirty="0" lang="en-US" smtClean="0">
                <a:solidFill>
                  <a:srgbClr val="FF0000"/>
                </a:solidFill>
                <a:hlinkClick r:id="rId1" action="ppaction://hlinksldjump"/>
              </a:rPr>
              <a:t>MUSANZE EXAM 26/4/2022</a:t>
            </a:r>
          </a:p>
          <a:p>
            <a:r>
              <a:rPr dirty="0" lang="en-US" smtClean="0">
                <a:solidFill>
                  <a:srgbClr val="FF0000"/>
                </a:solidFill>
                <a:hlinkClick r:id="rId1" action="ppaction://hlinksldjump"/>
              </a:rPr>
              <a:t>NURSARY, PRIMARY EDUCATION AND ADULT LITERACY OFFICER </a:t>
            </a:r>
            <a:endParaRPr dirty="0" lang="en-US">
              <a:solidFill>
                <a:srgbClr val="FF0000"/>
              </a:solidFill>
            </a:endParaRPr>
          </a:p>
        </p:txBody>
      </p:sp>
      <p:sp>
        <p:nvSpPr>
          <p:cNvPr id="1048588" name="Rectangle 2"/>
          <p:cNvSpPr/>
          <p:nvPr/>
        </p:nvSpPr>
        <p:spPr>
          <a:xfrm>
            <a:off x="-1" y="960682"/>
            <a:ext cx="12192001" cy="6530339"/>
          </a:xfrm>
          <a:prstGeom prst="rect"/>
        </p:spPr>
        <p:txBody>
          <a:bodyPr wrap="square">
            <a:spAutoFit/>
          </a:bodyPr>
          <a:p>
            <a:r>
              <a:rPr dirty="0" sz="2800" lang="en-US">
                <a:latin typeface="arial" panose="020B0604020202020204" pitchFamily="34" charset="0"/>
              </a:rPr>
              <a:t>Q1. it is important to foster literacy during the early stages of life because the brain develops faster than any other times between the age </a:t>
            </a:r>
            <a:r>
              <a:rPr dirty="0" sz="2800" lang="en-US" smtClean="0">
                <a:latin typeface="arial" panose="020B0604020202020204" pitchFamily="34" charset="0"/>
              </a:rPr>
              <a:t>of: </a:t>
            </a:r>
            <a:r>
              <a:rPr dirty="0" sz="2800" lang="en-US" smtClean="0">
                <a:solidFill>
                  <a:srgbClr val="FF0000"/>
                </a:solidFill>
                <a:latin typeface="arial" panose="020B0604020202020204" pitchFamily="34" charset="0"/>
              </a:rPr>
              <a:t>A. 0-4 </a:t>
            </a:r>
            <a:r>
              <a:rPr dirty="0" sz="2800" lang="en-US" smtClean="0">
                <a:solidFill>
                  <a:srgbClr val="00B050"/>
                </a:solidFill>
                <a:latin typeface="arial" panose="020B0604020202020204" pitchFamily="34" charset="0"/>
              </a:rPr>
              <a:t>years   B. 1-3 years  C. 0-3 years  d. 1-4 </a:t>
            </a:r>
            <a:r>
              <a:rPr dirty="0" sz="2800" lang="en-US">
                <a:solidFill>
                  <a:srgbClr val="00B050"/>
                </a:solidFill>
                <a:latin typeface="arial" panose="020B0604020202020204" pitchFamily="34" charset="0"/>
              </a:rPr>
              <a:t>years</a:t>
            </a:r>
            <a:endParaRPr dirty="0" sz="2800" lang="en-US">
              <a:solidFill>
                <a:srgbClr val="00B050"/>
              </a:solidFill>
              <a:latin typeface="arial" panose="020B0604020202020204" pitchFamily="34" charset="0"/>
              <a:hlinkClick r:id="rId2"/>
            </a:endParaRPr>
          </a:p>
          <a:p>
            <a:r>
              <a:rPr dirty="0" sz="2800" lang="en-US">
                <a:solidFill>
                  <a:srgbClr val="202124"/>
                </a:solidFill>
                <a:latin typeface="arial" panose="020B0604020202020204" pitchFamily="34" charset="0"/>
                <a:hlinkClick r:id="rId2"/>
              </a:rPr>
              <a:t>From </a:t>
            </a:r>
            <a:r>
              <a:rPr b="1" dirty="0" sz="2800" lang="en-US">
                <a:solidFill>
                  <a:srgbClr val="202124"/>
                </a:solidFill>
                <a:latin typeface="arial" panose="020B0604020202020204" pitchFamily="34" charset="0"/>
                <a:hlinkClick r:id="rId2"/>
              </a:rPr>
              <a:t>birth to age five</a:t>
            </a:r>
            <a:r>
              <a:rPr dirty="0" sz="2800" lang="en-US">
                <a:solidFill>
                  <a:srgbClr val="202124"/>
                </a:solidFill>
                <a:latin typeface="arial" panose="020B0604020202020204" pitchFamily="34" charset="0"/>
                <a:hlinkClick r:id="rId2"/>
              </a:rPr>
              <a:t>, a child's brain develops more rapidly than at any other time in </a:t>
            </a:r>
            <a:r>
              <a:rPr dirty="0" sz="2800" lang="en-US" smtClean="0">
                <a:solidFill>
                  <a:srgbClr val="202124"/>
                </a:solidFill>
                <a:latin typeface="arial" panose="020B0604020202020204" pitchFamily="34" charset="0"/>
                <a:hlinkClick r:id="rId2"/>
              </a:rPr>
              <a:t>life</a:t>
            </a:r>
            <a:r>
              <a:rPr dirty="0" sz="2800" lang="en-US" smtClean="0">
                <a:solidFill>
                  <a:srgbClr val="202124"/>
                </a:solidFill>
                <a:latin typeface="arial" panose="020B0604020202020204" pitchFamily="34" charset="0"/>
              </a:rPr>
              <a:t>. </a:t>
            </a:r>
            <a:r>
              <a:rPr dirty="0" sz="3600" lang="en-US" smtClean="0">
                <a:hlinkClick r:id="rId3"/>
              </a:rPr>
              <a:t>In </a:t>
            </a:r>
            <a:r>
              <a:rPr dirty="0" sz="3600" lang="en-US">
                <a:hlinkClick r:id="rId3"/>
              </a:rPr>
              <a:t>fact 90% of children's critical brain development occurs by age 5</a:t>
            </a:r>
            <a:r>
              <a:rPr dirty="0" sz="3600" lang="en-US" smtClean="0">
                <a:hlinkClick r:id="rId3"/>
              </a:rPr>
              <a:t>.</a:t>
            </a:r>
            <a:endParaRPr dirty="0" sz="3600" lang="en-US" smtClean="0"/>
          </a:p>
          <a:p>
            <a:r>
              <a:rPr dirty="0" sz="3200" lang="en-US">
                <a:latin typeface="arial" panose="020B0604020202020204" pitchFamily="34" charset="0"/>
              </a:rPr>
              <a:t>Q2. Different ways of stimulating children’s literacy are the following except:</a:t>
            </a:r>
          </a:p>
          <a:p>
            <a:pPr indent="-342900" marL="342900">
              <a:buAutoNum type="alphaUcPeriod"/>
            </a:pPr>
            <a:r>
              <a:rPr dirty="0" sz="3200" lang="en-US">
                <a:solidFill>
                  <a:srgbClr val="00B050"/>
                </a:solidFill>
                <a:latin typeface="arial" panose="020B0604020202020204" pitchFamily="34" charset="0"/>
              </a:rPr>
              <a:t>Reading books by parent to their children</a:t>
            </a:r>
          </a:p>
          <a:p>
            <a:pPr indent="-342900" marL="342900">
              <a:buAutoNum type="alphaUcPeriod"/>
            </a:pPr>
            <a:r>
              <a:rPr dirty="0" sz="3200" lang="en-US">
                <a:solidFill>
                  <a:srgbClr val="00B050"/>
                </a:solidFill>
                <a:latin typeface="arial" panose="020B0604020202020204" pitchFamily="34" charset="0"/>
              </a:rPr>
              <a:t>Singing for children</a:t>
            </a:r>
          </a:p>
          <a:p>
            <a:pPr indent="-342900" marL="342900">
              <a:buAutoNum type="alphaUcPeriod"/>
            </a:pPr>
            <a:r>
              <a:rPr dirty="0" sz="3200" lang="en-US">
                <a:solidFill>
                  <a:srgbClr val="00B050"/>
                </a:solidFill>
                <a:latin typeface="arial" panose="020B0604020202020204" pitchFamily="34" charset="0"/>
              </a:rPr>
              <a:t>Engage children in conversation</a:t>
            </a:r>
          </a:p>
          <a:p>
            <a:pPr indent="-342900" marL="342900">
              <a:buAutoNum type="alphaUcPeriod"/>
            </a:pPr>
            <a:r>
              <a:rPr dirty="0" sz="3200" lang="en-US">
                <a:solidFill>
                  <a:srgbClr val="FF0000"/>
                </a:solidFill>
                <a:latin typeface="arial" panose="020B0604020202020204" pitchFamily="34" charset="0"/>
              </a:rPr>
              <a:t>Use of difficult concepts in conversation</a:t>
            </a:r>
          </a:p>
          <a:p>
            <a:endParaRPr dirty="0" sz="5400" lang="en-US"/>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22" name=""/>
        <p:cNvGrpSpPr/>
        <p:nvPr/>
      </p:nvGrpSpPr>
      <p:grpSpPr>
        <a:xfrm>
          <a:off x="0" y="0"/>
          <a:ext cx="0" cy="0"/>
          <a:chOff x="0" y="0"/>
          <a:chExt cx="0" cy="0"/>
        </a:xfrm>
      </p:grpSpPr>
      <p:sp>
        <p:nvSpPr>
          <p:cNvPr id="1048606" name="Content Placeholder 2"/>
          <p:cNvSpPr>
            <a:spLocks noGrp="1"/>
          </p:cNvSpPr>
          <p:nvPr>
            <p:ph idx="1"/>
          </p:nvPr>
        </p:nvSpPr>
        <p:spPr>
          <a:xfrm>
            <a:off x="0" y="0"/>
            <a:ext cx="12192000" cy="6858000"/>
          </a:xfrm>
        </p:spPr>
        <p:txBody>
          <a:bodyPr>
            <a:normAutofit/>
          </a:bodyPr>
          <a:p>
            <a:r>
              <a:rPr dirty="0" sz="3200" lang="en-US">
                <a:solidFill>
                  <a:srgbClr val="000000"/>
                </a:solidFill>
                <a:latin typeface="Arial" panose="020B0604020202020204" pitchFamily="34" charset="0"/>
              </a:rPr>
              <a:t>Q30. According to Benjamin Bloom’s domains of educational activity, the affective domain has to do with:</a:t>
            </a:r>
          </a:p>
          <a:p>
            <a:pPr indent="-342900" marL="342900">
              <a:buAutoNum type="alphaUcPeriod"/>
            </a:pPr>
            <a:r>
              <a:rPr dirty="0" sz="3200" lang="en-US" err="1">
                <a:solidFill>
                  <a:srgbClr val="000000"/>
                </a:solidFill>
                <a:latin typeface="Arial" panose="020B0604020202020204" pitchFamily="34" charset="0"/>
              </a:rPr>
              <a:t>Hysical</a:t>
            </a:r>
            <a:r>
              <a:rPr dirty="0" sz="3200" lang="en-US">
                <a:solidFill>
                  <a:srgbClr val="000000"/>
                </a:solidFill>
                <a:latin typeface="Arial" panose="020B0604020202020204" pitchFamily="34" charset="0"/>
              </a:rPr>
              <a:t> skills</a:t>
            </a:r>
          </a:p>
          <a:p>
            <a:pPr indent="-342900" marL="342900">
              <a:buAutoNum type="alphaUcPeriod"/>
            </a:pPr>
            <a:r>
              <a:rPr dirty="0" sz="3200" lang="en-US">
                <a:solidFill>
                  <a:srgbClr val="FF0000"/>
                </a:solidFill>
                <a:latin typeface="Arial" panose="020B0604020202020204" pitchFamily="34" charset="0"/>
              </a:rPr>
              <a:t>Feelings and attitudes</a:t>
            </a:r>
          </a:p>
          <a:p>
            <a:pPr indent="-342900" marL="342900">
              <a:buAutoNum type="alphaUcPeriod"/>
            </a:pPr>
            <a:r>
              <a:rPr dirty="0" sz="3200" lang="en-US">
                <a:solidFill>
                  <a:srgbClr val="000000"/>
                </a:solidFill>
                <a:latin typeface="Arial" panose="020B0604020202020204" pitchFamily="34" charset="0"/>
              </a:rPr>
              <a:t>Mental skills</a:t>
            </a:r>
          </a:p>
          <a:p>
            <a:pPr indent="-342900" marL="342900">
              <a:buAutoNum type="alphaUcPeriod"/>
            </a:pPr>
            <a:r>
              <a:rPr dirty="0" sz="3200" lang="en-US">
                <a:solidFill>
                  <a:srgbClr val="000000"/>
                </a:solidFill>
                <a:latin typeface="Arial" panose="020B0604020202020204" pitchFamily="34" charset="0"/>
              </a:rPr>
              <a:t>Social intelligence</a:t>
            </a:r>
          </a:p>
          <a:p>
            <a:r>
              <a:rPr dirty="0" sz="3200" lang="en-US">
                <a:solidFill>
                  <a:srgbClr val="000000"/>
                </a:solidFill>
                <a:latin typeface="Arial" panose="020B0604020202020204" pitchFamily="34" charset="0"/>
                <a:hlinkClick r:id="rId1"/>
              </a:rPr>
              <a:t>The committee identified three </a:t>
            </a:r>
            <a:r>
              <a:rPr dirty="0" sz="3200" i="1" lang="en-US">
                <a:solidFill>
                  <a:srgbClr val="000000"/>
                </a:solidFill>
                <a:latin typeface="Arial" panose="020B0604020202020204" pitchFamily="34" charset="0"/>
                <a:hlinkClick r:id="rId1"/>
              </a:rPr>
              <a:t>domains</a:t>
            </a:r>
            <a:r>
              <a:rPr dirty="0" sz="3200" lang="en-US">
                <a:solidFill>
                  <a:srgbClr val="000000"/>
                </a:solidFill>
                <a:latin typeface="Arial" panose="020B0604020202020204" pitchFamily="34" charset="0"/>
                <a:hlinkClick r:id="rId1"/>
              </a:rPr>
              <a:t> of educational activities or learning (Bloom, et al. 1956):</a:t>
            </a:r>
          </a:p>
          <a:p>
            <a:r>
              <a:rPr b="1" dirty="0" sz="3200" lang="en-US">
                <a:solidFill>
                  <a:srgbClr val="000000"/>
                </a:solidFill>
                <a:latin typeface="Arial" panose="020B0604020202020204" pitchFamily="34" charset="0"/>
                <a:hlinkClick r:id="rId1"/>
              </a:rPr>
              <a:t>Cognitive</a:t>
            </a:r>
            <a:r>
              <a:rPr dirty="0" sz="3200" lang="en-US">
                <a:solidFill>
                  <a:srgbClr val="000000"/>
                </a:solidFill>
                <a:latin typeface="Arial" panose="020B0604020202020204" pitchFamily="34" charset="0"/>
                <a:hlinkClick r:id="rId1"/>
              </a:rPr>
              <a:t>: mental skills (</a:t>
            </a:r>
            <a:r>
              <a:rPr dirty="0" sz="3200" i="1" lang="en-US">
                <a:solidFill>
                  <a:srgbClr val="000000"/>
                </a:solidFill>
                <a:latin typeface="Arial" panose="020B0604020202020204" pitchFamily="34" charset="0"/>
                <a:hlinkClick r:id="rId1"/>
              </a:rPr>
              <a:t>knowledge</a:t>
            </a:r>
            <a:r>
              <a:rPr dirty="0" sz="3200" lang="en-US">
                <a:solidFill>
                  <a:srgbClr val="000000"/>
                </a:solidFill>
                <a:latin typeface="Arial" panose="020B0604020202020204" pitchFamily="34" charset="0"/>
                <a:hlinkClick r:id="rId1"/>
              </a:rPr>
              <a:t>)</a:t>
            </a:r>
          </a:p>
          <a:p>
            <a:r>
              <a:rPr b="1" dirty="0" sz="3200" lang="en-US">
                <a:solidFill>
                  <a:srgbClr val="000000"/>
                </a:solidFill>
                <a:latin typeface="Arial" panose="020B0604020202020204" pitchFamily="34" charset="0"/>
                <a:hlinkClick r:id="rId1"/>
              </a:rPr>
              <a:t>Affective</a:t>
            </a:r>
            <a:r>
              <a:rPr dirty="0" sz="3200" lang="en-US">
                <a:solidFill>
                  <a:srgbClr val="000000"/>
                </a:solidFill>
                <a:latin typeface="Arial" panose="020B0604020202020204" pitchFamily="34" charset="0"/>
                <a:hlinkClick r:id="rId1"/>
              </a:rPr>
              <a:t>: growth in feelings or emotional areas (</a:t>
            </a:r>
            <a:r>
              <a:rPr dirty="0" sz="3200" i="1" lang="en-US">
                <a:solidFill>
                  <a:srgbClr val="000000"/>
                </a:solidFill>
                <a:latin typeface="Arial" panose="020B0604020202020204" pitchFamily="34" charset="0"/>
                <a:hlinkClick r:id="rId1"/>
              </a:rPr>
              <a:t>attitude or self</a:t>
            </a:r>
            <a:r>
              <a:rPr dirty="0" sz="3200" lang="en-US">
                <a:solidFill>
                  <a:srgbClr val="000000"/>
                </a:solidFill>
                <a:latin typeface="Arial" panose="020B0604020202020204" pitchFamily="34" charset="0"/>
                <a:hlinkClick r:id="rId1"/>
              </a:rPr>
              <a:t>)</a:t>
            </a:r>
          </a:p>
          <a:p>
            <a:r>
              <a:rPr b="1" dirty="0" sz="3200" lang="en-US">
                <a:solidFill>
                  <a:srgbClr val="000000"/>
                </a:solidFill>
                <a:latin typeface="Arial" panose="020B0604020202020204" pitchFamily="34" charset="0"/>
                <a:hlinkClick r:id="rId1"/>
              </a:rPr>
              <a:t>Psychomotor</a:t>
            </a:r>
            <a:r>
              <a:rPr dirty="0" sz="3200" lang="en-US">
                <a:solidFill>
                  <a:srgbClr val="000000"/>
                </a:solidFill>
                <a:latin typeface="Arial" panose="020B0604020202020204" pitchFamily="34" charset="0"/>
                <a:hlinkClick r:id="rId1"/>
              </a:rPr>
              <a:t>: manual or physical skills (</a:t>
            </a:r>
            <a:r>
              <a:rPr dirty="0" sz="3200" i="1" lang="en-US">
                <a:solidFill>
                  <a:srgbClr val="000000"/>
                </a:solidFill>
                <a:latin typeface="Arial" panose="020B0604020202020204" pitchFamily="34" charset="0"/>
                <a:hlinkClick r:id="rId1"/>
              </a:rPr>
              <a:t>skills</a:t>
            </a:r>
            <a:r>
              <a:rPr dirty="0" sz="3200" lang="en-US">
                <a:solidFill>
                  <a:srgbClr val="000000"/>
                </a:solidFill>
                <a:latin typeface="Arial" panose="020B0604020202020204" pitchFamily="34" charset="0"/>
                <a:hlinkClick r:id="rId1"/>
              </a:rPr>
              <a:t>)</a:t>
            </a:r>
            <a:endParaRPr dirty="0" sz="3200" lang="en-US">
              <a:solidFill>
                <a:srgbClr val="000000"/>
              </a:solidFill>
              <a:latin typeface="Arial" panose="020B0604020202020204" pitchFamily="34" charset="0"/>
            </a:endParaRPr>
          </a:p>
          <a:p>
            <a:endParaRPr dirty="0" sz="3200" lang="en-US">
              <a:solidFill>
                <a:srgbClr val="000000"/>
              </a:solidFill>
              <a:latin typeface="Arial" panose="020B0604020202020204" pitchFamily="34" charset="0"/>
            </a:endParaRPr>
          </a:p>
          <a:p>
            <a:endParaRPr dirty="0" sz="3200" lang="en-US"/>
          </a:p>
        </p:txBody>
      </p:sp>
    </p:spTree>
  </p:cSld>
  <p:clrMapOvr>
    <a:masterClrMapping/>
  </p:clrMapOvr>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8898" name="Content Placeholder 2"/>
          <p:cNvSpPr>
            <a:spLocks noGrp="1"/>
          </p:cNvSpPr>
          <p:nvPr>
            <p:ph idx="1"/>
          </p:nvPr>
        </p:nvSpPr>
        <p:spPr>
          <a:xfrm>
            <a:off x="0" y="0"/>
            <a:ext cx="12192000" cy="6858000"/>
          </a:xfrm>
        </p:spPr>
        <p:txBody>
          <a:bodyPr>
            <a:normAutofit/>
          </a:bodyPr>
          <a:p>
            <a:r>
              <a:rPr dirty="0" sz="3200" lang="en-US" smtClean="0">
                <a:solidFill>
                  <a:srgbClr val="000000"/>
                </a:solidFill>
                <a:latin typeface="Arial" panose="020B0604020202020204" pitchFamily="34" charset="0"/>
              </a:rPr>
              <a:t>Q43. </a:t>
            </a:r>
            <a:r>
              <a:rPr dirty="0" sz="3200" lang="en-US">
                <a:solidFill>
                  <a:srgbClr val="000000"/>
                </a:solidFill>
                <a:latin typeface="Arial" panose="020B0604020202020204" pitchFamily="34" charset="0"/>
              </a:rPr>
              <a:t>According to Benjamin Bloom’s domains of educational activity, the affective domain has to do with:</a:t>
            </a:r>
          </a:p>
          <a:p>
            <a:pPr indent="-342900" marL="342900">
              <a:buAutoNum type="alphaUcPeriod"/>
            </a:pPr>
            <a:r>
              <a:rPr dirty="0" sz="3200" lang="en-US" err="1">
                <a:solidFill>
                  <a:srgbClr val="000000"/>
                </a:solidFill>
                <a:latin typeface="Arial" panose="020B0604020202020204" pitchFamily="34" charset="0"/>
              </a:rPr>
              <a:t>Hysical</a:t>
            </a:r>
            <a:r>
              <a:rPr dirty="0" sz="3200" lang="en-US">
                <a:solidFill>
                  <a:srgbClr val="000000"/>
                </a:solidFill>
                <a:latin typeface="Arial" panose="020B0604020202020204" pitchFamily="34" charset="0"/>
              </a:rPr>
              <a:t> skills</a:t>
            </a:r>
          </a:p>
          <a:p>
            <a:pPr indent="-342900" marL="342900">
              <a:buAutoNum type="alphaUcPeriod"/>
            </a:pPr>
            <a:r>
              <a:rPr dirty="0" sz="3200" lang="en-US">
                <a:solidFill>
                  <a:srgbClr val="FF0000"/>
                </a:solidFill>
                <a:latin typeface="Arial" panose="020B0604020202020204" pitchFamily="34" charset="0"/>
              </a:rPr>
              <a:t>Feelings and attitudes</a:t>
            </a:r>
          </a:p>
          <a:p>
            <a:pPr indent="-342900" marL="342900">
              <a:buAutoNum type="alphaUcPeriod"/>
            </a:pPr>
            <a:r>
              <a:rPr dirty="0" sz="3200" lang="en-US">
                <a:solidFill>
                  <a:srgbClr val="000000"/>
                </a:solidFill>
                <a:latin typeface="Arial" panose="020B0604020202020204" pitchFamily="34" charset="0"/>
              </a:rPr>
              <a:t>Mental skills</a:t>
            </a:r>
          </a:p>
          <a:p>
            <a:pPr indent="-342900" marL="342900">
              <a:buAutoNum type="alphaUcPeriod"/>
            </a:pPr>
            <a:r>
              <a:rPr dirty="0" sz="3200" lang="en-US">
                <a:solidFill>
                  <a:srgbClr val="000000"/>
                </a:solidFill>
                <a:latin typeface="Arial" panose="020B0604020202020204" pitchFamily="34" charset="0"/>
              </a:rPr>
              <a:t>Social intelligence</a:t>
            </a:r>
          </a:p>
          <a:p>
            <a:r>
              <a:rPr dirty="0" sz="3200" lang="en-US">
                <a:solidFill>
                  <a:srgbClr val="000000"/>
                </a:solidFill>
                <a:latin typeface="Arial" panose="020B0604020202020204" pitchFamily="34" charset="0"/>
                <a:hlinkClick r:id="rId1"/>
              </a:rPr>
              <a:t>The committee identified three </a:t>
            </a:r>
            <a:r>
              <a:rPr dirty="0" sz="3200" i="1" lang="en-US">
                <a:solidFill>
                  <a:srgbClr val="000000"/>
                </a:solidFill>
                <a:latin typeface="Arial" panose="020B0604020202020204" pitchFamily="34" charset="0"/>
                <a:hlinkClick r:id="rId1"/>
              </a:rPr>
              <a:t>domains</a:t>
            </a:r>
            <a:r>
              <a:rPr dirty="0" sz="3200" lang="en-US">
                <a:solidFill>
                  <a:srgbClr val="000000"/>
                </a:solidFill>
                <a:latin typeface="Arial" panose="020B0604020202020204" pitchFamily="34" charset="0"/>
                <a:hlinkClick r:id="rId1"/>
              </a:rPr>
              <a:t> of educational activities or learning (Bloom, et al. 1956):</a:t>
            </a:r>
          </a:p>
          <a:p>
            <a:r>
              <a:rPr b="1" dirty="0" sz="3200" lang="en-US">
                <a:solidFill>
                  <a:srgbClr val="000000"/>
                </a:solidFill>
                <a:latin typeface="Arial" panose="020B0604020202020204" pitchFamily="34" charset="0"/>
                <a:hlinkClick r:id="rId1"/>
              </a:rPr>
              <a:t>Cognitive</a:t>
            </a:r>
            <a:r>
              <a:rPr dirty="0" sz="3200" lang="en-US">
                <a:solidFill>
                  <a:srgbClr val="000000"/>
                </a:solidFill>
                <a:latin typeface="Arial" panose="020B0604020202020204" pitchFamily="34" charset="0"/>
                <a:hlinkClick r:id="rId1"/>
              </a:rPr>
              <a:t>: mental skills (</a:t>
            </a:r>
            <a:r>
              <a:rPr dirty="0" sz="3200" i="1" lang="en-US">
                <a:solidFill>
                  <a:srgbClr val="000000"/>
                </a:solidFill>
                <a:latin typeface="Arial" panose="020B0604020202020204" pitchFamily="34" charset="0"/>
                <a:hlinkClick r:id="rId1"/>
              </a:rPr>
              <a:t>knowledge</a:t>
            </a:r>
            <a:r>
              <a:rPr dirty="0" sz="3200" lang="en-US">
                <a:solidFill>
                  <a:srgbClr val="000000"/>
                </a:solidFill>
                <a:latin typeface="Arial" panose="020B0604020202020204" pitchFamily="34" charset="0"/>
                <a:hlinkClick r:id="rId1"/>
              </a:rPr>
              <a:t>)</a:t>
            </a:r>
          </a:p>
          <a:p>
            <a:r>
              <a:rPr b="1" dirty="0" sz="3200" lang="en-US">
                <a:solidFill>
                  <a:srgbClr val="000000"/>
                </a:solidFill>
                <a:latin typeface="Arial" panose="020B0604020202020204" pitchFamily="34" charset="0"/>
                <a:hlinkClick r:id="rId1"/>
              </a:rPr>
              <a:t>Affective</a:t>
            </a:r>
            <a:r>
              <a:rPr dirty="0" sz="3200" lang="en-US">
                <a:solidFill>
                  <a:srgbClr val="000000"/>
                </a:solidFill>
                <a:latin typeface="Arial" panose="020B0604020202020204" pitchFamily="34" charset="0"/>
                <a:hlinkClick r:id="rId1"/>
              </a:rPr>
              <a:t>: growth in feelings or emotional areas (</a:t>
            </a:r>
            <a:r>
              <a:rPr dirty="0" sz="3200" i="1" lang="en-US">
                <a:solidFill>
                  <a:srgbClr val="000000"/>
                </a:solidFill>
                <a:latin typeface="Arial" panose="020B0604020202020204" pitchFamily="34" charset="0"/>
                <a:hlinkClick r:id="rId1"/>
              </a:rPr>
              <a:t>attitude or self</a:t>
            </a:r>
            <a:r>
              <a:rPr dirty="0" sz="3200" lang="en-US">
                <a:solidFill>
                  <a:srgbClr val="000000"/>
                </a:solidFill>
                <a:latin typeface="Arial" panose="020B0604020202020204" pitchFamily="34" charset="0"/>
                <a:hlinkClick r:id="rId1"/>
              </a:rPr>
              <a:t>)</a:t>
            </a:r>
          </a:p>
          <a:p>
            <a:r>
              <a:rPr b="1" dirty="0" sz="3200" lang="en-US">
                <a:solidFill>
                  <a:srgbClr val="000000"/>
                </a:solidFill>
                <a:latin typeface="Arial" panose="020B0604020202020204" pitchFamily="34" charset="0"/>
                <a:hlinkClick r:id="rId1"/>
              </a:rPr>
              <a:t>Psychomotor</a:t>
            </a:r>
            <a:r>
              <a:rPr dirty="0" sz="3200" lang="en-US">
                <a:solidFill>
                  <a:srgbClr val="000000"/>
                </a:solidFill>
                <a:latin typeface="Arial" panose="020B0604020202020204" pitchFamily="34" charset="0"/>
                <a:hlinkClick r:id="rId1"/>
              </a:rPr>
              <a:t>: manual or physical skills (</a:t>
            </a:r>
            <a:r>
              <a:rPr dirty="0" sz="3200" i="1" lang="en-US">
                <a:solidFill>
                  <a:srgbClr val="000000"/>
                </a:solidFill>
                <a:latin typeface="Arial" panose="020B0604020202020204" pitchFamily="34" charset="0"/>
                <a:hlinkClick r:id="rId1"/>
              </a:rPr>
              <a:t>skills</a:t>
            </a:r>
            <a:r>
              <a:rPr dirty="0" sz="3200" lang="en-US">
                <a:solidFill>
                  <a:srgbClr val="000000"/>
                </a:solidFill>
                <a:latin typeface="Arial" panose="020B0604020202020204" pitchFamily="34" charset="0"/>
                <a:hlinkClick r:id="rId1"/>
              </a:rPr>
              <a:t>)</a:t>
            </a:r>
            <a:endParaRPr dirty="0" sz="3200" lang="en-US">
              <a:solidFill>
                <a:srgbClr val="000000"/>
              </a:solidFill>
              <a:latin typeface="Arial" panose="020B0604020202020204" pitchFamily="34" charset="0"/>
            </a:endParaRPr>
          </a:p>
          <a:p>
            <a:endParaRPr dirty="0" sz="3200" lang="en-US"/>
          </a:p>
        </p:txBody>
      </p:sp>
    </p:spTree>
  </p:cSld>
  <p:clrMapOvr>
    <a:masterClrMapping/>
  </p:clrMapOvr>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8899" name="Content Placeholder 2"/>
          <p:cNvSpPr>
            <a:spLocks noGrp="1"/>
          </p:cNvSpPr>
          <p:nvPr>
            <p:ph idx="1"/>
          </p:nvPr>
        </p:nvSpPr>
        <p:spPr>
          <a:xfrm>
            <a:off x="0" y="0"/>
            <a:ext cx="12192000" cy="6858000"/>
          </a:xfrm>
        </p:spPr>
        <p:txBody>
          <a:bodyPr>
            <a:noAutofit/>
          </a:bodyPr>
          <a:p>
            <a:r>
              <a:rPr dirty="0" sz="3600" lang="en-US" smtClean="0">
                <a:solidFill>
                  <a:srgbClr val="000000"/>
                </a:solidFill>
                <a:latin typeface="Arial" panose="020B0604020202020204" pitchFamily="34" charset="0"/>
              </a:rPr>
              <a:t>Q44. </a:t>
            </a:r>
            <a:r>
              <a:rPr dirty="0" sz="3600" lang="en-US">
                <a:solidFill>
                  <a:srgbClr val="000000"/>
                </a:solidFill>
                <a:latin typeface="Arial" panose="020B0604020202020204" pitchFamily="34" charset="0"/>
              </a:rPr>
              <a:t>According to Benjamin Bloom’s domains of education activity, the psychomotor domain has to do with:</a:t>
            </a:r>
          </a:p>
          <a:p>
            <a:pPr indent="-342900" marL="342900">
              <a:buAutoNum type="alphaUcPeriod"/>
            </a:pPr>
            <a:r>
              <a:rPr dirty="0" sz="3600" lang="en-US">
                <a:solidFill>
                  <a:srgbClr val="000000"/>
                </a:solidFill>
                <a:latin typeface="Arial" panose="020B0604020202020204" pitchFamily="34" charset="0"/>
              </a:rPr>
              <a:t>Metal skills</a:t>
            </a:r>
          </a:p>
          <a:p>
            <a:pPr indent="-342900" marL="342900">
              <a:buAutoNum type="alphaUcPeriod"/>
            </a:pPr>
            <a:r>
              <a:rPr dirty="0" sz="3600" lang="en-US">
                <a:solidFill>
                  <a:srgbClr val="000000"/>
                </a:solidFill>
                <a:latin typeface="Arial" panose="020B0604020202020204" pitchFamily="34" charset="0"/>
              </a:rPr>
              <a:t>Social intelligence</a:t>
            </a:r>
          </a:p>
          <a:p>
            <a:pPr indent="-342900" marL="342900">
              <a:buAutoNum type="alphaUcPeriod"/>
            </a:pPr>
            <a:r>
              <a:rPr dirty="0" sz="3600" lang="en-US">
                <a:solidFill>
                  <a:srgbClr val="000000"/>
                </a:solidFill>
                <a:latin typeface="Arial" panose="020B0604020202020204" pitchFamily="34" charset="0"/>
              </a:rPr>
              <a:t>Feeling and attitudes</a:t>
            </a:r>
          </a:p>
          <a:p>
            <a:pPr indent="-342900" marL="342900">
              <a:buAutoNum type="alphaUcPeriod"/>
            </a:pPr>
            <a:r>
              <a:rPr dirty="0" sz="3600" lang="en-US">
                <a:solidFill>
                  <a:srgbClr val="000000"/>
                </a:solidFill>
                <a:latin typeface="Arial" panose="020B0604020202020204" pitchFamily="34" charset="0"/>
              </a:rPr>
              <a:t>Mental skills</a:t>
            </a:r>
          </a:p>
          <a:p>
            <a:r>
              <a:rPr dirty="0" sz="3600" lang="en-US">
                <a:solidFill>
                  <a:srgbClr val="000000"/>
                </a:solidFill>
                <a:latin typeface="Arial" panose="020B0604020202020204" pitchFamily="34" charset="0"/>
                <a:hlinkClick r:id="rId1"/>
              </a:rPr>
              <a:t>The committee identified three </a:t>
            </a:r>
            <a:r>
              <a:rPr dirty="0" sz="3600" i="1" lang="en-US">
                <a:solidFill>
                  <a:srgbClr val="000000"/>
                </a:solidFill>
                <a:latin typeface="Arial" panose="020B0604020202020204" pitchFamily="34" charset="0"/>
                <a:hlinkClick r:id="rId1"/>
              </a:rPr>
              <a:t>domains</a:t>
            </a:r>
            <a:r>
              <a:rPr dirty="0" sz="3600" lang="en-US">
                <a:solidFill>
                  <a:srgbClr val="000000"/>
                </a:solidFill>
                <a:latin typeface="Arial" panose="020B0604020202020204" pitchFamily="34" charset="0"/>
                <a:hlinkClick r:id="rId1"/>
              </a:rPr>
              <a:t> of educational activities or learning (Bloom, et al. 1956):</a:t>
            </a:r>
          </a:p>
          <a:p>
            <a:r>
              <a:rPr b="1" dirty="0" sz="3600" lang="en-US">
                <a:solidFill>
                  <a:srgbClr val="000000"/>
                </a:solidFill>
                <a:latin typeface="Arial" panose="020B0604020202020204" pitchFamily="34" charset="0"/>
                <a:hlinkClick r:id="rId1"/>
              </a:rPr>
              <a:t>Cognitive</a:t>
            </a:r>
            <a:r>
              <a:rPr dirty="0" sz="3600" lang="en-US">
                <a:solidFill>
                  <a:srgbClr val="000000"/>
                </a:solidFill>
                <a:latin typeface="Arial" panose="020B0604020202020204" pitchFamily="34" charset="0"/>
                <a:hlinkClick r:id="rId1"/>
              </a:rPr>
              <a:t>: mental skills (</a:t>
            </a:r>
            <a:r>
              <a:rPr dirty="0" sz="3600" i="1" lang="en-US">
                <a:solidFill>
                  <a:srgbClr val="000000"/>
                </a:solidFill>
                <a:latin typeface="Arial" panose="020B0604020202020204" pitchFamily="34" charset="0"/>
                <a:hlinkClick r:id="rId1"/>
              </a:rPr>
              <a:t>knowledge</a:t>
            </a:r>
            <a:r>
              <a:rPr dirty="0" sz="3600" lang="en-US">
                <a:solidFill>
                  <a:srgbClr val="000000"/>
                </a:solidFill>
                <a:latin typeface="Arial" panose="020B0604020202020204" pitchFamily="34" charset="0"/>
                <a:hlinkClick r:id="rId1"/>
              </a:rPr>
              <a:t>)</a:t>
            </a:r>
          </a:p>
          <a:p>
            <a:r>
              <a:rPr b="1" dirty="0" sz="3600" lang="en-US">
                <a:solidFill>
                  <a:srgbClr val="000000"/>
                </a:solidFill>
                <a:latin typeface="Arial" panose="020B0604020202020204" pitchFamily="34" charset="0"/>
                <a:hlinkClick r:id="rId1"/>
              </a:rPr>
              <a:t>Affective</a:t>
            </a:r>
            <a:r>
              <a:rPr dirty="0" sz="3600" lang="en-US">
                <a:solidFill>
                  <a:srgbClr val="000000"/>
                </a:solidFill>
                <a:latin typeface="Arial" panose="020B0604020202020204" pitchFamily="34" charset="0"/>
                <a:hlinkClick r:id="rId1"/>
              </a:rPr>
              <a:t>: growth in feelings or emotional areas (</a:t>
            </a:r>
            <a:r>
              <a:rPr dirty="0" sz="3600" i="1" lang="en-US">
                <a:solidFill>
                  <a:srgbClr val="000000"/>
                </a:solidFill>
                <a:latin typeface="Arial" panose="020B0604020202020204" pitchFamily="34" charset="0"/>
                <a:hlinkClick r:id="rId1"/>
              </a:rPr>
              <a:t>attitude or self</a:t>
            </a:r>
            <a:r>
              <a:rPr dirty="0" sz="3600" lang="en-US">
                <a:solidFill>
                  <a:srgbClr val="000000"/>
                </a:solidFill>
                <a:latin typeface="Arial" panose="020B0604020202020204" pitchFamily="34" charset="0"/>
                <a:hlinkClick r:id="rId1"/>
              </a:rPr>
              <a:t>)</a:t>
            </a:r>
          </a:p>
          <a:p>
            <a:r>
              <a:rPr b="1" dirty="0" sz="3600" lang="en-US">
                <a:solidFill>
                  <a:srgbClr val="000000"/>
                </a:solidFill>
                <a:latin typeface="Arial" panose="020B0604020202020204" pitchFamily="34" charset="0"/>
                <a:hlinkClick r:id="rId1"/>
              </a:rPr>
              <a:t>Psychomotor</a:t>
            </a:r>
            <a:r>
              <a:rPr dirty="0" sz="3600" lang="en-US">
                <a:solidFill>
                  <a:srgbClr val="000000"/>
                </a:solidFill>
                <a:latin typeface="Arial" panose="020B0604020202020204" pitchFamily="34" charset="0"/>
                <a:hlinkClick r:id="rId1"/>
              </a:rPr>
              <a:t>: manual or physical skills (</a:t>
            </a:r>
            <a:r>
              <a:rPr dirty="0" sz="3600" i="1" lang="en-US">
                <a:solidFill>
                  <a:srgbClr val="000000"/>
                </a:solidFill>
                <a:latin typeface="Arial" panose="020B0604020202020204" pitchFamily="34" charset="0"/>
                <a:hlinkClick r:id="rId1"/>
              </a:rPr>
              <a:t>skills</a:t>
            </a:r>
            <a:r>
              <a:rPr dirty="0" sz="3600" lang="en-US">
                <a:solidFill>
                  <a:srgbClr val="000000"/>
                </a:solidFill>
                <a:latin typeface="Arial" panose="020B0604020202020204" pitchFamily="34" charset="0"/>
                <a:hlinkClick r:id="rId1"/>
              </a:rPr>
              <a:t>)</a:t>
            </a:r>
            <a:endParaRPr dirty="0" sz="3600" lang="en-US">
              <a:solidFill>
                <a:srgbClr val="000000"/>
              </a:solidFill>
              <a:latin typeface="Arial" panose="020B0604020202020204" pitchFamily="34" charset="0"/>
            </a:endParaRPr>
          </a:p>
          <a:p>
            <a:endParaRPr dirty="0" sz="3600" lang="en-US"/>
          </a:p>
        </p:txBody>
      </p:sp>
    </p:spTree>
  </p:cSld>
  <p:clrMapOvr>
    <a:masterClrMapping/>
  </p:clrMapOvr>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704" name=""/>
        <p:cNvGrpSpPr/>
        <p:nvPr/>
      </p:nvGrpSpPr>
      <p:grpSpPr>
        <a:xfrm>
          <a:off x="0" y="0"/>
          <a:ext cx="0" cy="0"/>
          <a:chOff x="0" y="0"/>
          <a:chExt cx="0" cy="0"/>
        </a:xfrm>
      </p:grpSpPr>
      <p:sp>
        <p:nvSpPr>
          <p:cNvPr id="1048900" name="Content Placeholder 2"/>
          <p:cNvSpPr>
            <a:spLocks noGrp="1"/>
          </p:cNvSpPr>
          <p:nvPr>
            <p:ph idx="1"/>
          </p:nvPr>
        </p:nvSpPr>
        <p:spPr>
          <a:xfrm>
            <a:off x="0" y="0"/>
            <a:ext cx="12192000" cy="6858000"/>
          </a:xfrm>
        </p:spPr>
        <p:txBody>
          <a:bodyPr>
            <a:normAutofit/>
          </a:bodyPr>
          <a:p>
            <a:r>
              <a:rPr dirty="0" sz="3600" lang="en-US" smtClean="0">
                <a:latin typeface="arial" panose="020B0604020202020204" pitchFamily="34" charset="0"/>
              </a:rPr>
              <a:t>Q45. </a:t>
            </a:r>
            <a:r>
              <a:rPr dirty="0" sz="3600" lang="en-US">
                <a:latin typeface="arial" panose="020B0604020202020204" pitchFamily="34" charset="0"/>
              </a:rPr>
              <a:t>Tips to stay story telling are the following:</a:t>
            </a:r>
          </a:p>
          <a:p>
            <a:pPr indent="-342900" marL="342900">
              <a:buAutoNum type="alphaLcPeriod"/>
            </a:pPr>
            <a:r>
              <a:rPr dirty="0" sz="3600" lang="en-US">
                <a:solidFill>
                  <a:srgbClr val="00B050"/>
                </a:solidFill>
                <a:latin typeface="arial" panose="020B0604020202020204" pitchFamily="34" charset="0"/>
              </a:rPr>
              <a:t>Making the story exciting and with different voice, puppets</a:t>
            </a:r>
          </a:p>
          <a:p>
            <a:pPr indent="-342900" marL="342900">
              <a:buAutoNum type="alphaLcPeriod"/>
            </a:pPr>
            <a:r>
              <a:rPr dirty="0" sz="3600" lang="en-US">
                <a:solidFill>
                  <a:srgbClr val="00B050"/>
                </a:solidFill>
                <a:latin typeface="arial" panose="020B0604020202020204" pitchFamily="34" charset="0"/>
              </a:rPr>
              <a:t>The story starts with what interests the child</a:t>
            </a:r>
          </a:p>
          <a:p>
            <a:pPr indent="-342900" marL="342900">
              <a:buAutoNum type="alphaLcPeriod"/>
            </a:pPr>
            <a:r>
              <a:rPr dirty="0" sz="3600" lang="en-US">
                <a:solidFill>
                  <a:srgbClr val="00B050"/>
                </a:solidFill>
                <a:latin typeface="arial" panose="020B0604020202020204" pitchFamily="34" charset="0"/>
              </a:rPr>
              <a:t>It is start by creating a character and a setting</a:t>
            </a:r>
          </a:p>
          <a:p>
            <a:pPr indent="-342900" marL="342900">
              <a:buAutoNum type="alphaLcPeriod"/>
            </a:pPr>
            <a:r>
              <a:rPr dirty="0" sz="3600" lang="en-US">
                <a:solidFill>
                  <a:srgbClr val="FF0000"/>
                </a:solidFill>
                <a:latin typeface="arial" panose="020B0604020202020204" pitchFamily="34" charset="0"/>
              </a:rPr>
              <a:t>All are correct</a:t>
            </a:r>
            <a:endParaRPr dirty="0" sz="3600" lang="en-US">
              <a:solidFill>
                <a:srgbClr val="FF0000"/>
              </a:solidFill>
            </a:endParaRPr>
          </a:p>
          <a:p>
            <a:endParaRPr dirty="0" sz="3600" lang="en-US"/>
          </a:p>
        </p:txBody>
      </p:sp>
    </p:spTree>
  </p:cSld>
  <p:clrMapOvr>
    <a:masterClrMapping/>
  </p:clrMapOvr>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8901" name="Content Placeholder 2"/>
          <p:cNvSpPr>
            <a:spLocks noGrp="1"/>
          </p:cNvSpPr>
          <p:nvPr>
            <p:ph idx="1"/>
          </p:nvPr>
        </p:nvSpPr>
        <p:spPr>
          <a:xfrm>
            <a:off x="0" y="0"/>
            <a:ext cx="12192000" cy="6858000"/>
          </a:xfrm>
        </p:spPr>
        <p:txBody>
          <a:bodyPr>
            <a:normAutofit/>
          </a:bodyPr>
          <a:p>
            <a:r>
              <a:rPr b="1" dirty="0" sz="3600" lang="en-US" smtClean="0">
                <a:solidFill>
                  <a:srgbClr val="202124"/>
                </a:solidFill>
                <a:latin typeface="arial" panose="020B0604020202020204" pitchFamily="34" charset="0"/>
              </a:rPr>
              <a:t>Q46. </a:t>
            </a:r>
            <a:r>
              <a:rPr b="1" dirty="0" sz="3600" lang="en-US">
                <a:solidFill>
                  <a:srgbClr val="202124"/>
                </a:solidFill>
                <a:latin typeface="arial" panose="020B0604020202020204" pitchFamily="34" charset="0"/>
              </a:rPr>
              <a:t>in a school X there is a population of 1572 students, however, only ¾ of them study the course of biology. If you were requested to investigate how much the course is difficult for students, a how big would be your sample if the margin error is 5%?</a:t>
            </a:r>
          </a:p>
          <a:p>
            <a:pPr indent="-342900" marL="342900">
              <a:buAutoNum type="alphaUcPeriod"/>
            </a:pPr>
            <a:r>
              <a:rPr b="1" dirty="0" sz="3600" lang="en-US">
                <a:solidFill>
                  <a:srgbClr val="202124"/>
                </a:solidFill>
                <a:latin typeface="arial" panose="020B0604020202020204" pitchFamily="34" charset="0"/>
              </a:rPr>
              <a:t>200 students</a:t>
            </a:r>
          </a:p>
          <a:p>
            <a:pPr indent="-342900" marL="342900">
              <a:buAutoNum type="alphaUcPeriod"/>
            </a:pPr>
            <a:r>
              <a:rPr b="1" dirty="0" sz="3600" lang="en-US">
                <a:solidFill>
                  <a:srgbClr val="202124"/>
                </a:solidFill>
                <a:latin typeface="arial" panose="020B0604020202020204" pitchFamily="34" charset="0"/>
              </a:rPr>
              <a:t>172 students</a:t>
            </a:r>
          </a:p>
          <a:p>
            <a:pPr indent="-342900" marL="342900">
              <a:buAutoNum type="alphaUcPeriod"/>
            </a:pPr>
            <a:r>
              <a:rPr b="1" dirty="0" sz="3600" lang="en-US">
                <a:solidFill>
                  <a:srgbClr val="FF0000"/>
                </a:solidFill>
                <a:latin typeface="arial" panose="020B0604020202020204" pitchFamily="34" charset="0"/>
              </a:rPr>
              <a:t>299</a:t>
            </a:r>
          </a:p>
          <a:p>
            <a:pPr indent="-342900" marL="342900">
              <a:buAutoNum type="alphaUcPeriod"/>
            </a:pPr>
            <a:r>
              <a:rPr b="1" dirty="0" sz="3600" lang="en-US">
                <a:solidFill>
                  <a:srgbClr val="202124"/>
                </a:solidFill>
                <a:latin typeface="arial" panose="020B0604020202020204" pitchFamily="34" charset="0"/>
              </a:rPr>
              <a:t>342 students 393</a:t>
            </a:r>
          </a:p>
          <a:p>
            <a:endParaRPr dirty="0" sz="3600" lang="en-US"/>
          </a:p>
        </p:txBody>
      </p:sp>
    </p:spTree>
  </p:cSld>
  <p:clrMapOvr>
    <a:masterClrMapping/>
  </p:clrMapOvr>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8902" name="Content Placeholder 2"/>
          <p:cNvSpPr>
            <a:spLocks noGrp="1"/>
          </p:cNvSpPr>
          <p:nvPr>
            <p:ph idx="1"/>
          </p:nvPr>
        </p:nvSpPr>
        <p:spPr>
          <a:xfrm>
            <a:off x="0" y="0"/>
            <a:ext cx="12192000" cy="6858000"/>
          </a:xfrm>
        </p:spPr>
        <p:txBody>
          <a:bodyPr>
            <a:normAutofit/>
          </a:bodyPr>
          <a:p>
            <a:r>
              <a:rPr dirty="0" sz="3600" lang="en-US" smtClean="0">
                <a:latin typeface="arial" panose="020B0604020202020204" pitchFamily="34" charset="0"/>
              </a:rPr>
              <a:t>Q47. </a:t>
            </a:r>
            <a:r>
              <a:rPr dirty="0" sz="3600" lang="en-US">
                <a:latin typeface="arial" panose="020B0604020202020204" pitchFamily="34" charset="0"/>
              </a:rPr>
              <a:t>the concept of </a:t>
            </a:r>
            <a:r>
              <a:rPr dirty="0" sz="3600" lang="en-US" err="1">
                <a:latin typeface="arial" panose="020B0604020202020204" pitchFamily="34" charset="0"/>
              </a:rPr>
              <a:t>endragogy</a:t>
            </a:r>
            <a:r>
              <a:rPr dirty="0" sz="3600" lang="en-US">
                <a:latin typeface="arial" panose="020B0604020202020204" pitchFamily="34" charset="0"/>
              </a:rPr>
              <a:t> means:</a:t>
            </a:r>
          </a:p>
          <a:p>
            <a:pPr indent="-342900" marL="342900">
              <a:buAutoNum type="alphaUcPeriod"/>
            </a:pPr>
            <a:r>
              <a:rPr dirty="0" sz="3600" lang="en-US">
                <a:solidFill>
                  <a:srgbClr val="00B050"/>
                </a:solidFill>
                <a:latin typeface="arial" panose="020B0604020202020204" pitchFamily="34" charset="0"/>
              </a:rPr>
              <a:t>Learning with special needs</a:t>
            </a:r>
          </a:p>
          <a:p>
            <a:pPr indent="-342900" marL="342900">
              <a:buAutoNum type="alphaUcPeriod"/>
            </a:pPr>
            <a:r>
              <a:rPr dirty="0" sz="3600" lang="en-US">
                <a:solidFill>
                  <a:srgbClr val="FF0000"/>
                </a:solidFill>
                <a:latin typeface="arial" panose="020B0604020202020204" pitchFamily="34" charset="0"/>
              </a:rPr>
              <a:t>Adult learners</a:t>
            </a:r>
          </a:p>
          <a:p>
            <a:pPr indent="-342900" marL="342900">
              <a:buAutoNum type="alphaUcPeriod"/>
            </a:pPr>
            <a:r>
              <a:rPr dirty="0" sz="3600" lang="en-US">
                <a:solidFill>
                  <a:srgbClr val="00B050"/>
                </a:solidFill>
                <a:latin typeface="arial" panose="020B0604020202020204" pitchFamily="34" charset="0"/>
              </a:rPr>
              <a:t>Mixed classroom of special and normal students</a:t>
            </a:r>
          </a:p>
          <a:p>
            <a:pPr indent="-342900" marL="342900">
              <a:buAutoNum type="alphaUcPeriod"/>
            </a:pPr>
            <a:r>
              <a:rPr dirty="0" sz="3600" lang="en-US">
                <a:solidFill>
                  <a:srgbClr val="00B050"/>
                </a:solidFill>
                <a:latin typeface="arial" panose="020B0604020202020204" pitchFamily="34" charset="0"/>
              </a:rPr>
              <a:t>B and C are correct</a:t>
            </a:r>
          </a:p>
          <a:p>
            <a:pPr indent="0" marL="0">
              <a:buNone/>
            </a:pPr>
            <a:r>
              <a:rPr dirty="0" sz="3600" lang="en-US">
                <a:solidFill>
                  <a:srgbClr val="202124"/>
                </a:solidFill>
                <a:latin typeface="arial" panose="020B0604020202020204" pitchFamily="34" charset="0"/>
                <a:hlinkClick r:id="rId1"/>
              </a:rPr>
              <a:t>the method and practice of teaching adult learners; adult education.</a:t>
            </a:r>
            <a:endParaRPr dirty="0" sz="3600" lang="en-US">
              <a:solidFill>
                <a:srgbClr val="202124"/>
              </a:solidFill>
              <a:latin typeface="arial" panose="020B0604020202020204" pitchFamily="34" charset="0"/>
            </a:endParaRPr>
          </a:p>
        </p:txBody>
      </p:sp>
    </p:spTree>
  </p:cSld>
  <p:clrMapOvr>
    <a:masterClrMapping/>
  </p:clrMapOvr>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707" name=""/>
        <p:cNvGrpSpPr/>
        <p:nvPr/>
      </p:nvGrpSpPr>
      <p:grpSpPr>
        <a:xfrm>
          <a:off x="0" y="0"/>
          <a:ext cx="0" cy="0"/>
          <a:chOff x="0" y="0"/>
          <a:chExt cx="0" cy="0"/>
        </a:xfrm>
      </p:grpSpPr>
      <p:sp>
        <p:nvSpPr>
          <p:cNvPr id="1048903" name="Content Placeholder 2"/>
          <p:cNvSpPr>
            <a:spLocks noGrp="1"/>
          </p:cNvSpPr>
          <p:nvPr>
            <p:ph idx="1"/>
          </p:nvPr>
        </p:nvSpPr>
        <p:spPr>
          <a:xfrm>
            <a:off x="0" y="0"/>
            <a:ext cx="12192000" cy="6858000"/>
          </a:xfrm>
        </p:spPr>
        <p:txBody>
          <a:bodyPr>
            <a:normAutofit/>
          </a:bodyPr>
          <a:p>
            <a:r>
              <a:rPr dirty="0" sz="3200" lang="en-US" smtClean="0">
                <a:solidFill>
                  <a:srgbClr val="202124"/>
                </a:solidFill>
                <a:latin typeface="arial" panose="020B0604020202020204" pitchFamily="34" charset="0"/>
              </a:rPr>
              <a:t>Q48. </a:t>
            </a:r>
            <a:r>
              <a:rPr dirty="0" sz="3200" lang="en-US">
                <a:solidFill>
                  <a:srgbClr val="202124"/>
                </a:solidFill>
                <a:latin typeface="arial" panose="020B0604020202020204" pitchFamily="34" charset="0"/>
              </a:rPr>
              <a:t>learning by doing is the concept first coined by:</a:t>
            </a:r>
          </a:p>
          <a:p>
            <a:r>
              <a:rPr dirty="0" sz="3200" lang="en-US">
                <a:solidFill>
                  <a:srgbClr val="202124"/>
                </a:solidFill>
                <a:latin typeface="arial" panose="020B0604020202020204" pitchFamily="34" charset="0"/>
              </a:rPr>
              <a:t>A, Maria Montessori</a:t>
            </a:r>
          </a:p>
          <a:p>
            <a:r>
              <a:rPr dirty="0" sz="3200" lang="en-US">
                <a:solidFill>
                  <a:srgbClr val="202124"/>
                </a:solidFill>
                <a:latin typeface="arial" panose="020B0604020202020204" pitchFamily="34" charset="0"/>
              </a:rPr>
              <a:t>B. Thorndike</a:t>
            </a:r>
          </a:p>
          <a:p>
            <a:r>
              <a:rPr dirty="0" sz="3200" lang="en-US">
                <a:solidFill>
                  <a:srgbClr val="202124"/>
                </a:solidFill>
                <a:latin typeface="arial" panose="020B0604020202020204" pitchFamily="34" charset="0"/>
              </a:rPr>
              <a:t>C. </a:t>
            </a:r>
            <a:r>
              <a:rPr dirty="0" sz="3200" lang="en-US" err="1">
                <a:solidFill>
                  <a:srgbClr val="202124"/>
                </a:solidFill>
                <a:latin typeface="arial" panose="020B0604020202020204" pitchFamily="34" charset="0"/>
              </a:rPr>
              <a:t>Carletton</a:t>
            </a:r>
            <a:r>
              <a:rPr dirty="0" sz="3200" lang="en-US">
                <a:solidFill>
                  <a:srgbClr val="202124"/>
                </a:solidFill>
                <a:latin typeface="arial" panose="020B0604020202020204" pitchFamily="34" charset="0"/>
              </a:rPr>
              <a:t> </a:t>
            </a:r>
            <a:r>
              <a:rPr dirty="0" sz="3200" lang="en-US" err="1">
                <a:solidFill>
                  <a:srgbClr val="202124"/>
                </a:solidFill>
                <a:latin typeface="arial" panose="020B0604020202020204" pitchFamily="34" charset="0"/>
              </a:rPr>
              <a:t>washbourne</a:t>
            </a:r>
            <a:endParaRPr dirty="0" sz="3200" lang="en-US">
              <a:solidFill>
                <a:srgbClr val="202124"/>
              </a:solidFill>
              <a:latin typeface="arial" panose="020B0604020202020204" pitchFamily="34" charset="0"/>
            </a:endParaRPr>
          </a:p>
          <a:p>
            <a:r>
              <a:rPr dirty="0" sz="3200" lang="en-US">
                <a:solidFill>
                  <a:srgbClr val="202124"/>
                </a:solidFill>
                <a:latin typeface="arial" panose="020B0604020202020204" pitchFamily="34" charset="0"/>
              </a:rPr>
              <a:t>D. </a:t>
            </a:r>
            <a:r>
              <a:rPr dirty="0" sz="3200" lang="en-US">
                <a:solidFill>
                  <a:srgbClr val="FF0000"/>
                </a:solidFill>
                <a:latin typeface="arial" panose="020B0604020202020204" pitchFamily="34" charset="0"/>
              </a:rPr>
              <a:t>John </a:t>
            </a:r>
            <a:r>
              <a:rPr dirty="0" sz="3200" lang="en-US" err="1">
                <a:solidFill>
                  <a:srgbClr val="FF0000"/>
                </a:solidFill>
                <a:latin typeface="arial" panose="020B0604020202020204" pitchFamily="34" charset="0"/>
              </a:rPr>
              <a:t>Deway</a:t>
            </a:r>
            <a:endParaRPr dirty="0" sz="3200" lang="en-US">
              <a:solidFill>
                <a:srgbClr val="FF0000"/>
              </a:solidFill>
              <a:latin typeface="arial" panose="020B0604020202020204" pitchFamily="34" charset="0"/>
            </a:endParaRPr>
          </a:p>
          <a:p>
            <a:r>
              <a:rPr dirty="0" sz="3200" lang="en-US">
                <a:solidFill>
                  <a:srgbClr val="202124"/>
                </a:solidFill>
                <a:latin typeface="arial" panose="020B0604020202020204" pitchFamily="34" charset="0"/>
                <a:hlinkClick r:id="rId1"/>
              </a:rPr>
              <a:t>The American philosopher, </a:t>
            </a:r>
            <a:r>
              <a:rPr b="1" dirty="0" sz="3200" lang="en-US">
                <a:solidFill>
                  <a:srgbClr val="202124"/>
                </a:solidFill>
                <a:latin typeface="arial" panose="020B0604020202020204" pitchFamily="34" charset="0"/>
                <a:hlinkClick r:id="rId1"/>
              </a:rPr>
              <a:t>John Dewey</a:t>
            </a:r>
            <a:r>
              <a:rPr dirty="0" sz="3200" lang="en-US">
                <a:solidFill>
                  <a:srgbClr val="202124"/>
                </a:solidFill>
                <a:latin typeface="arial" panose="020B0604020202020204" pitchFamily="34" charset="0"/>
                <a:hlinkClick r:id="rId1"/>
              </a:rPr>
              <a:t>, first popularized learning by doing. For Dewey, this meant a heavy emphasis on student engagement. This approach upended the traditional notion that learning happens through lectures and rote memorization</a:t>
            </a:r>
            <a:endParaRPr dirty="0" sz="3200" lang="en-US"/>
          </a:p>
          <a:p>
            <a:endParaRPr dirty="0" sz="3200" lang="en-US"/>
          </a:p>
        </p:txBody>
      </p:sp>
    </p:spTree>
  </p:cSld>
  <p:clrMapOvr>
    <a:masterClrMapping/>
  </p:clrMapOvr>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8904" name="Content Placeholder 2"/>
          <p:cNvSpPr>
            <a:spLocks noGrp="1"/>
          </p:cNvSpPr>
          <p:nvPr>
            <p:ph idx="1"/>
          </p:nvPr>
        </p:nvSpPr>
        <p:spPr>
          <a:xfrm>
            <a:off x="0" y="-1"/>
            <a:ext cx="12192000" cy="6858001"/>
          </a:xfrm>
        </p:spPr>
        <p:txBody>
          <a:bodyPr>
            <a:normAutofit/>
          </a:bodyPr>
          <a:p>
            <a:r>
              <a:rPr b="1" dirty="0" lang="en-US" smtClean="0">
                <a:solidFill>
                  <a:srgbClr val="202124"/>
                </a:solidFill>
                <a:latin typeface="arial" panose="020B0604020202020204" pitchFamily="34" charset="0"/>
              </a:rPr>
              <a:t>Q49. </a:t>
            </a:r>
            <a:r>
              <a:rPr b="1" dirty="0" lang="en-US">
                <a:solidFill>
                  <a:srgbClr val="202124"/>
                </a:solidFill>
                <a:latin typeface="arial" panose="020B0604020202020204" pitchFamily="34" charset="0"/>
              </a:rPr>
              <a:t>According to Jean Piaget, stage of development are ordered as follow:</a:t>
            </a:r>
          </a:p>
          <a:p>
            <a:pPr indent="-342900" marL="342900">
              <a:buAutoNum type="alphaUcPeriod"/>
            </a:pPr>
            <a:r>
              <a:rPr b="1" dirty="0" lang="en-US">
                <a:solidFill>
                  <a:srgbClr val="202124"/>
                </a:solidFill>
                <a:latin typeface="arial" panose="020B0604020202020204" pitchFamily="34" charset="0"/>
              </a:rPr>
              <a:t>preoperational, sensorimotor, formal operational, and </a:t>
            </a:r>
            <a:r>
              <a:rPr b="1" dirty="0" lang="en-US" err="1">
                <a:solidFill>
                  <a:srgbClr val="202124"/>
                </a:solidFill>
                <a:latin typeface="arial" panose="020B0604020202020204" pitchFamily="34" charset="0"/>
              </a:rPr>
              <a:t>concret</a:t>
            </a:r>
            <a:r>
              <a:rPr b="1" dirty="0" lang="en-US">
                <a:solidFill>
                  <a:srgbClr val="202124"/>
                </a:solidFill>
                <a:latin typeface="arial" panose="020B0604020202020204" pitchFamily="34" charset="0"/>
              </a:rPr>
              <a:t> operational</a:t>
            </a:r>
          </a:p>
          <a:p>
            <a:pPr indent="-342900" marL="342900">
              <a:buAutoNum type="alphaUcPeriod"/>
            </a:pPr>
            <a:r>
              <a:rPr b="1" dirty="0" lang="en-US">
                <a:solidFill>
                  <a:srgbClr val="202124"/>
                </a:solidFill>
                <a:latin typeface="arial" panose="020B0604020202020204" pitchFamily="34" charset="0"/>
              </a:rPr>
              <a:t>Sensorimotor, formal operational, </a:t>
            </a:r>
            <a:r>
              <a:rPr b="1" dirty="0" lang="en-US" err="1">
                <a:solidFill>
                  <a:srgbClr val="202124"/>
                </a:solidFill>
                <a:latin typeface="arial" panose="020B0604020202020204" pitchFamily="34" charset="0"/>
              </a:rPr>
              <a:t>concret</a:t>
            </a:r>
            <a:r>
              <a:rPr b="1" dirty="0" lang="en-US">
                <a:solidFill>
                  <a:srgbClr val="202124"/>
                </a:solidFill>
                <a:latin typeface="arial" panose="020B0604020202020204" pitchFamily="34" charset="0"/>
              </a:rPr>
              <a:t> operational, and preoperational</a:t>
            </a:r>
          </a:p>
          <a:p>
            <a:pPr indent="-342900" marL="342900">
              <a:buAutoNum type="alphaUcPeriod"/>
            </a:pPr>
            <a:r>
              <a:rPr b="1" dirty="0" lang="en-US">
                <a:solidFill>
                  <a:srgbClr val="FF0000"/>
                </a:solidFill>
                <a:latin typeface="arial" panose="020B0604020202020204" pitchFamily="34" charset="0"/>
              </a:rPr>
              <a:t>Sensorimotor, preoperational, formal operational, and </a:t>
            </a:r>
            <a:r>
              <a:rPr b="1" dirty="0" lang="en-US" err="1">
                <a:solidFill>
                  <a:srgbClr val="FF0000"/>
                </a:solidFill>
                <a:latin typeface="arial" panose="020B0604020202020204" pitchFamily="34" charset="0"/>
              </a:rPr>
              <a:t>concret</a:t>
            </a:r>
            <a:r>
              <a:rPr b="1" dirty="0" lang="en-US">
                <a:solidFill>
                  <a:srgbClr val="FF0000"/>
                </a:solidFill>
                <a:latin typeface="arial" panose="020B0604020202020204" pitchFamily="34" charset="0"/>
              </a:rPr>
              <a:t> operational</a:t>
            </a:r>
          </a:p>
          <a:p>
            <a:pPr indent="-342900" marL="342900">
              <a:buAutoNum type="alphaUcPeriod"/>
            </a:pPr>
            <a:r>
              <a:rPr b="1" dirty="0" lang="en-US" err="1">
                <a:solidFill>
                  <a:srgbClr val="202124"/>
                </a:solidFill>
                <a:latin typeface="arial" panose="020B0604020202020204" pitchFamily="34" charset="0"/>
              </a:rPr>
              <a:t>Concret</a:t>
            </a:r>
            <a:r>
              <a:rPr b="1" dirty="0" lang="en-US">
                <a:solidFill>
                  <a:srgbClr val="202124"/>
                </a:solidFill>
                <a:latin typeface="arial" panose="020B0604020202020204" pitchFamily="34" charset="0"/>
              </a:rPr>
              <a:t> operational, formal operational, sensorimotor, preoperational</a:t>
            </a:r>
          </a:p>
          <a:p>
            <a:pPr indent="0" marL="0">
              <a:buNone/>
            </a:pPr>
            <a:r>
              <a:rPr b="1" dirty="0" lang="en-US">
                <a:solidFill>
                  <a:srgbClr val="202124"/>
                </a:solidFill>
                <a:latin typeface="arial" panose="020B0604020202020204" pitchFamily="34" charset="0"/>
                <a:hlinkClick r:id="rId1"/>
              </a:rPr>
              <a:t>1. Sensorimotor stage: birth to 2 years</a:t>
            </a:r>
            <a:r>
              <a:rPr dirty="0" lang="en-US">
                <a:solidFill>
                  <a:srgbClr val="202124"/>
                </a:solidFill>
                <a:latin typeface="arial" panose="020B0604020202020204" pitchFamily="34" charset="0"/>
                <a:hlinkClick r:id="rId1"/>
              </a:rPr>
              <a:t>. </a:t>
            </a:r>
            <a:r>
              <a:rPr b="1" dirty="0" lang="en-US">
                <a:solidFill>
                  <a:srgbClr val="202124"/>
                </a:solidFill>
                <a:latin typeface="arial" panose="020B0604020202020204" pitchFamily="34" charset="0"/>
                <a:hlinkClick r:id="rId1"/>
              </a:rPr>
              <a:t>Preoperational stage: ages 2 to 7</a:t>
            </a:r>
            <a:r>
              <a:rPr dirty="0" lang="en-US">
                <a:solidFill>
                  <a:srgbClr val="202124"/>
                </a:solidFill>
                <a:latin typeface="arial" panose="020B0604020202020204" pitchFamily="34" charset="0"/>
                <a:hlinkClick r:id="rId1"/>
              </a:rPr>
              <a:t>. </a:t>
            </a:r>
            <a:r>
              <a:rPr b="1" dirty="0" lang="en-US">
                <a:solidFill>
                  <a:srgbClr val="202124"/>
                </a:solidFill>
                <a:latin typeface="arial" panose="020B0604020202020204" pitchFamily="34" charset="0"/>
                <a:hlinkClick r:id="rId1"/>
              </a:rPr>
              <a:t>Concrete operational stage: ages 7 to 11</a:t>
            </a:r>
            <a:r>
              <a:rPr dirty="0" lang="en-US">
                <a:solidFill>
                  <a:srgbClr val="202124"/>
                </a:solidFill>
                <a:latin typeface="arial" panose="020B0604020202020204" pitchFamily="34" charset="0"/>
                <a:hlinkClick r:id="rId1"/>
              </a:rPr>
              <a:t>. </a:t>
            </a:r>
            <a:r>
              <a:rPr b="1" dirty="0" lang="en-US">
                <a:solidFill>
                  <a:srgbClr val="202124"/>
                </a:solidFill>
                <a:latin typeface="arial" panose="020B0604020202020204" pitchFamily="34" charset="0"/>
                <a:hlinkClick r:id="rId1"/>
              </a:rPr>
              <a:t>Formal operational stage: ages 12 and up</a:t>
            </a:r>
            <a:endParaRPr dirty="0" lang="en-US"/>
          </a:p>
        </p:txBody>
      </p:sp>
    </p:spTree>
  </p:cSld>
  <p:clrMapOvr>
    <a:masterClrMapping/>
  </p:clrMapOvr>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8905" name="Content Placeholder 2"/>
          <p:cNvSpPr>
            <a:spLocks noGrp="1"/>
          </p:cNvSpPr>
          <p:nvPr>
            <p:ph idx="1"/>
          </p:nvPr>
        </p:nvSpPr>
        <p:spPr>
          <a:xfrm>
            <a:off x="0" y="0"/>
            <a:ext cx="12192000" cy="6858000"/>
          </a:xfrm>
        </p:spPr>
        <p:txBody>
          <a:bodyPr>
            <a:normAutofit/>
          </a:bodyPr>
          <a:p>
            <a:r>
              <a:rPr dirty="0" sz="3200" lang="en-US" smtClean="0">
                <a:solidFill>
                  <a:srgbClr val="202124"/>
                </a:solidFill>
                <a:latin typeface="arial" panose="020B0604020202020204" pitchFamily="34" charset="0"/>
              </a:rPr>
              <a:t>Q50</a:t>
            </a:r>
            <a:r>
              <a:rPr dirty="0" sz="3200" lang="en-US">
                <a:solidFill>
                  <a:srgbClr val="202124"/>
                </a:solidFill>
                <a:latin typeface="arial" panose="020B0604020202020204" pitchFamily="34" charset="0"/>
              </a:rPr>
              <a:t>. The learning </a:t>
            </a:r>
            <a:r>
              <a:rPr dirty="0" sz="3200" lang="en-US" err="1">
                <a:solidFill>
                  <a:srgbClr val="202124"/>
                </a:solidFill>
                <a:latin typeface="arial" panose="020B0604020202020204" pitchFamily="34" charset="0"/>
              </a:rPr>
              <a:t>theody</a:t>
            </a:r>
            <a:r>
              <a:rPr dirty="0" sz="3200" lang="en-US">
                <a:solidFill>
                  <a:srgbClr val="202124"/>
                </a:solidFill>
                <a:latin typeface="arial" panose="020B0604020202020204" pitchFamily="34" charset="0"/>
              </a:rPr>
              <a:t> which is </a:t>
            </a:r>
            <a:r>
              <a:rPr dirty="0" sz="3200" lang="en-US" err="1">
                <a:solidFill>
                  <a:srgbClr val="202124"/>
                </a:solidFill>
                <a:latin typeface="arial" panose="020B0604020202020204" pitchFamily="34" charset="0"/>
              </a:rPr>
              <a:t>primarly</a:t>
            </a:r>
            <a:r>
              <a:rPr dirty="0" sz="3200" lang="en-US">
                <a:solidFill>
                  <a:srgbClr val="202124"/>
                </a:solidFill>
                <a:latin typeface="arial" panose="020B0604020202020204" pitchFamily="34" charset="0"/>
              </a:rPr>
              <a:t> concerned with observable and measurable aspects of human behavior is:</a:t>
            </a:r>
          </a:p>
          <a:p>
            <a:pPr indent="-342900" marL="342900">
              <a:buAutoNum type="alphaUcPeriod"/>
            </a:pPr>
            <a:r>
              <a:rPr dirty="0" sz="3200" lang="en-US" err="1">
                <a:solidFill>
                  <a:srgbClr val="202124"/>
                </a:solidFill>
                <a:latin typeface="arial" panose="020B0604020202020204" pitchFamily="34" charset="0"/>
              </a:rPr>
              <a:t>Connectivism</a:t>
            </a:r>
            <a:endParaRPr dirty="0" sz="3200" lang="en-US">
              <a:solidFill>
                <a:srgbClr val="202124"/>
              </a:solidFill>
              <a:latin typeface="arial" panose="020B0604020202020204" pitchFamily="34" charset="0"/>
            </a:endParaRPr>
          </a:p>
          <a:p>
            <a:pPr indent="-342900" marL="342900">
              <a:buAutoNum type="alphaUcPeriod"/>
            </a:pPr>
            <a:r>
              <a:rPr dirty="0" sz="3200" lang="en-US" err="1">
                <a:solidFill>
                  <a:srgbClr val="202124"/>
                </a:solidFill>
                <a:latin typeface="arial" panose="020B0604020202020204" pitchFamily="34" charset="0"/>
              </a:rPr>
              <a:t>Cognitivism</a:t>
            </a:r>
            <a:endParaRPr dirty="0" sz="3200" lang="en-US">
              <a:solidFill>
                <a:srgbClr val="202124"/>
              </a:solidFill>
              <a:latin typeface="arial" panose="020B0604020202020204" pitchFamily="34" charset="0"/>
            </a:endParaRPr>
          </a:p>
          <a:p>
            <a:pPr indent="-342900" marL="342900">
              <a:buAutoNum type="alphaUcPeriod"/>
            </a:pPr>
            <a:r>
              <a:rPr dirty="0" sz="3200" lang="en-US">
                <a:solidFill>
                  <a:srgbClr val="202124"/>
                </a:solidFill>
                <a:latin typeface="arial" panose="020B0604020202020204" pitchFamily="34" charset="0"/>
              </a:rPr>
              <a:t>Constructivism</a:t>
            </a:r>
          </a:p>
          <a:p>
            <a:pPr indent="-342900" marL="342900">
              <a:buAutoNum type="alphaUcPeriod"/>
            </a:pPr>
            <a:r>
              <a:rPr dirty="0" sz="3200" lang="en-US">
                <a:solidFill>
                  <a:srgbClr val="FF0000"/>
                </a:solidFill>
                <a:latin typeface="arial" panose="020B0604020202020204" pitchFamily="34" charset="0"/>
              </a:rPr>
              <a:t>Behaviorism</a:t>
            </a:r>
          </a:p>
          <a:p>
            <a:r>
              <a:rPr dirty="0" sz="3200" lang="en-US">
                <a:solidFill>
                  <a:srgbClr val="202124"/>
                </a:solidFill>
                <a:latin typeface="arial" panose="020B0604020202020204" pitchFamily="34" charset="0"/>
                <a:hlinkClick r:id="rId1"/>
              </a:rPr>
              <a:t>Behaviorism is primarily concerned with observable and measurable aspects of human behavior. In defining behavior, </a:t>
            </a:r>
            <a:r>
              <a:rPr b="1" dirty="0" sz="3200" lang="en-US">
                <a:solidFill>
                  <a:srgbClr val="202124"/>
                </a:solidFill>
                <a:latin typeface="arial" panose="020B0604020202020204" pitchFamily="34" charset="0"/>
                <a:hlinkClick r:id="rId1"/>
              </a:rPr>
              <a:t>behaviorist learning theories</a:t>
            </a:r>
            <a:r>
              <a:rPr dirty="0" sz="3200" lang="en-US">
                <a:solidFill>
                  <a:srgbClr val="202124"/>
                </a:solidFill>
                <a:latin typeface="arial" panose="020B0604020202020204" pitchFamily="34" charset="0"/>
                <a:hlinkClick r:id="rId1"/>
              </a:rPr>
              <a:t> emphasize changes in behavior that result from stimulus-response associations made by the learner. Behavior is directed by stimuli</a:t>
            </a:r>
            <a:endParaRPr dirty="0" sz="3200" lang="en-US"/>
          </a:p>
          <a:p>
            <a:endParaRPr dirty="0" sz="3200" lang="en-US"/>
          </a:p>
        </p:txBody>
      </p:sp>
    </p:spTree>
  </p:cSld>
  <p:clrMapOvr>
    <a:masterClrMapping/>
  </p:clrMapOvr>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710" name=""/>
        <p:cNvGrpSpPr/>
        <p:nvPr/>
      </p:nvGrpSpPr>
      <p:grpSpPr>
        <a:xfrm>
          <a:off x="0" y="0"/>
          <a:ext cx="0" cy="0"/>
          <a:chOff x="0" y="0"/>
          <a:chExt cx="0" cy="0"/>
        </a:xfrm>
      </p:grpSpPr>
      <p:sp>
        <p:nvSpPr>
          <p:cNvPr id="1048906" name="Title 3"/>
          <p:cNvSpPr>
            <a:spLocks noGrp="1"/>
          </p:cNvSpPr>
          <p:nvPr>
            <p:ph type="title"/>
          </p:nvPr>
        </p:nvSpPr>
        <p:spPr/>
        <p:txBody>
          <a:bodyPr/>
          <a:p>
            <a:r>
              <a:rPr dirty="0" lang="en-US" smtClean="0">
                <a:hlinkClick r:id="rId1" action="ppaction://hlinksldjump"/>
              </a:rPr>
              <a:t>Gender and family</a:t>
            </a:r>
            <a:endParaRPr dirty="0" lang="en-US"/>
          </a:p>
        </p:txBody>
      </p:sp>
      <p:sp>
        <p:nvSpPr>
          <p:cNvPr id="1048907" name="Content Placeholder 4"/>
          <p:cNvSpPr>
            <a:spLocks noGrp="1"/>
          </p:cNvSpPr>
          <p:nvPr>
            <p:ph idx="1"/>
          </p:nvPr>
        </p:nvSpPr>
        <p:spPr>
          <a:xfrm>
            <a:off x="0" y="1326994"/>
            <a:ext cx="12192000" cy="5531005"/>
          </a:xfrm>
        </p:spPr>
        <p:txBody>
          <a:bodyPr>
            <a:normAutofit/>
          </a:bodyPr>
          <a:p>
            <a:r>
              <a:rPr dirty="0" sz="3200" lang="en-US"/>
              <a:t>Q1. the purpose of law governing persons and family is:</a:t>
            </a:r>
          </a:p>
          <a:p>
            <a:pPr indent="-342900" marL="342900">
              <a:buAutoNum type="alphaUcPeriod"/>
            </a:pPr>
            <a:r>
              <a:rPr dirty="0" sz="3200" lang="en-US">
                <a:solidFill>
                  <a:srgbClr val="FF0000"/>
                </a:solidFill>
              </a:rPr>
              <a:t>Governing natural persons and family as well as relations between persons</a:t>
            </a:r>
          </a:p>
          <a:p>
            <a:pPr indent="-342900" marL="342900">
              <a:buAutoNum type="alphaUcPeriod"/>
            </a:pPr>
            <a:r>
              <a:rPr dirty="0" sz="3200" lang="en-US"/>
              <a:t>Governing moral persons and family as well as relations between persons</a:t>
            </a:r>
          </a:p>
          <a:p>
            <a:pPr indent="-342900" marL="342900">
              <a:buAutoNum type="alphaUcPeriod"/>
            </a:pPr>
            <a:r>
              <a:rPr dirty="0" sz="3200" lang="en-US" err="1"/>
              <a:t>Giverning</a:t>
            </a:r>
            <a:r>
              <a:rPr dirty="0" sz="3200" lang="en-US"/>
              <a:t> persons and family as well as relations between families</a:t>
            </a:r>
          </a:p>
          <a:p>
            <a:pPr indent="-342900" marL="342900">
              <a:buAutoNum type="alphaUcPeriod"/>
            </a:pPr>
            <a:r>
              <a:rPr dirty="0" sz="3200" lang="en-US"/>
              <a:t>All are corrects</a:t>
            </a:r>
          </a:p>
          <a:p>
            <a:r>
              <a:rPr b="1" dirty="0" sz="3200" lang="en-US">
                <a:hlinkClick r:id="rId2"/>
              </a:rPr>
              <a:t>Purpose</a:t>
            </a:r>
            <a:r>
              <a:rPr dirty="0" sz="3200" lang="en-US">
                <a:hlinkClick r:id="rId2"/>
              </a:rPr>
              <a:t> of this </a:t>
            </a:r>
            <a:r>
              <a:rPr b="1" dirty="0" sz="3200" lang="en-US">
                <a:hlinkClick r:id="rId2"/>
              </a:rPr>
              <a:t>Law</a:t>
            </a:r>
            <a:r>
              <a:rPr dirty="0" sz="3200" lang="en-US">
                <a:hlinkClick r:id="rId2"/>
              </a:rPr>
              <a:t>. This </a:t>
            </a:r>
            <a:r>
              <a:rPr b="1" dirty="0" sz="3200" lang="en-US">
                <a:hlinkClick r:id="rId2"/>
              </a:rPr>
              <a:t>Law governs natural persons</a:t>
            </a:r>
            <a:r>
              <a:rPr dirty="0" sz="3200" lang="en-US">
                <a:hlinkClick r:id="rId2"/>
              </a:rPr>
              <a:t> and </a:t>
            </a:r>
            <a:r>
              <a:rPr b="1" dirty="0" sz="3200" lang="en-US">
                <a:hlinkClick r:id="rId2"/>
              </a:rPr>
              <a:t>family</a:t>
            </a:r>
            <a:r>
              <a:rPr dirty="0" sz="3200" lang="en-US">
                <a:hlinkClick r:id="rId2"/>
              </a:rPr>
              <a:t> as </a:t>
            </a:r>
            <a:r>
              <a:rPr b="1" dirty="0" sz="3200" lang="en-US">
                <a:hlinkClick r:id="rId2"/>
              </a:rPr>
              <a:t>well</a:t>
            </a:r>
            <a:r>
              <a:rPr dirty="0" sz="3200" lang="en-US">
                <a:hlinkClick r:id="rId2"/>
              </a:rPr>
              <a:t> as </a:t>
            </a:r>
            <a:r>
              <a:rPr b="1" dirty="0" sz="3200" lang="en-US">
                <a:hlinkClick r:id="rId2"/>
              </a:rPr>
              <a:t>relations between persons</a:t>
            </a:r>
            <a:endParaRPr dirty="0" sz="3200" lang="en-US"/>
          </a:p>
        </p:txBody>
      </p:sp>
    </p:spTree>
  </p:cSld>
  <p:clrMapOvr>
    <a:masterClrMapping/>
  </p:clrMapOvr>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8908" name="Content Placeholder 2"/>
          <p:cNvSpPr>
            <a:spLocks noGrp="1"/>
          </p:cNvSpPr>
          <p:nvPr>
            <p:ph idx="1"/>
          </p:nvPr>
        </p:nvSpPr>
        <p:spPr>
          <a:xfrm>
            <a:off x="0" y="0"/>
            <a:ext cx="12192000" cy="6858000"/>
          </a:xfrm>
        </p:spPr>
        <p:txBody>
          <a:bodyPr>
            <a:normAutofit/>
          </a:bodyPr>
          <a:p>
            <a:r>
              <a:rPr dirty="0" sz="4000" lang="en-US"/>
              <a:t>Q2. GEWE stands for:</a:t>
            </a:r>
          </a:p>
          <a:p>
            <a:pPr indent="-342900" marL="342900">
              <a:buAutoNum type="alphaUcPeriod"/>
            </a:pPr>
            <a:r>
              <a:rPr dirty="0" sz="4000" lang="en-US"/>
              <a:t>Gender Equity and Women Empowerment</a:t>
            </a:r>
          </a:p>
          <a:p>
            <a:pPr indent="-342900" marL="342900">
              <a:buAutoNum type="alphaUcPeriod"/>
            </a:pPr>
            <a:r>
              <a:rPr dirty="0" sz="4000" lang="en-US"/>
              <a:t>Gender Equity and Women Empowerment</a:t>
            </a:r>
          </a:p>
          <a:p>
            <a:pPr indent="-342900" marL="342900">
              <a:buAutoNum type="alphaUcPeriod"/>
            </a:pPr>
            <a:r>
              <a:rPr dirty="0" sz="4000" lang="en-US"/>
              <a:t>Global </a:t>
            </a:r>
            <a:r>
              <a:rPr dirty="0" sz="4000" lang="en-US" err="1"/>
              <a:t>Empowement</a:t>
            </a:r>
            <a:r>
              <a:rPr dirty="0" sz="4000" lang="en-US"/>
              <a:t> For Women Engagement</a:t>
            </a:r>
          </a:p>
          <a:p>
            <a:pPr indent="-342900" marL="342900">
              <a:buAutoNum type="alphaUcPeriod"/>
            </a:pPr>
            <a:r>
              <a:rPr dirty="0" sz="4000" lang="en-US"/>
              <a:t>No true </a:t>
            </a:r>
            <a:r>
              <a:rPr dirty="0" sz="4000" lang="en-US" err="1"/>
              <a:t>answe</a:t>
            </a:r>
            <a:endParaRPr dirty="0" sz="4000" lang="en-US"/>
          </a:p>
          <a:p>
            <a:r>
              <a:rPr b="1" dirty="0" sz="4000" lang="en-US">
                <a:hlinkClick r:id="rId1"/>
              </a:rPr>
              <a:t>Gender Equality</a:t>
            </a:r>
            <a:r>
              <a:rPr dirty="0" sz="4000" lang="en-US">
                <a:hlinkClick r:id="rId1"/>
              </a:rPr>
              <a:t>, </a:t>
            </a:r>
            <a:r>
              <a:rPr b="1" dirty="0" sz="4000" lang="en-US">
                <a:hlinkClick r:id="rId1"/>
              </a:rPr>
              <a:t>Women's Empowerment</a:t>
            </a:r>
            <a:endParaRPr dirty="0" sz="4000" lang="en-US"/>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523" name=""/>
        <p:cNvGrpSpPr/>
        <p:nvPr/>
      </p:nvGrpSpPr>
      <p:grpSpPr>
        <a:xfrm>
          <a:off x="0" y="0"/>
          <a:ext cx="0" cy="0"/>
          <a:chOff x="0" y="0"/>
          <a:chExt cx="0" cy="0"/>
        </a:xfrm>
      </p:grpSpPr>
      <p:sp>
        <p:nvSpPr>
          <p:cNvPr id="1048607" name="Content Placeholder 2"/>
          <p:cNvSpPr>
            <a:spLocks noGrp="1"/>
          </p:cNvSpPr>
          <p:nvPr>
            <p:ph idx="1"/>
          </p:nvPr>
        </p:nvSpPr>
        <p:spPr>
          <a:xfrm>
            <a:off x="0" y="0"/>
            <a:ext cx="12192000" cy="6858000"/>
          </a:xfrm>
        </p:spPr>
        <p:txBody>
          <a:bodyPr>
            <a:noAutofit/>
          </a:bodyPr>
          <a:p>
            <a:r>
              <a:rPr dirty="0" sz="3200" lang="en-US">
                <a:solidFill>
                  <a:srgbClr val="000000"/>
                </a:solidFill>
                <a:latin typeface="Arial" panose="020B0604020202020204" pitchFamily="34" charset="0"/>
              </a:rPr>
              <a:t>Q31. According to Benjamin Bloom’s domains of education activity, the psychomotor domain has to do with:</a:t>
            </a:r>
          </a:p>
          <a:p>
            <a:pPr indent="-342900" marL="342900">
              <a:buAutoNum type="alphaUcPeriod"/>
            </a:pPr>
            <a:r>
              <a:rPr dirty="0" sz="3200" lang="en-US">
                <a:solidFill>
                  <a:srgbClr val="000000"/>
                </a:solidFill>
                <a:latin typeface="Arial" panose="020B0604020202020204" pitchFamily="34" charset="0"/>
              </a:rPr>
              <a:t>Metal skills</a:t>
            </a:r>
          </a:p>
          <a:p>
            <a:pPr indent="-342900" marL="342900">
              <a:buAutoNum type="alphaUcPeriod"/>
            </a:pPr>
            <a:r>
              <a:rPr dirty="0" sz="3200" lang="en-US">
                <a:solidFill>
                  <a:srgbClr val="000000"/>
                </a:solidFill>
                <a:latin typeface="Arial" panose="020B0604020202020204" pitchFamily="34" charset="0"/>
              </a:rPr>
              <a:t>Social intelligence</a:t>
            </a:r>
          </a:p>
          <a:p>
            <a:pPr indent="-342900" marL="342900">
              <a:buAutoNum type="alphaUcPeriod"/>
            </a:pPr>
            <a:r>
              <a:rPr dirty="0" sz="3200" lang="en-US">
                <a:solidFill>
                  <a:srgbClr val="000000"/>
                </a:solidFill>
                <a:latin typeface="Arial" panose="020B0604020202020204" pitchFamily="34" charset="0"/>
              </a:rPr>
              <a:t>Feeling and attitudes</a:t>
            </a:r>
          </a:p>
          <a:p>
            <a:pPr indent="-342900" marL="342900">
              <a:buAutoNum type="alphaUcPeriod"/>
            </a:pPr>
            <a:r>
              <a:rPr dirty="0" sz="3200" lang="en-US">
                <a:solidFill>
                  <a:srgbClr val="000000"/>
                </a:solidFill>
                <a:latin typeface="Arial" panose="020B0604020202020204" pitchFamily="34" charset="0"/>
              </a:rPr>
              <a:t>Mental skills</a:t>
            </a:r>
          </a:p>
          <a:p>
            <a:r>
              <a:rPr dirty="0" sz="3200" lang="en-US">
                <a:solidFill>
                  <a:srgbClr val="000000"/>
                </a:solidFill>
                <a:latin typeface="Arial" panose="020B0604020202020204" pitchFamily="34" charset="0"/>
                <a:hlinkClick r:id="rId1"/>
              </a:rPr>
              <a:t>The committee identified three </a:t>
            </a:r>
            <a:r>
              <a:rPr dirty="0" sz="3200" i="1" lang="en-US">
                <a:solidFill>
                  <a:srgbClr val="000000"/>
                </a:solidFill>
                <a:latin typeface="Arial" panose="020B0604020202020204" pitchFamily="34" charset="0"/>
                <a:hlinkClick r:id="rId1"/>
              </a:rPr>
              <a:t>domains</a:t>
            </a:r>
            <a:r>
              <a:rPr dirty="0" sz="3200" lang="en-US">
                <a:solidFill>
                  <a:srgbClr val="000000"/>
                </a:solidFill>
                <a:latin typeface="Arial" panose="020B0604020202020204" pitchFamily="34" charset="0"/>
                <a:hlinkClick r:id="rId1"/>
              </a:rPr>
              <a:t> of educational activities or learning (Bloom, et al. 1956):</a:t>
            </a:r>
          </a:p>
          <a:p>
            <a:r>
              <a:rPr b="1" dirty="0" sz="3200" lang="en-US">
                <a:solidFill>
                  <a:srgbClr val="000000"/>
                </a:solidFill>
                <a:latin typeface="Arial" panose="020B0604020202020204" pitchFamily="34" charset="0"/>
                <a:hlinkClick r:id="rId1"/>
              </a:rPr>
              <a:t>Cognitive</a:t>
            </a:r>
            <a:r>
              <a:rPr dirty="0" sz="3200" lang="en-US">
                <a:solidFill>
                  <a:srgbClr val="000000"/>
                </a:solidFill>
                <a:latin typeface="Arial" panose="020B0604020202020204" pitchFamily="34" charset="0"/>
                <a:hlinkClick r:id="rId1"/>
              </a:rPr>
              <a:t>: mental skills (</a:t>
            </a:r>
            <a:r>
              <a:rPr dirty="0" sz="3200" i="1" lang="en-US">
                <a:solidFill>
                  <a:srgbClr val="000000"/>
                </a:solidFill>
                <a:latin typeface="Arial" panose="020B0604020202020204" pitchFamily="34" charset="0"/>
                <a:hlinkClick r:id="rId1"/>
              </a:rPr>
              <a:t>knowledge</a:t>
            </a:r>
            <a:r>
              <a:rPr dirty="0" sz="3200" lang="en-US">
                <a:solidFill>
                  <a:srgbClr val="000000"/>
                </a:solidFill>
                <a:latin typeface="Arial" panose="020B0604020202020204" pitchFamily="34" charset="0"/>
                <a:hlinkClick r:id="rId1"/>
              </a:rPr>
              <a:t>)</a:t>
            </a:r>
          </a:p>
          <a:p>
            <a:r>
              <a:rPr b="1" dirty="0" sz="3200" lang="en-US">
                <a:solidFill>
                  <a:srgbClr val="000000"/>
                </a:solidFill>
                <a:latin typeface="Arial" panose="020B0604020202020204" pitchFamily="34" charset="0"/>
                <a:hlinkClick r:id="rId1"/>
              </a:rPr>
              <a:t>Affective</a:t>
            </a:r>
            <a:r>
              <a:rPr dirty="0" sz="3200" lang="en-US">
                <a:solidFill>
                  <a:srgbClr val="000000"/>
                </a:solidFill>
                <a:latin typeface="Arial" panose="020B0604020202020204" pitchFamily="34" charset="0"/>
                <a:hlinkClick r:id="rId1"/>
              </a:rPr>
              <a:t>: growth in feelings or emotional areas (</a:t>
            </a:r>
            <a:r>
              <a:rPr dirty="0" sz="3200" i="1" lang="en-US">
                <a:solidFill>
                  <a:srgbClr val="000000"/>
                </a:solidFill>
                <a:latin typeface="Arial" panose="020B0604020202020204" pitchFamily="34" charset="0"/>
                <a:hlinkClick r:id="rId1"/>
              </a:rPr>
              <a:t>attitude or self</a:t>
            </a:r>
            <a:r>
              <a:rPr dirty="0" sz="3200" lang="en-US">
                <a:solidFill>
                  <a:srgbClr val="000000"/>
                </a:solidFill>
                <a:latin typeface="Arial" panose="020B0604020202020204" pitchFamily="34" charset="0"/>
                <a:hlinkClick r:id="rId1"/>
              </a:rPr>
              <a:t>)</a:t>
            </a:r>
          </a:p>
          <a:p>
            <a:r>
              <a:rPr b="1" dirty="0" sz="3200" lang="en-US">
                <a:solidFill>
                  <a:srgbClr val="000000"/>
                </a:solidFill>
                <a:latin typeface="Arial" panose="020B0604020202020204" pitchFamily="34" charset="0"/>
                <a:hlinkClick r:id="rId1"/>
              </a:rPr>
              <a:t>Psychomotor</a:t>
            </a:r>
            <a:r>
              <a:rPr dirty="0" sz="3200" lang="en-US">
                <a:solidFill>
                  <a:srgbClr val="000000"/>
                </a:solidFill>
                <a:latin typeface="Arial" panose="020B0604020202020204" pitchFamily="34" charset="0"/>
                <a:hlinkClick r:id="rId1"/>
              </a:rPr>
              <a:t>: manual or physical skills (</a:t>
            </a:r>
            <a:r>
              <a:rPr dirty="0" sz="3200" i="1" lang="en-US">
                <a:solidFill>
                  <a:srgbClr val="000000"/>
                </a:solidFill>
                <a:latin typeface="Arial" panose="020B0604020202020204" pitchFamily="34" charset="0"/>
                <a:hlinkClick r:id="rId1"/>
              </a:rPr>
              <a:t>skills</a:t>
            </a:r>
            <a:r>
              <a:rPr dirty="0" sz="3200" lang="en-US">
                <a:solidFill>
                  <a:srgbClr val="000000"/>
                </a:solidFill>
                <a:latin typeface="Arial" panose="020B0604020202020204" pitchFamily="34" charset="0"/>
                <a:hlinkClick r:id="rId1"/>
              </a:rPr>
              <a:t>)</a:t>
            </a:r>
            <a:endParaRPr dirty="0" sz="3200" lang="en-US">
              <a:solidFill>
                <a:srgbClr val="000000"/>
              </a:solidFill>
              <a:latin typeface="Arial" panose="020B0604020202020204" pitchFamily="34" charset="0"/>
            </a:endParaRPr>
          </a:p>
          <a:p>
            <a:endParaRPr dirty="0" sz="3200" lang="en-US">
              <a:solidFill>
                <a:srgbClr val="000000"/>
              </a:solidFill>
              <a:latin typeface="Arial" panose="020B0604020202020204" pitchFamily="34" charset="0"/>
            </a:endParaRPr>
          </a:p>
          <a:p>
            <a:endParaRPr dirty="0" sz="3200" lang="en-US"/>
          </a:p>
        </p:txBody>
      </p:sp>
    </p:spTree>
  </p:cSld>
  <p:clrMapOvr>
    <a:masterClrMapping/>
  </p:clrMapOvr>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8909" name="Content Placeholder 2"/>
          <p:cNvSpPr>
            <a:spLocks noGrp="1"/>
          </p:cNvSpPr>
          <p:nvPr>
            <p:ph idx="1"/>
          </p:nvPr>
        </p:nvSpPr>
        <p:spPr>
          <a:xfrm>
            <a:off x="0" y="0"/>
            <a:ext cx="12192000" cy="6858000"/>
          </a:xfrm>
        </p:spPr>
        <p:txBody>
          <a:bodyPr>
            <a:normAutofit/>
          </a:bodyPr>
          <a:p>
            <a:r>
              <a:rPr dirty="0" sz="3600" lang="en-US"/>
              <a:t>Q3. Status of a person means:</a:t>
            </a:r>
          </a:p>
          <a:p>
            <a:r>
              <a:rPr dirty="0" sz="3600" lang="en-US"/>
              <a:t>A.name, sex, place and date of birth, domicile and residence of a person</a:t>
            </a:r>
          </a:p>
          <a:p>
            <a:r>
              <a:rPr dirty="0" sz="3600" lang="en-US"/>
              <a:t>B. A person’s civil condition </a:t>
            </a:r>
            <a:r>
              <a:rPr dirty="0" sz="3600" lang="en-US" err="1"/>
              <a:t>ffrom</a:t>
            </a:r>
            <a:r>
              <a:rPr dirty="0" sz="3600" lang="en-US"/>
              <a:t> a legal point of view that distinguishes him/her from other people within the family or the country</a:t>
            </a:r>
          </a:p>
          <a:p>
            <a:r>
              <a:rPr dirty="0" sz="3600" lang="en-US"/>
              <a:t>C. Identification of a person from others</a:t>
            </a:r>
          </a:p>
          <a:p>
            <a:r>
              <a:rPr dirty="0" sz="3600" lang="en-US" smtClean="0"/>
              <a:t>D. None </a:t>
            </a:r>
            <a:r>
              <a:rPr dirty="0" sz="3600" lang="en-US"/>
              <a:t>of the mentioned</a:t>
            </a:r>
          </a:p>
          <a:p>
            <a:endParaRPr dirty="0" sz="3600" lang="en-US"/>
          </a:p>
        </p:txBody>
      </p:sp>
    </p:spTree>
  </p:cSld>
  <p:clrMapOvr>
    <a:masterClrMapping/>
  </p:clrMapOvr>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713" name=""/>
        <p:cNvGrpSpPr/>
        <p:nvPr/>
      </p:nvGrpSpPr>
      <p:grpSpPr>
        <a:xfrm>
          <a:off x="0" y="0"/>
          <a:ext cx="0" cy="0"/>
          <a:chOff x="0" y="0"/>
          <a:chExt cx="0" cy="0"/>
        </a:xfrm>
      </p:grpSpPr>
      <p:sp>
        <p:nvSpPr>
          <p:cNvPr id="1048910" name="Content Placeholder 2"/>
          <p:cNvSpPr>
            <a:spLocks noGrp="1"/>
          </p:cNvSpPr>
          <p:nvPr>
            <p:ph idx="1"/>
          </p:nvPr>
        </p:nvSpPr>
        <p:spPr>
          <a:xfrm>
            <a:off x="0" y="0"/>
            <a:ext cx="12192000" cy="6858000"/>
          </a:xfrm>
        </p:spPr>
        <p:txBody>
          <a:bodyPr>
            <a:noAutofit/>
          </a:bodyPr>
          <a:p>
            <a:r>
              <a:rPr dirty="0" sz="4000" lang="en-US" smtClean="0"/>
              <a:t>Q4. The </a:t>
            </a:r>
            <a:r>
              <a:rPr dirty="0" sz="4000" lang="en-US"/>
              <a:t>application for the change of name is permissible for the following grounds:</a:t>
            </a:r>
          </a:p>
          <a:p>
            <a:pPr indent="-342900" marL="342900">
              <a:buAutoNum type="alphaUcPeriod"/>
            </a:pPr>
            <a:r>
              <a:rPr dirty="0" sz="4000" lang="en-US"/>
              <a:t>If the name infringes upon the honor of the person bearing it</a:t>
            </a:r>
          </a:p>
          <a:p>
            <a:pPr indent="-342900" marL="342900">
              <a:buAutoNum type="alphaUcPeriod"/>
            </a:pPr>
            <a:r>
              <a:rPr dirty="0" sz="4000" lang="en-US"/>
              <a:t>If the name is offensive to good morals or people’s moral integrity</a:t>
            </a:r>
          </a:p>
          <a:p>
            <a:pPr indent="-342900" marL="342900">
              <a:buAutoNum type="alphaUcPeriod"/>
            </a:pPr>
            <a:r>
              <a:rPr dirty="0" sz="4000" lang="en-US"/>
              <a:t>When the name is used by another person such that it may infringe upon his/her honor or cause injury to his/her property</a:t>
            </a:r>
          </a:p>
          <a:p>
            <a:r>
              <a:rPr dirty="0" sz="4000" lang="en-US">
                <a:solidFill>
                  <a:srgbClr val="FF0000"/>
                </a:solidFill>
              </a:rPr>
              <a:t>1° if the name infringes upon the </a:t>
            </a:r>
            <a:r>
              <a:rPr dirty="0" sz="4000" lang="en-US" err="1">
                <a:solidFill>
                  <a:srgbClr val="FF0000"/>
                </a:solidFill>
              </a:rPr>
              <a:t>honour</a:t>
            </a:r>
            <a:r>
              <a:rPr dirty="0" sz="4000" lang="en-US">
                <a:solidFill>
                  <a:srgbClr val="FF0000"/>
                </a:solidFill>
              </a:rPr>
              <a:t> of the person bearing it; 2° if the name is offensive to good morals or people’s moral integrity ; 3° when the name is used by another person such that it may infringe upon his/her </a:t>
            </a:r>
            <a:r>
              <a:rPr dirty="0" sz="4000" lang="en-US" err="1">
                <a:solidFill>
                  <a:srgbClr val="FF0000"/>
                </a:solidFill>
              </a:rPr>
              <a:t>honour</a:t>
            </a:r>
            <a:r>
              <a:rPr dirty="0" sz="4000" lang="en-US">
                <a:solidFill>
                  <a:srgbClr val="FF0000"/>
                </a:solidFill>
              </a:rPr>
              <a:t> or cause injury to his/her property; 4° such other reason as may be deemed valid by the Minister in charge of civil status.</a:t>
            </a:r>
          </a:p>
        </p:txBody>
      </p:sp>
    </p:spTree>
  </p:cSld>
  <p:clrMapOvr>
    <a:masterClrMapping/>
  </p:clrMapOvr>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8911" name="Content Placeholder 2"/>
          <p:cNvSpPr>
            <a:spLocks noGrp="1"/>
          </p:cNvSpPr>
          <p:nvPr>
            <p:ph idx="1"/>
          </p:nvPr>
        </p:nvSpPr>
        <p:spPr>
          <a:xfrm>
            <a:off x="0" y="0"/>
            <a:ext cx="12192000" cy="6858000"/>
          </a:xfrm>
        </p:spPr>
        <p:txBody>
          <a:bodyPr>
            <a:normAutofit/>
          </a:bodyPr>
          <a:p>
            <a:r>
              <a:rPr dirty="0" sz="4000" lang="en-US"/>
              <a:t>Q5. the civil registrar records:</a:t>
            </a:r>
          </a:p>
          <a:p>
            <a:pPr indent="-342900" marL="342900">
              <a:buAutoNum type="alphaUcPeriod"/>
            </a:pPr>
            <a:r>
              <a:rPr dirty="0" sz="4000" lang="en-US"/>
              <a:t>10 declarations</a:t>
            </a:r>
          </a:p>
          <a:p>
            <a:pPr indent="-342900" marL="342900">
              <a:buAutoNum type="alphaUcPeriod"/>
            </a:pPr>
            <a:r>
              <a:rPr dirty="0" sz="4000" lang="en-US">
                <a:solidFill>
                  <a:srgbClr val="FF0000"/>
                </a:solidFill>
              </a:rPr>
              <a:t>7 Declarations</a:t>
            </a:r>
          </a:p>
          <a:p>
            <a:pPr indent="-342900" marL="342900">
              <a:buFontTx/>
              <a:buAutoNum type="alphaUcPeriod"/>
            </a:pPr>
            <a:r>
              <a:rPr dirty="0" sz="4000" lang="en-US"/>
              <a:t>8 Declarations</a:t>
            </a:r>
          </a:p>
          <a:p>
            <a:pPr indent="-342900" marL="342900">
              <a:buFontTx/>
              <a:buAutoNum type="alphaUcPeriod"/>
            </a:pPr>
            <a:r>
              <a:rPr dirty="0" sz="4000" lang="en-US"/>
              <a:t>9 Declarations</a:t>
            </a:r>
          </a:p>
          <a:p>
            <a:endParaRPr dirty="0" sz="4000" lang="en-US"/>
          </a:p>
        </p:txBody>
      </p:sp>
    </p:spTree>
  </p:cSld>
  <p:clrMapOvr>
    <a:masterClrMapping/>
  </p:clrMapOvr>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8912" name="Content Placeholder 2"/>
          <p:cNvSpPr>
            <a:spLocks noGrp="1"/>
          </p:cNvSpPr>
          <p:nvPr>
            <p:ph idx="1"/>
          </p:nvPr>
        </p:nvSpPr>
        <p:spPr>
          <a:xfrm>
            <a:off x="0" y="0"/>
            <a:ext cx="12192000" cy="6858000"/>
          </a:xfrm>
        </p:spPr>
        <p:txBody>
          <a:bodyPr>
            <a:normAutofit/>
          </a:bodyPr>
          <a:p>
            <a:r>
              <a:rPr dirty="0" sz="3600" lang="en-US"/>
              <a:t>Q6. a civil status record is made in the presence of two (2) witnesses aged</a:t>
            </a:r>
          </a:p>
          <a:p>
            <a:pPr indent="-342900" marL="342900">
              <a:buAutoNum type="alphaUcPeriod"/>
            </a:pPr>
            <a:r>
              <a:rPr dirty="0" sz="3600" lang="en-US">
                <a:solidFill>
                  <a:srgbClr val="FF0000"/>
                </a:solidFill>
              </a:rPr>
              <a:t>18 years</a:t>
            </a:r>
          </a:p>
          <a:p>
            <a:pPr indent="-342900" marL="342900">
              <a:buAutoNum type="alphaUcPeriod"/>
            </a:pPr>
            <a:r>
              <a:rPr dirty="0" sz="3600" lang="en-US"/>
              <a:t>At least 18 years</a:t>
            </a:r>
          </a:p>
          <a:p>
            <a:pPr indent="-342900" marL="342900">
              <a:buAutoNum type="alphaUcPeriod"/>
            </a:pPr>
            <a:r>
              <a:rPr dirty="0" sz="3600" lang="en-US"/>
              <a:t>21 years</a:t>
            </a:r>
          </a:p>
          <a:p>
            <a:pPr indent="-342900" marL="342900">
              <a:buAutoNum type="alphaUcPeriod"/>
            </a:pPr>
            <a:r>
              <a:rPr dirty="0" sz="3600" lang="en-US"/>
              <a:t>At least 21 years</a:t>
            </a:r>
          </a:p>
          <a:p>
            <a:endParaRPr dirty="0" sz="3600" lang="en-US"/>
          </a:p>
        </p:txBody>
      </p:sp>
    </p:spTree>
  </p:cSld>
  <p:clrMapOvr>
    <a:masterClrMapping/>
  </p:clrMapOvr>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716" name=""/>
        <p:cNvGrpSpPr/>
        <p:nvPr/>
      </p:nvGrpSpPr>
      <p:grpSpPr>
        <a:xfrm>
          <a:off x="0" y="0"/>
          <a:ext cx="0" cy="0"/>
          <a:chOff x="0" y="0"/>
          <a:chExt cx="0" cy="0"/>
        </a:xfrm>
      </p:grpSpPr>
      <p:sp>
        <p:nvSpPr>
          <p:cNvPr id="1048913" name="Content Placeholder 2"/>
          <p:cNvSpPr>
            <a:spLocks noGrp="1"/>
          </p:cNvSpPr>
          <p:nvPr>
            <p:ph idx="1"/>
          </p:nvPr>
        </p:nvSpPr>
        <p:spPr>
          <a:xfrm>
            <a:off x="0" y="0"/>
            <a:ext cx="12192000" cy="6858000"/>
          </a:xfrm>
        </p:spPr>
        <p:txBody>
          <a:bodyPr>
            <a:normAutofit/>
          </a:bodyPr>
          <a:p>
            <a:r>
              <a:rPr dirty="0" sz="3600" lang="en-US"/>
              <a:t>Q7. According to the law </a:t>
            </a:r>
            <a:r>
              <a:rPr dirty="0" sz="3600" lang="en-US" smtClean="0"/>
              <a:t>determining </a:t>
            </a:r>
            <a:r>
              <a:rPr dirty="0" sz="3600" lang="en-US"/>
              <a:t>the </a:t>
            </a:r>
            <a:r>
              <a:rPr dirty="0" sz="3600" lang="en-US" err="1"/>
              <a:t>organisation</a:t>
            </a:r>
            <a:r>
              <a:rPr dirty="0" sz="3600" lang="en-US"/>
              <a:t> and functioning of decentralized entities within the timeframe for the financial year is defined as follows:</a:t>
            </a:r>
          </a:p>
          <a:p>
            <a:pPr indent="-342900" marL="342900">
              <a:buAutoNum type="alphaUcPeriod"/>
            </a:pPr>
            <a:r>
              <a:rPr dirty="0" sz="3600" lang="en-US"/>
              <a:t>It shall began on 15</a:t>
            </a:r>
            <a:r>
              <a:rPr baseline="30000" dirty="0" sz="3600" lang="en-US"/>
              <a:t>th</a:t>
            </a:r>
            <a:r>
              <a:rPr dirty="0" sz="3600" lang="en-US"/>
              <a:t>  </a:t>
            </a:r>
            <a:r>
              <a:rPr dirty="0" sz="3600" lang="en-US" err="1"/>
              <a:t>july</a:t>
            </a:r>
            <a:r>
              <a:rPr dirty="0" sz="3600" lang="en-US"/>
              <a:t> and end on 15</a:t>
            </a:r>
            <a:r>
              <a:rPr baseline="30000" dirty="0" sz="3600" lang="en-US"/>
              <a:t>th</a:t>
            </a:r>
            <a:r>
              <a:rPr dirty="0" sz="3600" lang="en-US"/>
              <a:t> </a:t>
            </a:r>
            <a:r>
              <a:rPr dirty="0" sz="3600" lang="en-US" err="1"/>
              <a:t>june</a:t>
            </a:r>
            <a:r>
              <a:rPr dirty="0" sz="3600" lang="en-US"/>
              <a:t> at the following year</a:t>
            </a:r>
          </a:p>
          <a:p>
            <a:pPr indent="-342900" marL="342900">
              <a:buAutoNum type="alphaUcPeriod"/>
            </a:pPr>
            <a:r>
              <a:rPr dirty="0" sz="3600" lang="en-US">
                <a:solidFill>
                  <a:srgbClr val="FF0000"/>
                </a:solidFill>
              </a:rPr>
              <a:t>It shall began on 1th </a:t>
            </a:r>
            <a:r>
              <a:rPr dirty="0" sz="3600" lang="en-US" err="1">
                <a:solidFill>
                  <a:srgbClr val="FF0000"/>
                </a:solidFill>
              </a:rPr>
              <a:t>july</a:t>
            </a:r>
            <a:r>
              <a:rPr dirty="0" sz="3600" lang="en-US">
                <a:solidFill>
                  <a:srgbClr val="FF0000"/>
                </a:solidFill>
              </a:rPr>
              <a:t> and on 30</a:t>
            </a:r>
            <a:r>
              <a:rPr baseline="30000" dirty="0" sz="3600" lang="en-US">
                <a:solidFill>
                  <a:srgbClr val="FF0000"/>
                </a:solidFill>
              </a:rPr>
              <a:t>th</a:t>
            </a:r>
            <a:r>
              <a:rPr dirty="0" sz="3600" lang="en-US">
                <a:solidFill>
                  <a:srgbClr val="FF0000"/>
                </a:solidFill>
              </a:rPr>
              <a:t> </a:t>
            </a:r>
            <a:r>
              <a:rPr dirty="0" sz="3600" lang="en-US" err="1">
                <a:solidFill>
                  <a:srgbClr val="FF0000"/>
                </a:solidFill>
              </a:rPr>
              <a:t>june</a:t>
            </a:r>
            <a:r>
              <a:rPr dirty="0" sz="3600" lang="en-US">
                <a:solidFill>
                  <a:srgbClr val="FF0000"/>
                </a:solidFill>
              </a:rPr>
              <a:t> of the following year</a:t>
            </a:r>
          </a:p>
          <a:p>
            <a:pPr indent="-342900" marL="342900">
              <a:buAutoNum type="alphaUcPeriod"/>
            </a:pPr>
            <a:r>
              <a:rPr dirty="0" sz="3600" lang="en-US"/>
              <a:t>It shall began on 1st </a:t>
            </a:r>
            <a:r>
              <a:rPr dirty="0" sz="3600" lang="en-US" err="1"/>
              <a:t>july</a:t>
            </a:r>
            <a:r>
              <a:rPr dirty="0" sz="3600" lang="en-US"/>
              <a:t> and end on 30</a:t>
            </a:r>
            <a:r>
              <a:rPr baseline="30000" dirty="0" sz="3600" lang="en-US"/>
              <a:t>th</a:t>
            </a:r>
            <a:r>
              <a:rPr dirty="0" sz="3600" lang="en-US"/>
              <a:t> </a:t>
            </a:r>
            <a:r>
              <a:rPr dirty="0" sz="3600" lang="en-US" err="1"/>
              <a:t>june</a:t>
            </a:r>
            <a:r>
              <a:rPr dirty="0" sz="3600" lang="en-US"/>
              <a:t> of the year</a:t>
            </a:r>
          </a:p>
          <a:p>
            <a:pPr indent="-342900" marL="342900">
              <a:buAutoNum type="alphaUcPeriod"/>
            </a:pPr>
            <a:r>
              <a:rPr dirty="0" sz="3600" lang="en-US"/>
              <a:t>It shall began on 1</a:t>
            </a:r>
            <a:r>
              <a:rPr baseline="30000" dirty="0" sz="3600" lang="en-US"/>
              <a:t>st</a:t>
            </a:r>
            <a:r>
              <a:rPr dirty="0" sz="3600" lang="en-US"/>
              <a:t> </a:t>
            </a:r>
            <a:r>
              <a:rPr dirty="0" sz="3600" lang="en-US" err="1"/>
              <a:t>july</a:t>
            </a:r>
            <a:r>
              <a:rPr dirty="0" sz="3600" lang="en-US"/>
              <a:t> and end on 30</a:t>
            </a:r>
            <a:r>
              <a:rPr baseline="30000" dirty="0" sz="3600" lang="en-US"/>
              <a:t>th</a:t>
            </a:r>
            <a:r>
              <a:rPr dirty="0" sz="3600" lang="en-US"/>
              <a:t> </a:t>
            </a:r>
            <a:r>
              <a:rPr dirty="0" sz="3600" lang="en-US" err="1"/>
              <a:t>july</a:t>
            </a:r>
            <a:r>
              <a:rPr dirty="0" sz="3600" lang="en-US"/>
              <a:t> of the following </a:t>
            </a:r>
            <a:r>
              <a:rPr dirty="0" sz="3600" lang="en-US" smtClean="0"/>
              <a:t>year</a:t>
            </a:r>
            <a:endParaRPr dirty="0" sz="3600" lang="en-US"/>
          </a:p>
        </p:txBody>
      </p:sp>
    </p:spTree>
  </p:cSld>
  <p:clrMapOvr>
    <a:masterClrMapping/>
  </p:clrMapOvr>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8914" name="Content Placeholder 2"/>
          <p:cNvSpPr>
            <a:spLocks noGrp="1"/>
          </p:cNvSpPr>
          <p:nvPr>
            <p:ph idx="1"/>
          </p:nvPr>
        </p:nvSpPr>
        <p:spPr>
          <a:xfrm>
            <a:off x="0" y="0"/>
            <a:ext cx="12192000" cy="6858000"/>
          </a:xfrm>
        </p:spPr>
        <p:txBody>
          <a:bodyPr>
            <a:normAutofit/>
          </a:bodyPr>
          <a:p>
            <a:r>
              <a:rPr dirty="0" sz="3600" lang="en-US"/>
              <a:t>Q8. recently the law No 065/2021 of 9/10/2021 governing the District was published, this means:</a:t>
            </a:r>
          </a:p>
          <a:p>
            <a:pPr indent="-342900" marL="342900">
              <a:buAutoNum type="alphaUcPeriod"/>
            </a:pPr>
            <a:r>
              <a:rPr dirty="0" sz="3600" lang="en-US">
                <a:solidFill>
                  <a:srgbClr val="FF0000"/>
                </a:solidFill>
              </a:rPr>
              <a:t>Law No 87/2013 of 11/09/2013 </a:t>
            </a:r>
            <a:r>
              <a:rPr dirty="0" sz="3600" lang="en-US" err="1">
                <a:solidFill>
                  <a:srgbClr val="FF0000"/>
                </a:solidFill>
              </a:rPr>
              <a:t>detrmining</a:t>
            </a:r>
            <a:r>
              <a:rPr dirty="0" sz="3600" lang="en-US">
                <a:solidFill>
                  <a:srgbClr val="FF0000"/>
                </a:solidFill>
              </a:rPr>
              <a:t> the </a:t>
            </a:r>
            <a:r>
              <a:rPr dirty="0" sz="3600" lang="en-US" err="1">
                <a:solidFill>
                  <a:srgbClr val="FF0000"/>
                </a:solidFill>
              </a:rPr>
              <a:t>organisation</a:t>
            </a:r>
            <a:r>
              <a:rPr dirty="0" sz="3600" lang="en-US">
                <a:solidFill>
                  <a:srgbClr val="FF0000"/>
                </a:solidFill>
              </a:rPr>
              <a:t> and functioning of decentralized administrative entities was replaced</a:t>
            </a:r>
          </a:p>
          <a:p>
            <a:pPr indent="-342900" marL="342900">
              <a:buAutoNum type="alphaUcPeriod"/>
            </a:pPr>
            <a:r>
              <a:rPr dirty="0" sz="3600" lang="en-US"/>
              <a:t>Both laws can be consulted to perform your work</a:t>
            </a:r>
          </a:p>
          <a:p>
            <a:pPr indent="-342900" marL="342900">
              <a:buAutoNum type="alphaUcPeriod"/>
            </a:pPr>
            <a:r>
              <a:rPr dirty="0" sz="3600" lang="en-US"/>
              <a:t>You should refer to the recent law</a:t>
            </a:r>
          </a:p>
          <a:p>
            <a:pPr indent="-342900" marL="342900">
              <a:buAutoNum type="alphaUcPeriod"/>
            </a:pPr>
            <a:r>
              <a:rPr dirty="0" sz="3600" lang="en-US"/>
              <a:t>None is correct</a:t>
            </a:r>
          </a:p>
          <a:p>
            <a:endParaRPr dirty="0" sz="3600" lang="en-US"/>
          </a:p>
        </p:txBody>
      </p:sp>
    </p:spTree>
  </p:cSld>
  <p:clrMapOvr>
    <a:masterClrMapping/>
  </p:clrMapOvr>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8915" name="Content Placeholder 2"/>
          <p:cNvSpPr>
            <a:spLocks noGrp="1"/>
          </p:cNvSpPr>
          <p:nvPr>
            <p:ph idx="1"/>
          </p:nvPr>
        </p:nvSpPr>
        <p:spPr>
          <a:xfrm>
            <a:off x="0" y="0"/>
            <a:ext cx="12192000" cy="6858000"/>
          </a:xfrm>
        </p:spPr>
        <p:txBody>
          <a:bodyPr>
            <a:normAutofit/>
          </a:bodyPr>
          <a:p>
            <a:r>
              <a:rPr dirty="0" sz="4000" lang="en-US"/>
              <a:t>Q9. according to the law, administrative entities of a district are defined as follows:</a:t>
            </a:r>
          </a:p>
          <a:p>
            <a:pPr indent="-342900" marL="342900">
              <a:buAutoNum type="alphaUcPeriod"/>
            </a:pPr>
            <a:r>
              <a:rPr dirty="0" sz="4000" lang="en-US"/>
              <a:t>District is divided into administrative entities comprised of sectors, cells and villages</a:t>
            </a:r>
          </a:p>
          <a:p>
            <a:pPr indent="-342900" marL="342900">
              <a:buAutoNum type="alphaUcPeriod"/>
            </a:pPr>
            <a:r>
              <a:rPr dirty="0" sz="4000" lang="en-US"/>
              <a:t>A district is divided into administrative entities which are sectors, cells and villages</a:t>
            </a:r>
          </a:p>
          <a:p>
            <a:pPr indent="-342900" marL="342900">
              <a:buAutoNum type="alphaUcPeriod"/>
            </a:pPr>
            <a:r>
              <a:rPr dirty="0" sz="4000" lang="en-US">
                <a:hlinkClick r:id="rId1"/>
              </a:rPr>
              <a:t>A district is divided into administrative entities comprised of sectors that are subdivided into cells and cells into villages</a:t>
            </a:r>
            <a:endParaRPr dirty="0" sz="4000" lang="en-US"/>
          </a:p>
          <a:p>
            <a:pPr indent="-342900" marL="342900">
              <a:buAutoNum type="alphaUcPeriod"/>
            </a:pPr>
            <a:r>
              <a:rPr dirty="0" sz="4000" lang="en-US"/>
              <a:t>All are corrects</a:t>
            </a:r>
          </a:p>
          <a:p>
            <a:r>
              <a:rPr dirty="0" sz="4000" lang="en-US"/>
              <a:t> </a:t>
            </a:r>
          </a:p>
          <a:p>
            <a:endParaRPr dirty="0" sz="4000" lang="en-US"/>
          </a:p>
        </p:txBody>
      </p:sp>
    </p:spTree>
  </p:cSld>
  <p:clrMapOvr>
    <a:masterClrMapping/>
  </p:clrMapOvr>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719" name=""/>
        <p:cNvGrpSpPr/>
        <p:nvPr/>
      </p:nvGrpSpPr>
      <p:grpSpPr>
        <a:xfrm>
          <a:off x="0" y="0"/>
          <a:ext cx="0" cy="0"/>
          <a:chOff x="0" y="0"/>
          <a:chExt cx="0" cy="0"/>
        </a:xfrm>
      </p:grpSpPr>
      <p:sp>
        <p:nvSpPr>
          <p:cNvPr id="1048916" name="Content Placeholder 2"/>
          <p:cNvSpPr>
            <a:spLocks noGrp="1"/>
          </p:cNvSpPr>
          <p:nvPr>
            <p:ph idx="1"/>
          </p:nvPr>
        </p:nvSpPr>
        <p:spPr>
          <a:xfrm>
            <a:off x="0" y="0"/>
            <a:ext cx="12192000" cy="6858000"/>
          </a:xfrm>
        </p:spPr>
        <p:txBody>
          <a:bodyPr>
            <a:normAutofit/>
          </a:bodyPr>
          <a:p>
            <a:r>
              <a:rPr dirty="0" sz="4000" lang="en-US"/>
              <a:t>Q10. the current EAC partners states are:</a:t>
            </a:r>
          </a:p>
          <a:p>
            <a:r>
              <a:rPr dirty="0" sz="4000" lang="en-US"/>
              <a:t>A. Tanzania, Uganda, Kenya, Burundi, Rwanda, South Sudan, DRC and Congo Brazzaville</a:t>
            </a:r>
          </a:p>
          <a:p>
            <a:r>
              <a:rPr dirty="0" sz="4000" lang="en-US"/>
              <a:t>B. Tanzania, Uganda, Kenya, Burundi, Rwanda, South Sudan and DRC</a:t>
            </a:r>
          </a:p>
          <a:p>
            <a:r>
              <a:rPr dirty="0" sz="4000" lang="en-US"/>
              <a:t>C. Tanzania, Uganda, kenya,  Burundi, Rwanda , </a:t>
            </a:r>
            <a:r>
              <a:rPr dirty="0" sz="4000" lang="en-US" err="1"/>
              <a:t>sudan</a:t>
            </a:r>
            <a:r>
              <a:rPr dirty="0" sz="4000" lang="en-US"/>
              <a:t> And RDC</a:t>
            </a:r>
          </a:p>
          <a:p>
            <a:r>
              <a:rPr dirty="0" sz="4000" lang="en-US"/>
              <a:t>D</a:t>
            </a:r>
            <a:r>
              <a:rPr dirty="0" sz="4000" lang="en-US">
                <a:hlinkClick r:id="rId1"/>
              </a:rPr>
              <a:t>. Tanzania, Uganda, Kenya, Burundi, Rwanda and </a:t>
            </a:r>
            <a:r>
              <a:rPr dirty="0" sz="4000" lang="en-US" smtClean="0">
                <a:hlinkClick r:id="rId1"/>
              </a:rPr>
              <a:t>south Sudan</a:t>
            </a:r>
            <a:endParaRPr dirty="0" sz="4000" lang="en-US"/>
          </a:p>
          <a:p>
            <a:endParaRPr dirty="0" sz="4000" lang="en-US"/>
          </a:p>
        </p:txBody>
      </p:sp>
    </p:spTree>
  </p:cSld>
  <p:clrMapOvr>
    <a:masterClrMapping/>
  </p:clrMapOvr>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8917" name="Content Placeholder 2"/>
          <p:cNvSpPr>
            <a:spLocks noGrp="1"/>
          </p:cNvSpPr>
          <p:nvPr>
            <p:ph idx="1"/>
          </p:nvPr>
        </p:nvSpPr>
        <p:spPr>
          <a:xfrm>
            <a:off x="0" y="0"/>
            <a:ext cx="12192000" cy="6858000"/>
          </a:xfrm>
        </p:spPr>
        <p:txBody>
          <a:bodyPr>
            <a:normAutofit/>
          </a:bodyPr>
          <a:p>
            <a:r>
              <a:rPr dirty="0" sz="4000" lang="en-US"/>
              <a:t>Q11. What does NIDA mean in full?</a:t>
            </a:r>
          </a:p>
          <a:p>
            <a:pPr indent="-342900" marL="342900">
              <a:buAutoNum type="alphaUcPeriod"/>
            </a:pPr>
            <a:r>
              <a:rPr dirty="0" sz="4000" lang="en-US"/>
              <a:t>National Identity Agency</a:t>
            </a:r>
          </a:p>
          <a:p>
            <a:pPr indent="-342900" marL="342900">
              <a:buAutoNum type="alphaUcPeriod"/>
            </a:pPr>
            <a:r>
              <a:rPr dirty="0" sz="4000" lang="en-US"/>
              <a:t>National Identity Authority</a:t>
            </a:r>
          </a:p>
          <a:p>
            <a:pPr indent="-342900" marL="342900">
              <a:buAutoNum type="alphaUcPeriod"/>
            </a:pPr>
            <a:r>
              <a:rPr dirty="0" sz="4000" lang="en-US">
                <a:hlinkClick r:id="rId1"/>
              </a:rPr>
              <a:t>National Identification Authority</a:t>
            </a:r>
            <a:endParaRPr dirty="0" sz="4000" lang="en-US"/>
          </a:p>
          <a:p>
            <a:pPr indent="-342900" marL="342900">
              <a:buAutoNum type="alphaUcPeriod"/>
            </a:pPr>
            <a:r>
              <a:rPr dirty="0" sz="4000" lang="en-US"/>
              <a:t>National Identification Agency </a:t>
            </a:r>
          </a:p>
          <a:p>
            <a:endParaRPr dirty="0" sz="4000" lang="en-US"/>
          </a:p>
        </p:txBody>
      </p:sp>
    </p:spTree>
  </p:cSld>
  <p:clrMapOvr>
    <a:masterClrMapping/>
  </p:clrMapOvr>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8918" name="Content Placeholder 2"/>
          <p:cNvSpPr>
            <a:spLocks noGrp="1"/>
          </p:cNvSpPr>
          <p:nvPr>
            <p:ph idx="1"/>
          </p:nvPr>
        </p:nvSpPr>
        <p:spPr>
          <a:xfrm>
            <a:off x="0" y="0"/>
            <a:ext cx="12192000" cy="6858000"/>
          </a:xfrm>
        </p:spPr>
        <p:txBody>
          <a:bodyPr>
            <a:normAutofit/>
          </a:bodyPr>
          <a:p>
            <a:r>
              <a:rPr dirty="0" sz="4000" lang="en-US"/>
              <a:t>Q12. How many Gouvernment institutions are Rwanda?</a:t>
            </a:r>
          </a:p>
          <a:p>
            <a:pPr indent="-342900" marL="342900">
              <a:buAutoNum type="alphaUcPeriod"/>
            </a:pPr>
            <a:r>
              <a:rPr dirty="0" sz="4000" lang="en-US"/>
              <a:t>7 ministries</a:t>
            </a:r>
          </a:p>
          <a:p>
            <a:pPr indent="-342900" marL="342900">
              <a:buAutoNum type="alphaUcPeriod"/>
            </a:pPr>
            <a:r>
              <a:rPr dirty="0" sz="4000" lang="en-US"/>
              <a:t>11 ministries</a:t>
            </a:r>
          </a:p>
          <a:p>
            <a:pPr indent="-342900" marL="342900">
              <a:buAutoNum type="alphaUcPeriod"/>
            </a:pPr>
            <a:r>
              <a:rPr dirty="0" sz="4000" lang="en-US"/>
              <a:t>18 ministries</a:t>
            </a:r>
          </a:p>
          <a:p>
            <a:pPr indent="-342900" marL="342900">
              <a:buAutoNum type="alphaUcPeriod"/>
            </a:pPr>
            <a:r>
              <a:rPr dirty="0" sz="4000" lang="en-US"/>
              <a:t>10 ministries</a:t>
            </a:r>
          </a:p>
          <a:p>
            <a:endParaRPr dirty="0" sz="4000" lang="en-US"/>
          </a:p>
          <a:p>
            <a:endParaRPr dirty="0" sz="4000"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524" name=""/>
        <p:cNvGrpSpPr/>
        <p:nvPr/>
      </p:nvGrpSpPr>
      <p:grpSpPr>
        <a:xfrm>
          <a:off x="0" y="0"/>
          <a:ext cx="0" cy="0"/>
          <a:chOff x="0" y="0"/>
          <a:chExt cx="0" cy="0"/>
        </a:xfrm>
      </p:grpSpPr>
      <p:sp>
        <p:nvSpPr>
          <p:cNvPr id="1048608" name="Content Placeholder 2"/>
          <p:cNvSpPr>
            <a:spLocks noGrp="1"/>
          </p:cNvSpPr>
          <p:nvPr>
            <p:ph idx="1"/>
          </p:nvPr>
        </p:nvSpPr>
        <p:spPr>
          <a:xfrm>
            <a:off x="0" y="0"/>
            <a:ext cx="12192000" cy="6858000"/>
          </a:xfrm>
        </p:spPr>
        <p:txBody>
          <a:bodyPr>
            <a:normAutofit/>
          </a:bodyPr>
          <a:p>
            <a:r>
              <a:rPr b="1" dirty="0" lang="en-US">
                <a:solidFill>
                  <a:srgbClr val="5F6368"/>
                </a:solidFill>
                <a:latin typeface="arial" panose="020B0604020202020204" pitchFamily="34" charset="0"/>
              </a:rPr>
              <a:t>Q32. The theory of multiple intelligence has been coined by:</a:t>
            </a:r>
          </a:p>
          <a:p>
            <a:pPr indent="-342900" marL="342900">
              <a:buAutoNum type="alphaUcPeriod"/>
            </a:pPr>
            <a:r>
              <a:rPr b="1" dirty="0" lang="en-US">
                <a:solidFill>
                  <a:srgbClr val="5F6368"/>
                </a:solidFill>
                <a:latin typeface="arial" panose="020B0604020202020204" pitchFamily="34" charset="0"/>
              </a:rPr>
              <a:t>Alfred </a:t>
            </a:r>
            <a:r>
              <a:rPr b="1" dirty="0" lang="en-US" err="1">
                <a:solidFill>
                  <a:srgbClr val="5F6368"/>
                </a:solidFill>
                <a:latin typeface="arial" panose="020B0604020202020204" pitchFamily="34" charset="0"/>
              </a:rPr>
              <a:t>Binnet</a:t>
            </a:r>
            <a:endParaRPr b="1" dirty="0" lang="en-US">
              <a:solidFill>
                <a:srgbClr val="5F6368"/>
              </a:solidFill>
              <a:latin typeface="arial" panose="020B0604020202020204" pitchFamily="34" charset="0"/>
            </a:endParaRPr>
          </a:p>
          <a:p>
            <a:pPr indent="-342900" marL="342900">
              <a:buAutoNum type="alphaUcPeriod"/>
            </a:pPr>
            <a:r>
              <a:rPr b="1" dirty="0" lang="en-US">
                <a:solidFill>
                  <a:srgbClr val="5F6368"/>
                </a:solidFill>
                <a:latin typeface="arial" panose="020B0604020202020204" pitchFamily="34" charset="0"/>
              </a:rPr>
              <a:t>Daniel Goleman</a:t>
            </a:r>
          </a:p>
          <a:p>
            <a:pPr indent="-342900" marL="342900">
              <a:buAutoNum type="alphaUcPeriod"/>
            </a:pPr>
            <a:r>
              <a:rPr b="1" dirty="0" lang="en-US" err="1">
                <a:solidFill>
                  <a:srgbClr val="FF0000"/>
                </a:solidFill>
                <a:latin typeface="arial" panose="020B0604020202020204" pitchFamily="34" charset="0"/>
              </a:rPr>
              <a:t>Haward</a:t>
            </a:r>
            <a:r>
              <a:rPr b="1" dirty="0" lang="en-US">
                <a:solidFill>
                  <a:srgbClr val="FF0000"/>
                </a:solidFill>
                <a:latin typeface="arial" panose="020B0604020202020204" pitchFamily="34" charset="0"/>
              </a:rPr>
              <a:t> Gardener</a:t>
            </a:r>
          </a:p>
          <a:p>
            <a:pPr indent="-342900" marL="342900">
              <a:buAutoNum type="alphaUcPeriod"/>
            </a:pPr>
            <a:r>
              <a:rPr b="1" dirty="0" lang="en-US">
                <a:solidFill>
                  <a:srgbClr val="5F6368"/>
                </a:solidFill>
                <a:latin typeface="arial" panose="020B0604020202020204" pitchFamily="34" charset="0"/>
              </a:rPr>
              <a:t>Confucius</a:t>
            </a:r>
          </a:p>
          <a:p>
            <a:r>
              <a:rPr b="1" dirty="0" lang="en-US">
                <a:solidFill>
                  <a:srgbClr val="5F6368"/>
                </a:solidFill>
                <a:latin typeface="arial" panose="020B0604020202020204" pitchFamily="34" charset="0"/>
                <a:hlinkClick r:id="rId1"/>
              </a:rPr>
              <a:t>The theory of multiple intelligences</a:t>
            </a:r>
            <a:r>
              <a:rPr dirty="0" lang="en-US">
                <a:solidFill>
                  <a:srgbClr val="4D5156"/>
                </a:solidFill>
                <a:latin typeface="arial" panose="020B0604020202020204" pitchFamily="34" charset="0"/>
                <a:hlinkClick r:id="rId1"/>
              </a:rPr>
              <a:t> was developed in 1983 by Dr. Howard Gardner, professor of education at Harvard University</a:t>
            </a:r>
            <a:endParaRPr dirty="0" lang="en-US"/>
          </a:p>
          <a:p>
            <a:r>
              <a:rPr b="1" dirty="0" lang="en-US" smtClean="0">
                <a:solidFill>
                  <a:srgbClr val="5F6368"/>
                </a:solidFill>
                <a:latin typeface="arial" panose="020B0604020202020204" pitchFamily="34" charset="0"/>
              </a:rPr>
              <a:t>Q33</a:t>
            </a:r>
            <a:r>
              <a:rPr b="1" dirty="0" lang="en-US">
                <a:solidFill>
                  <a:srgbClr val="5F6368"/>
                </a:solidFill>
                <a:latin typeface="arial" panose="020B0604020202020204" pitchFamily="34" charset="0"/>
              </a:rPr>
              <a:t>. The ability to perform the same action in both directions but being aware that it is the same action is called:</a:t>
            </a:r>
          </a:p>
          <a:p>
            <a:pPr indent="-342900" marL="342900">
              <a:buAutoNum type="alphaUcPeriod"/>
            </a:pPr>
            <a:r>
              <a:rPr b="1" dirty="0" lang="en-US">
                <a:solidFill>
                  <a:srgbClr val="FF0000"/>
                </a:solidFill>
                <a:latin typeface="arial" panose="020B0604020202020204" pitchFamily="34" charset="0"/>
              </a:rPr>
              <a:t>Mental reversibility</a:t>
            </a:r>
          </a:p>
          <a:p>
            <a:pPr indent="-342900" marL="342900">
              <a:buAutoNum type="alphaUcPeriod"/>
            </a:pPr>
            <a:r>
              <a:rPr b="1" dirty="0" lang="en-US">
                <a:solidFill>
                  <a:srgbClr val="5F6368"/>
                </a:solidFill>
                <a:latin typeface="arial" panose="020B0604020202020204" pitchFamily="34" charset="0"/>
              </a:rPr>
              <a:t>Mental </a:t>
            </a:r>
            <a:r>
              <a:rPr b="1" dirty="0" lang="en-US" err="1">
                <a:solidFill>
                  <a:srgbClr val="5F6368"/>
                </a:solidFill>
                <a:latin typeface="arial" panose="020B0604020202020204" pitchFamily="34" charset="0"/>
              </a:rPr>
              <a:t>irreversibity</a:t>
            </a:r>
            <a:endParaRPr b="1" dirty="0" lang="en-US">
              <a:solidFill>
                <a:srgbClr val="5F6368"/>
              </a:solidFill>
              <a:latin typeface="arial" panose="020B0604020202020204" pitchFamily="34" charset="0"/>
            </a:endParaRPr>
          </a:p>
          <a:p>
            <a:pPr indent="-342900" marL="342900">
              <a:buAutoNum type="alphaUcPeriod"/>
            </a:pPr>
            <a:r>
              <a:rPr b="1" dirty="0" lang="en-US">
                <a:solidFill>
                  <a:srgbClr val="5F6368"/>
                </a:solidFill>
                <a:latin typeface="arial" panose="020B0604020202020204" pitchFamily="34" charset="0"/>
              </a:rPr>
              <a:t>Logic</a:t>
            </a:r>
          </a:p>
          <a:p>
            <a:pPr indent="-342900" marL="342900">
              <a:buAutoNum type="alphaUcPeriod"/>
            </a:pPr>
            <a:r>
              <a:rPr b="1" dirty="0" lang="en-US">
                <a:solidFill>
                  <a:srgbClr val="5F6368"/>
                </a:solidFill>
                <a:latin typeface="arial" panose="020B0604020202020204" pitchFamily="34" charset="0"/>
              </a:rPr>
              <a:t>Mastery of math operations</a:t>
            </a:r>
          </a:p>
          <a:p>
            <a:endParaRPr dirty="0" lang="en-US"/>
          </a:p>
        </p:txBody>
      </p:sp>
    </p:spTree>
  </p:cSld>
  <p:clrMapOvr>
    <a:masterClrMapping/>
  </p:clrMapOvr>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722" name=""/>
        <p:cNvGrpSpPr/>
        <p:nvPr/>
      </p:nvGrpSpPr>
      <p:grpSpPr>
        <a:xfrm>
          <a:off x="0" y="0"/>
          <a:ext cx="0" cy="0"/>
          <a:chOff x="0" y="0"/>
          <a:chExt cx="0" cy="0"/>
        </a:xfrm>
      </p:grpSpPr>
      <p:sp>
        <p:nvSpPr>
          <p:cNvPr id="1048919" name="Content Placeholder 2"/>
          <p:cNvSpPr>
            <a:spLocks noGrp="1"/>
          </p:cNvSpPr>
          <p:nvPr>
            <p:ph idx="1"/>
          </p:nvPr>
        </p:nvSpPr>
        <p:spPr>
          <a:xfrm>
            <a:off x="0" y="0"/>
            <a:ext cx="12192000" cy="6858000"/>
          </a:xfrm>
        </p:spPr>
        <p:txBody>
          <a:bodyPr>
            <a:normAutofit/>
          </a:bodyPr>
          <a:p>
            <a:r>
              <a:rPr dirty="0" sz="4000" lang="en-US"/>
              <a:t>Q13. what is home grown solution in Rwanda?</a:t>
            </a:r>
          </a:p>
          <a:p>
            <a:pPr indent="-342900" marL="342900">
              <a:buAutoNum type="alphaUcPeriod"/>
            </a:pPr>
            <a:r>
              <a:rPr dirty="0" sz="4000" lang="en-US"/>
              <a:t>The long-standing Rwandan cultural practice of collective action and mutual support to solve problems within the community:</a:t>
            </a:r>
          </a:p>
          <a:p>
            <a:pPr indent="-342900" marL="342900">
              <a:buAutoNum type="alphaUcPeriod"/>
            </a:pPr>
            <a:r>
              <a:rPr dirty="0" sz="4000" lang="en-US"/>
              <a:t>Rwanda’s trade mark solutions developed by Rwandans base on local opportunities, cultural values and history to fast track their development</a:t>
            </a:r>
          </a:p>
          <a:p>
            <a:pPr indent="-342900" marL="342900">
              <a:buAutoNum type="alphaUcPeriod"/>
            </a:pPr>
            <a:r>
              <a:rPr dirty="0" sz="4000" lang="en-US"/>
              <a:t>A cultural </a:t>
            </a:r>
            <a:r>
              <a:rPr dirty="0" sz="4000" lang="en-US" err="1"/>
              <a:t>prictice</a:t>
            </a:r>
            <a:r>
              <a:rPr dirty="0" sz="4000" lang="en-US"/>
              <a:t> in Rwanda in which an individual would set targets or goals to be achieved within a specific period of time</a:t>
            </a:r>
          </a:p>
          <a:p>
            <a:endParaRPr dirty="0" sz="4000" lang="en-US"/>
          </a:p>
        </p:txBody>
      </p:sp>
    </p:spTree>
  </p:cSld>
  <p:clrMapOvr>
    <a:masterClrMapping/>
  </p:clrMapOvr>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8920" name="Content Placeholder 2"/>
          <p:cNvSpPr>
            <a:spLocks noGrp="1"/>
          </p:cNvSpPr>
          <p:nvPr>
            <p:ph idx="1"/>
          </p:nvPr>
        </p:nvSpPr>
        <p:spPr>
          <a:xfrm>
            <a:off x="0" y="0"/>
            <a:ext cx="12192000" cy="6858000"/>
          </a:xfrm>
        </p:spPr>
        <p:txBody>
          <a:bodyPr>
            <a:normAutofit/>
          </a:bodyPr>
          <a:p>
            <a:r>
              <a:rPr dirty="0" sz="4400" lang="en-US"/>
              <a:t>Q14. the district council comprises the following </a:t>
            </a:r>
            <a:r>
              <a:rPr dirty="0" sz="4400" lang="en-US" err="1"/>
              <a:t>councillors</a:t>
            </a:r>
            <a:r>
              <a:rPr dirty="0" sz="4400" lang="en-US"/>
              <a:t>:</a:t>
            </a:r>
          </a:p>
          <a:p>
            <a:pPr indent="-342900" marL="342900">
              <a:buAutoNum type="alphaUcPeriod"/>
            </a:pPr>
            <a:r>
              <a:rPr dirty="0" sz="4400" lang="en-US"/>
              <a:t>18</a:t>
            </a:r>
          </a:p>
          <a:p>
            <a:pPr indent="-342900" marL="342900">
              <a:buAutoNum type="alphaUcPeriod"/>
            </a:pPr>
            <a:r>
              <a:rPr dirty="0" sz="4400" lang="en-US">
                <a:hlinkClick r:id="rId1"/>
              </a:rPr>
              <a:t>17</a:t>
            </a:r>
            <a:endParaRPr dirty="0" sz="4400" lang="en-US"/>
          </a:p>
          <a:p>
            <a:pPr indent="-342900" marL="342900">
              <a:buAutoNum type="alphaUcPeriod"/>
            </a:pPr>
            <a:r>
              <a:rPr dirty="0" sz="4400" lang="en-US"/>
              <a:t>24</a:t>
            </a:r>
          </a:p>
          <a:p>
            <a:pPr indent="-342900" marL="342900">
              <a:buAutoNum type="alphaUcPeriod"/>
            </a:pPr>
            <a:r>
              <a:rPr dirty="0" sz="4400" lang="en-US"/>
              <a:t>None is correct</a:t>
            </a:r>
          </a:p>
          <a:p>
            <a:endParaRPr dirty="0" sz="4400" lang="en-US"/>
          </a:p>
        </p:txBody>
      </p:sp>
    </p:spTree>
  </p:cSld>
  <p:clrMapOvr>
    <a:masterClrMapping/>
  </p:clrMapOvr>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8921" name="Content Placeholder 2"/>
          <p:cNvSpPr>
            <a:spLocks noGrp="1"/>
          </p:cNvSpPr>
          <p:nvPr>
            <p:ph idx="1"/>
          </p:nvPr>
        </p:nvSpPr>
        <p:spPr>
          <a:xfrm>
            <a:off x="0" y="0"/>
            <a:ext cx="12192000" cy="6858000"/>
          </a:xfrm>
        </p:spPr>
        <p:txBody>
          <a:bodyPr>
            <a:normAutofit/>
          </a:bodyPr>
          <a:p>
            <a:r>
              <a:rPr dirty="0" sz="4000" lang="en-US"/>
              <a:t>Q15. The district council may be dissolved by:</a:t>
            </a:r>
          </a:p>
          <a:p>
            <a:pPr indent="-342900" marL="342900">
              <a:buAutoNum type="alphaUcPeriod"/>
            </a:pPr>
            <a:r>
              <a:rPr dirty="0" sz="4000" lang="en-US"/>
              <a:t>Ministerial order</a:t>
            </a:r>
          </a:p>
          <a:p>
            <a:pPr indent="-342900" marL="342900">
              <a:buAutoNum type="alphaUcPeriod"/>
            </a:pPr>
            <a:r>
              <a:rPr dirty="0" sz="4000" lang="en-US"/>
              <a:t>Organic law</a:t>
            </a:r>
          </a:p>
          <a:p>
            <a:pPr indent="-342900" marL="342900">
              <a:buAutoNum type="alphaUcPeriod"/>
            </a:pPr>
            <a:r>
              <a:rPr dirty="0" sz="4000" lang="en-US">
                <a:solidFill>
                  <a:srgbClr val="FF0000"/>
                </a:solidFill>
                <a:hlinkClick r:id="rId1"/>
              </a:rPr>
              <a:t>Presidential order</a:t>
            </a:r>
            <a:endParaRPr dirty="0" sz="4000" lang="en-US">
              <a:solidFill>
                <a:srgbClr val="FF0000"/>
              </a:solidFill>
            </a:endParaRPr>
          </a:p>
          <a:p>
            <a:pPr indent="-342900" marL="342900">
              <a:buAutoNum type="alphaUcPeriod"/>
            </a:pPr>
            <a:r>
              <a:rPr dirty="0" sz="4000" lang="en-US"/>
              <a:t>Prime minister order</a:t>
            </a:r>
          </a:p>
          <a:p>
            <a:endParaRPr dirty="0" sz="4000" lang="en-US"/>
          </a:p>
        </p:txBody>
      </p:sp>
    </p:spTree>
  </p:cSld>
  <p:clrMapOvr>
    <a:masterClrMapping/>
  </p:clrMapOvr>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725" name=""/>
        <p:cNvGrpSpPr/>
        <p:nvPr/>
      </p:nvGrpSpPr>
      <p:grpSpPr>
        <a:xfrm>
          <a:off x="0" y="0"/>
          <a:ext cx="0" cy="0"/>
          <a:chOff x="0" y="0"/>
          <a:chExt cx="0" cy="0"/>
        </a:xfrm>
      </p:grpSpPr>
      <p:sp>
        <p:nvSpPr>
          <p:cNvPr id="1048922" name="Content Placeholder 2"/>
          <p:cNvSpPr>
            <a:spLocks noGrp="1"/>
          </p:cNvSpPr>
          <p:nvPr>
            <p:ph idx="1"/>
          </p:nvPr>
        </p:nvSpPr>
        <p:spPr>
          <a:xfrm>
            <a:off x="0" y="0"/>
            <a:ext cx="12192000" cy="6858000"/>
          </a:xfrm>
        </p:spPr>
        <p:txBody>
          <a:bodyPr>
            <a:normAutofit/>
          </a:bodyPr>
          <a:p>
            <a:r>
              <a:rPr dirty="0" sz="4000" lang="en-US"/>
              <a:t>Q16. the chamber of deputies is composed of:</a:t>
            </a:r>
          </a:p>
          <a:p>
            <a:pPr indent="-342900" marL="342900">
              <a:buAutoNum type="alphaUcPeriod"/>
            </a:pPr>
            <a:r>
              <a:rPr dirty="0" sz="4000" lang="en-US"/>
              <a:t>82</a:t>
            </a:r>
          </a:p>
          <a:p>
            <a:pPr indent="-342900" marL="342900">
              <a:buAutoNum type="alphaUcPeriod"/>
            </a:pPr>
            <a:r>
              <a:rPr dirty="0" sz="4000" lang="en-US"/>
              <a:t>81</a:t>
            </a:r>
          </a:p>
          <a:p>
            <a:pPr indent="-342900" marL="342900">
              <a:buAutoNum type="alphaUcPeriod"/>
            </a:pPr>
            <a:r>
              <a:rPr dirty="0" sz="4000" lang="en-US"/>
              <a:t>70</a:t>
            </a:r>
          </a:p>
          <a:p>
            <a:pPr indent="-342900" marL="342900">
              <a:buAutoNum type="alphaUcPeriod"/>
            </a:pPr>
            <a:r>
              <a:rPr dirty="0" sz="4000" lang="en-US">
                <a:solidFill>
                  <a:srgbClr val="FF0000"/>
                </a:solidFill>
              </a:rPr>
              <a:t>All are </a:t>
            </a:r>
            <a:r>
              <a:rPr dirty="0" sz="4000" lang="en-US" err="1">
                <a:solidFill>
                  <a:srgbClr val="FF0000"/>
                </a:solidFill>
              </a:rPr>
              <a:t>incorrects</a:t>
            </a:r>
            <a:endParaRPr dirty="0" sz="4000" lang="en-US">
              <a:solidFill>
                <a:srgbClr val="FF0000"/>
              </a:solidFill>
            </a:endParaRPr>
          </a:p>
          <a:p>
            <a:r>
              <a:rPr dirty="0" sz="4000" lang="en-US">
                <a:hlinkClick r:id="rId1"/>
              </a:rPr>
              <a:t>It </a:t>
            </a:r>
            <a:r>
              <a:rPr b="1" dirty="0" sz="4000" lang="en-US">
                <a:hlinkClick r:id="rId1"/>
              </a:rPr>
              <a:t>consists</a:t>
            </a:r>
            <a:r>
              <a:rPr dirty="0" sz="4000" lang="en-US">
                <a:hlinkClick r:id="rId1"/>
              </a:rPr>
              <a:t> of two chambers: The Senate and </a:t>
            </a:r>
            <a:r>
              <a:rPr b="1" dirty="0" sz="4000" lang="en-US">
                <a:hlinkClick r:id="rId1"/>
              </a:rPr>
              <a:t>The Chamber of Deputies</a:t>
            </a:r>
            <a:endParaRPr dirty="0" sz="4000" lang="en-US"/>
          </a:p>
        </p:txBody>
      </p:sp>
    </p:spTree>
  </p:cSld>
  <p:clrMapOvr>
    <a:masterClrMapping/>
  </p:clrMapOvr>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8923" name="Content Placeholder 2"/>
          <p:cNvSpPr>
            <a:spLocks noGrp="1"/>
          </p:cNvSpPr>
          <p:nvPr>
            <p:ph idx="1"/>
          </p:nvPr>
        </p:nvSpPr>
        <p:spPr>
          <a:xfrm>
            <a:off x="0" y="0"/>
            <a:ext cx="12192000" cy="6858000"/>
          </a:xfrm>
        </p:spPr>
        <p:txBody>
          <a:bodyPr>
            <a:normAutofit/>
          </a:bodyPr>
          <a:p>
            <a:r>
              <a:rPr dirty="0" lang="en-US"/>
              <a:t>Q17. THE Cabinet is composed of:</a:t>
            </a:r>
          </a:p>
          <a:p>
            <a:pPr indent="-342900" marL="342900">
              <a:buAutoNum type="alphaUcPeriod"/>
            </a:pPr>
            <a:r>
              <a:rPr dirty="0" lang="en-US">
                <a:solidFill>
                  <a:srgbClr val="FF0000"/>
                </a:solidFill>
              </a:rPr>
              <a:t>The </a:t>
            </a:r>
            <a:r>
              <a:rPr dirty="0" lang="en-US" smtClean="0">
                <a:solidFill>
                  <a:srgbClr val="FF0000"/>
                </a:solidFill>
              </a:rPr>
              <a:t>prime minister</a:t>
            </a:r>
            <a:r>
              <a:rPr dirty="0" lang="en-US">
                <a:solidFill>
                  <a:srgbClr val="FF0000"/>
                </a:solidFill>
              </a:rPr>
              <a:t>, ministers, state ministers and other members who may determined by the president of the republic where deemed necessary</a:t>
            </a:r>
          </a:p>
          <a:p>
            <a:pPr indent="-342900" marL="342900">
              <a:buAutoNum type="alphaUcPeriod"/>
            </a:pPr>
            <a:r>
              <a:rPr dirty="0" lang="en-US"/>
              <a:t>The president of republic, the prime minister, ministers, state ministers</a:t>
            </a:r>
          </a:p>
          <a:p>
            <a:pPr indent="-342900" marL="342900">
              <a:buAutoNum type="alphaUcPeriod"/>
            </a:pPr>
            <a:r>
              <a:rPr dirty="0" lang="en-US"/>
              <a:t>The </a:t>
            </a:r>
            <a:r>
              <a:rPr dirty="0" lang="en-US" err="1"/>
              <a:t>prisident</a:t>
            </a:r>
            <a:r>
              <a:rPr dirty="0" lang="en-US"/>
              <a:t> of republic, the prime minister, ministers, state ministers and other members who may be determined by the president of the republic where deemed necessary</a:t>
            </a:r>
          </a:p>
          <a:p>
            <a:pPr indent="-342900" marL="342900">
              <a:buAutoNum type="alphaUcPeriod"/>
            </a:pPr>
            <a:r>
              <a:rPr dirty="0" lang="en-US"/>
              <a:t>All are </a:t>
            </a:r>
            <a:r>
              <a:rPr dirty="0" lang="en-US" smtClean="0"/>
              <a:t>corrects</a:t>
            </a:r>
          </a:p>
          <a:p>
            <a:pPr indent="0" marL="0">
              <a:buNone/>
            </a:pPr>
            <a:r>
              <a:rPr dirty="0" lang="en-US">
                <a:hlinkClick r:id="rId1"/>
              </a:rPr>
              <a:t>The </a:t>
            </a:r>
            <a:r>
              <a:rPr b="1" dirty="0" lang="en-US">
                <a:hlinkClick r:id="rId1"/>
              </a:rPr>
              <a:t>Cabinet</a:t>
            </a:r>
            <a:r>
              <a:rPr dirty="0" lang="en-US">
                <a:hlinkClick r:id="rId1"/>
              </a:rPr>
              <a:t> is </a:t>
            </a:r>
            <a:r>
              <a:rPr b="1" dirty="0" lang="en-US">
                <a:hlinkClick r:id="rId1"/>
              </a:rPr>
              <a:t>composed</a:t>
            </a:r>
            <a:r>
              <a:rPr dirty="0" lang="en-US">
                <a:hlinkClick r:id="rId1"/>
              </a:rPr>
              <a:t> of the </a:t>
            </a:r>
            <a:r>
              <a:rPr b="1" dirty="0" lang="en-US">
                <a:hlinkClick r:id="rId1"/>
              </a:rPr>
              <a:t>Prime Minister</a:t>
            </a:r>
            <a:r>
              <a:rPr dirty="0" lang="en-US">
                <a:hlinkClick r:id="rId1"/>
              </a:rPr>
              <a:t>, </a:t>
            </a:r>
            <a:r>
              <a:rPr b="1" dirty="0" lang="en-US">
                <a:hlinkClick r:id="rId1"/>
              </a:rPr>
              <a:t>Ministers</a:t>
            </a:r>
            <a:r>
              <a:rPr dirty="0" lang="en-US">
                <a:hlinkClick r:id="rId1"/>
              </a:rPr>
              <a:t>, </a:t>
            </a:r>
            <a:r>
              <a:rPr b="1" dirty="0" lang="en-US">
                <a:hlinkClick r:id="rId1"/>
              </a:rPr>
              <a:t>Ministers</a:t>
            </a:r>
            <a:r>
              <a:rPr dirty="0" lang="en-US">
                <a:hlinkClick r:id="rId1"/>
              </a:rPr>
              <a:t> of </a:t>
            </a:r>
            <a:r>
              <a:rPr b="1" dirty="0" lang="en-US">
                <a:hlinkClick r:id="rId1"/>
              </a:rPr>
              <a:t>State</a:t>
            </a:r>
            <a:r>
              <a:rPr dirty="0" lang="en-US">
                <a:hlinkClick r:id="rId1"/>
              </a:rPr>
              <a:t> and </a:t>
            </a:r>
            <a:r>
              <a:rPr b="1" dirty="0" lang="en-US">
                <a:hlinkClick r:id="rId1"/>
              </a:rPr>
              <a:t>other members</a:t>
            </a:r>
            <a:r>
              <a:rPr dirty="0" lang="en-US">
                <a:hlinkClick r:id="rId1"/>
              </a:rPr>
              <a:t> who </a:t>
            </a:r>
            <a:r>
              <a:rPr b="1" dirty="0" lang="en-US">
                <a:hlinkClick r:id="rId1"/>
              </a:rPr>
              <a:t>may</a:t>
            </a:r>
            <a:r>
              <a:rPr dirty="0" lang="en-US">
                <a:hlinkClick r:id="rId1"/>
              </a:rPr>
              <a:t> be </a:t>
            </a:r>
            <a:r>
              <a:rPr b="1" dirty="0" lang="en-US">
                <a:hlinkClick r:id="rId1"/>
              </a:rPr>
              <a:t>determined</a:t>
            </a:r>
            <a:r>
              <a:rPr dirty="0" lang="en-US">
                <a:hlinkClick r:id="rId1"/>
              </a:rPr>
              <a:t> by the </a:t>
            </a:r>
            <a:r>
              <a:rPr b="1" dirty="0" lang="en-US">
                <a:hlinkClick r:id="rId1"/>
              </a:rPr>
              <a:t>President</a:t>
            </a:r>
            <a:r>
              <a:rPr dirty="0" lang="en-US">
                <a:hlinkClick r:id="rId1"/>
              </a:rPr>
              <a:t> of the </a:t>
            </a:r>
            <a:r>
              <a:rPr b="1" dirty="0" lang="en-US">
                <a:hlinkClick r:id="rId1"/>
              </a:rPr>
              <a:t>Republic</a:t>
            </a:r>
            <a:r>
              <a:rPr dirty="0" lang="en-US">
                <a:hlinkClick r:id="rId1"/>
              </a:rPr>
              <a:t> </a:t>
            </a:r>
            <a:endParaRPr dirty="0" lang="en-US"/>
          </a:p>
          <a:p>
            <a:endParaRPr dirty="0" lang="en-US"/>
          </a:p>
        </p:txBody>
      </p:sp>
    </p:spTree>
  </p:cSld>
  <p:clrMapOvr>
    <a:masterClrMapping/>
  </p:clrMapOvr>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8924" name="Content Placeholder 2"/>
          <p:cNvSpPr>
            <a:spLocks noGrp="1"/>
          </p:cNvSpPr>
          <p:nvPr>
            <p:ph idx="1"/>
          </p:nvPr>
        </p:nvSpPr>
        <p:spPr>
          <a:xfrm>
            <a:off x="0" y="0"/>
            <a:ext cx="12192000" cy="6858000"/>
          </a:xfrm>
        </p:spPr>
        <p:txBody>
          <a:bodyPr>
            <a:normAutofit/>
          </a:bodyPr>
          <a:p>
            <a:r>
              <a:rPr dirty="0" sz="3600" lang="en-US"/>
              <a:t>Q18. one of the following items is the pillar of vision 2050:</a:t>
            </a:r>
          </a:p>
          <a:p>
            <a:pPr indent="-342900" marL="342900">
              <a:buAutoNum type="alphaUcPeriod"/>
            </a:pPr>
            <a:r>
              <a:rPr dirty="0" sz="3600" lang="en-US"/>
              <a:t>Solidarity and dignity</a:t>
            </a:r>
          </a:p>
          <a:p>
            <a:pPr indent="-342900" marL="342900">
              <a:buAutoNum type="alphaUcPeriod"/>
            </a:pPr>
            <a:r>
              <a:rPr dirty="0" sz="3600" lang="en-US"/>
              <a:t>Education for all</a:t>
            </a:r>
          </a:p>
          <a:p>
            <a:pPr indent="-342900" marL="342900">
              <a:buAutoNum type="alphaUcPeriod"/>
            </a:pPr>
            <a:r>
              <a:rPr dirty="0" sz="3600" lang="en-US"/>
              <a:t>Economic transformation</a:t>
            </a:r>
          </a:p>
          <a:p>
            <a:pPr indent="-342900" marL="342900">
              <a:buAutoNum type="alphaUcPeriod"/>
            </a:pPr>
            <a:r>
              <a:rPr dirty="0" sz="3600" lang="en-US"/>
              <a:t>Transformational </a:t>
            </a:r>
            <a:r>
              <a:rPr dirty="0" sz="3600" lang="en-US" smtClean="0"/>
              <a:t>governance</a:t>
            </a:r>
          </a:p>
          <a:p>
            <a:pPr indent="0" marL="0">
              <a:buNone/>
            </a:pPr>
            <a:r>
              <a:rPr dirty="0" sz="3600" lang="en-US">
                <a:hlinkClick r:id="rId1"/>
              </a:rPr>
              <a:t>1. Human Development, 2. Competitiveness and Integration, 3. Agriculture for Wealth Creation, 4.Urbanization and Agglomeration, 5.Accountable and Capable State Institutions </a:t>
            </a:r>
            <a:endParaRPr dirty="0" sz="3600" lang="en-US"/>
          </a:p>
        </p:txBody>
      </p:sp>
    </p:spTree>
  </p:cSld>
  <p:clrMapOvr>
    <a:masterClrMapping/>
  </p:clrMapOvr>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728" name=""/>
        <p:cNvGrpSpPr/>
        <p:nvPr/>
      </p:nvGrpSpPr>
      <p:grpSpPr>
        <a:xfrm>
          <a:off x="0" y="0"/>
          <a:ext cx="0" cy="0"/>
          <a:chOff x="0" y="0"/>
          <a:chExt cx="0" cy="0"/>
        </a:xfrm>
      </p:grpSpPr>
      <p:sp>
        <p:nvSpPr>
          <p:cNvPr id="1048925" name="Content Placeholder 2"/>
          <p:cNvSpPr>
            <a:spLocks noGrp="1"/>
          </p:cNvSpPr>
          <p:nvPr>
            <p:ph idx="1"/>
          </p:nvPr>
        </p:nvSpPr>
        <p:spPr>
          <a:xfrm>
            <a:off x="0" y="0"/>
            <a:ext cx="12192000" cy="6858000"/>
          </a:xfrm>
        </p:spPr>
        <p:txBody>
          <a:bodyPr>
            <a:normAutofit/>
          </a:bodyPr>
          <a:p>
            <a:r>
              <a:rPr dirty="0" sz="4000" lang="en-US"/>
              <a:t>Q19. ICC stands for:</a:t>
            </a:r>
          </a:p>
          <a:p>
            <a:pPr indent="-342900" marL="342900">
              <a:buAutoNum type="alphaUcPeriod"/>
            </a:pPr>
            <a:r>
              <a:rPr dirty="0" sz="4000" lang="en-US">
                <a:hlinkClick r:id="rId1"/>
              </a:rPr>
              <a:t>International criminal court</a:t>
            </a:r>
            <a:endParaRPr dirty="0" sz="4000" lang="en-US"/>
          </a:p>
          <a:p>
            <a:pPr indent="-342900" marL="342900">
              <a:buAutoNum type="alphaUcPeriod"/>
            </a:pPr>
            <a:r>
              <a:rPr dirty="0" sz="4000" lang="en-US"/>
              <a:t>International children council</a:t>
            </a:r>
          </a:p>
          <a:p>
            <a:pPr indent="-342900" marL="342900">
              <a:buAutoNum type="alphaUcPeriod"/>
            </a:pPr>
            <a:r>
              <a:rPr dirty="0" sz="4000" lang="en-US"/>
              <a:t>None of the mentioned</a:t>
            </a:r>
          </a:p>
          <a:p>
            <a:endParaRPr dirty="0" sz="4000" lang="en-US"/>
          </a:p>
        </p:txBody>
      </p:sp>
    </p:spTree>
  </p:cSld>
  <p:clrMapOvr>
    <a:masterClrMapping/>
  </p:clrMapOvr>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8926" name="Content Placeholder 2"/>
          <p:cNvSpPr>
            <a:spLocks noGrp="1"/>
          </p:cNvSpPr>
          <p:nvPr>
            <p:ph idx="1"/>
          </p:nvPr>
        </p:nvSpPr>
        <p:spPr>
          <a:xfrm>
            <a:off x="0" y="0"/>
            <a:ext cx="12192000" cy="6858000"/>
          </a:xfrm>
        </p:spPr>
        <p:txBody>
          <a:bodyPr>
            <a:normAutofit/>
          </a:bodyPr>
          <a:p>
            <a:r>
              <a:rPr dirty="0" sz="3600" lang="en-US"/>
              <a:t>Q20. the UN founded in:</a:t>
            </a:r>
          </a:p>
          <a:p>
            <a:pPr indent="-342900" marL="342900">
              <a:buAutoNum type="alphaUcPeriod"/>
            </a:pPr>
            <a:r>
              <a:rPr dirty="0" sz="3600" lang="en-US"/>
              <a:t>1938</a:t>
            </a:r>
          </a:p>
          <a:p>
            <a:pPr indent="-342900" marL="342900">
              <a:buAutoNum type="alphaUcPeriod"/>
            </a:pPr>
            <a:r>
              <a:rPr dirty="0" sz="3600" lang="en-US"/>
              <a:t>1944</a:t>
            </a:r>
          </a:p>
          <a:p>
            <a:pPr indent="-342900" marL="342900">
              <a:buAutoNum type="alphaUcPeriod"/>
            </a:pPr>
            <a:r>
              <a:rPr dirty="0" sz="3600" lang="en-US">
                <a:solidFill>
                  <a:srgbClr val="FF0000"/>
                </a:solidFill>
              </a:rPr>
              <a:t>1945</a:t>
            </a:r>
          </a:p>
          <a:p>
            <a:pPr indent="-342900" marL="342900">
              <a:buAutoNum type="alphaUcPeriod"/>
            </a:pPr>
            <a:r>
              <a:rPr dirty="0" sz="3600" lang="en-US"/>
              <a:t>1941</a:t>
            </a:r>
          </a:p>
          <a:p>
            <a:r>
              <a:rPr b="1" dirty="0" sz="3600" lang="en-US">
                <a:hlinkClick r:id="rId1"/>
              </a:rPr>
              <a:t>The Formation of the United Nations, 1945</a:t>
            </a:r>
            <a:endParaRPr b="1" dirty="0" sz="3600" lang="en-US"/>
          </a:p>
        </p:txBody>
      </p:sp>
    </p:spTree>
  </p:cSld>
  <p:clrMapOvr>
    <a:masterClrMapping/>
  </p:clrMapOvr>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8927" name="Content Placeholder 2"/>
          <p:cNvSpPr>
            <a:spLocks noGrp="1"/>
          </p:cNvSpPr>
          <p:nvPr>
            <p:ph idx="1"/>
          </p:nvPr>
        </p:nvSpPr>
        <p:spPr>
          <a:xfrm>
            <a:off x="0" y="0"/>
            <a:ext cx="12192000" cy="6858000"/>
          </a:xfrm>
        </p:spPr>
        <p:txBody>
          <a:bodyPr>
            <a:normAutofit/>
          </a:bodyPr>
          <a:p>
            <a:r>
              <a:rPr dirty="0" sz="3600" lang="en-US"/>
              <a:t>Q21. what is founding principle of the republic of </a:t>
            </a:r>
            <a:r>
              <a:rPr dirty="0" sz="3600" lang="en-US" err="1"/>
              <a:t>rwanda</a:t>
            </a:r>
            <a:r>
              <a:rPr dirty="0" sz="3600" lang="en-US"/>
              <a:t> is:</a:t>
            </a:r>
          </a:p>
          <a:p>
            <a:pPr indent="-342900" marL="342900">
              <a:buAutoNum type="alphaUcPeriod"/>
            </a:pPr>
            <a:r>
              <a:rPr dirty="0" sz="3600" lang="en-US"/>
              <a:t>The republic of </a:t>
            </a:r>
            <a:r>
              <a:rPr dirty="0" sz="3600" lang="en-US" err="1"/>
              <a:t>rwanda</a:t>
            </a:r>
            <a:r>
              <a:rPr dirty="0" sz="3600" lang="en-US"/>
              <a:t> by </a:t>
            </a:r>
            <a:r>
              <a:rPr dirty="0" sz="3600" lang="en-US" err="1"/>
              <a:t>rwandans</a:t>
            </a:r>
            <a:r>
              <a:rPr dirty="0" sz="3600" lang="en-US"/>
              <a:t> and for </a:t>
            </a:r>
            <a:r>
              <a:rPr dirty="0" sz="3600" lang="en-US" err="1"/>
              <a:t>rwandans</a:t>
            </a:r>
            <a:endParaRPr dirty="0" sz="3600" lang="en-US"/>
          </a:p>
          <a:p>
            <a:pPr indent="-342900" marL="342900">
              <a:buAutoNum type="alphaUcPeriod"/>
            </a:pPr>
            <a:r>
              <a:rPr dirty="0" sz="3600" lang="en-US">
                <a:solidFill>
                  <a:srgbClr val="FF0000"/>
                </a:solidFill>
              </a:rPr>
              <a:t>Government of </a:t>
            </a:r>
            <a:r>
              <a:rPr dirty="0" sz="3600" lang="en-US" err="1">
                <a:solidFill>
                  <a:srgbClr val="FF0000"/>
                </a:solidFill>
              </a:rPr>
              <a:t>rwandans</a:t>
            </a:r>
            <a:r>
              <a:rPr dirty="0" sz="3600" lang="en-US">
                <a:solidFill>
                  <a:srgbClr val="FF0000"/>
                </a:solidFill>
              </a:rPr>
              <a:t> by </a:t>
            </a:r>
            <a:r>
              <a:rPr dirty="0" sz="3600" lang="en-US" err="1">
                <a:solidFill>
                  <a:srgbClr val="FF0000"/>
                </a:solidFill>
              </a:rPr>
              <a:t>rwandans</a:t>
            </a:r>
            <a:r>
              <a:rPr dirty="0" sz="3600" lang="en-US">
                <a:solidFill>
                  <a:srgbClr val="FF0000"/>
                </a:solidFill>
              </a:rPr>
              <a:t> and for </a:t>
            </a:r>
            <a:r>
              <a:rPr dirty="0" sz="3600" lang="en-US" err="1">
                <a:solidFill>
                  <a:srgbClr val="FF0000"/>
                </a:solidFill>
              </a:rPr>
              <a:t>rwandans</a:t>
            </a:r>
            <a:endParaRPr dirty="0" sz="3600" lang="en-US">
              <a:solidFill>
                <a:srgbClr val="FF0000"/>
              </a:solidFill>
            </a:endParaRPr>
          </a:p>
          <a:p>
            <a:pPr indent="-342900" marL="342900">
              <a:buAutoNum type="alphaUcPeriod"/>
            </a:pPr>
            <a:r>
              <a:rPr dirty="0" sz="3600" lang="en-US"/>
              <a:t>State of </a:t>
            </a:r>
            <a:r>
              <a:rPr dirty="0" sz="3600" lang="en-US" err="1"/>
              <a:t>rwandans</a:t>
            </a:r>
            <a:r>
              <a:rPr dirty="0" sz="3600" lang="en-US"/>
              <a:t> by </a:t>
            </a:r>
            <a:r>
              <a:rPr dirty="0" sz="3600" lang="en-US" err="1"/>
              <a:t>rwandans</a:t>
            </a:r>
            <a:r>
              <a:rPr dirty="0" sz="3600" lang="en-US"/>
              <a:t> and for </a:t>
            </a:r>
            <a:r>
              <a:rPr dirty="0" sz="3600" lang="en-US" err="1"/>
              <a:t>rwandans</a:t>
            </a:r>
            <a:endParaRPr dirty="0" sz="3600" lang="en-US"/>
          </a:p>
          <a:p>
            <a:pPr indent="-342900" marL="342900">
              <a:buAutoNum type="alphaUcPeriod"/>
            </a:pPr>
            <a:r>
              <a:rPr dirty="0" sz="3600" lang="en-US"/>
              <a:t>All are </a:t>
            </a:r>
            <a:r>
              <a:rPr dirty="0" sz="3600" lang="en-US" smtClean="0"/>
              <a:t>corrects</a:t>
            </a:r>
          </a:p>
          <a:p>
            <a:pPr indent="0" marL="0">
              <a:buNone/>
            </a:pPr>
            <a:r>
              <a:rPr dirty="0" sz="3600" lang="en-US">
                <a:hlinkClick r:id="rId1"/>
              </a:rPr>
              <a:t>The </a:t>
            </a:r>
            <a:r>
              <a:rPr b="1" dirty="0" sz="3600" lang="en-US">
                <a:hlinkClick r:id="rId1"/>
              </a:rPr>
              <a:t>founding principle</a:t>
            </a:r>
            <a:r>
              <a:rPr dirty="0" sz="3600" lang="en-US">
                <a:hlinkClick r:id="rId1"/>
              </a:rPr>
              <a:t> of the </a:t>
            </a:r>
            <a:r>
              <a:rPr b="1" dirty="0" sz="3600" lang="en-US">
                <a:hlinkClick r:id="rId1"/>
              </a:rPr>
              <a:t>Republic</a:t>
            </a:r>
            <a:r>
              <a:rPr dirty="0" sz="3600" lang="en-US">
                <a:hlinkClick r:id="rId1"/>
              </a:rPr>
              <a:t> of </a:t>
            </a:r>
            <a:r>
              <a:rPr b="1" dirty="0" sz="3600" lang="en-US">
                <a:hlinkClick r:id="rId1"/>
              </a:rPr>
              <a:t>Rwanda</a:t>
            </a:r>
            <a:r>
              <a:rPr dirty="0" sz="3600" lang="en-US">
                <a:hlinkClick r:id="rId1"/>
              </a:rPr>
              <a:t> is: "</a:t>
            </a:r>
            <a:r>
              <a:rPr b="1" dirty="0" sz="3600" lang="en-US">
                <a:hlinkClick r:id="rId1"/>
              </a:rPr>
              <a:t>Government</a:t>
            </a:r>
            <a:r>
              <a:rPr dirty="0" sz="3600" lang="en-US">
                <a:hlinkClick r:id="rId1"/>
              </a:rPr>
              <a:t> of </a:t>
            </a:r>
            <a:r>
              <a:rPr b="1" dirty="0" sz="3600" lang="en-US">
                <a:hlinkClick r:id="rId1"/>
              </a:rPr>
              <a:t>Rwandans</a:t>
            </a:r>
            <a:r>
              <a:rPr dirty="0" sz="3600" lang="en-US">
                <a:hlinkClick r:id="rId1"/>
              </a:rPr>
              <a:t>, by. </a:t>
            </a:r>
            <a:r>
              <a:rPr b="1" dirty="0" sz="3600" lang="en-US">
                <a:hlinkClick r:id="rId1"/>
              </a:rPr>
              <a:t>Rwandans</a:t>
            </a:r>
            <a:r>
              <a:rPr dirty="0" sz="3600" lang="en-US">
                <a:hlinkClick r:id="rId1"/>
              </a:rPr>
              <a:t> and for </a:t>
            </a:r>
            <a:r>
              <a:rPr b="1" dirty="0" sz="3600" lang="en-US">
                <a:hlinkClick r:id="rId1"/>
              </a:rPr>
              <a:t>Rwandans</a:t>
            </a:r>
            <a:endParaRPr dirty="0" sz="3600" lang="en-US"/>
          </a:p>
        </p:txBody>
      </p:sp>
    </p:spTree>
  </p:cSld>
  <p:clrMapOvr>
    <a:masterClrMapping/>
  </p:clrMapOvr>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731" name=""/>
        <p:cNvGrpSpPr/>
        <p:nvPr/>
      </p:nvGrpSpPr>
      <p:grpSpPr>
        <a:xfrm>
          <a:off x="0" y="0"/>
          <a:ext cx="0" cy="0"/>
          <a:chOff x="0" y="0"/>
          <a:chExt cx="0" cy="0"/>
        </a:xfrm>
      </p:grpSpPr>
      <p:sp>
        <p:nvSpPr>
          <p:cNvPr id="1048928" name="Content Placeholder 2"/>
          <p:cNvSpPr>
            <a:spLocks noGrp="1"/>
          </p:cNvSpPr>
          <p:nvPr>
            <p:ph idx="1"/>
          </p:nvPr>
        </p:nvSpPr>
        <p:spPr>
          <a:xfrm>
            <a:off x="0" y="0"/>
            <a:ext cx="12192000" cy="6858000"/>
          </a:xfrm>
        </p:spPr>
        <p:txBody>
          <a:bodyPr/>
          <a:p>
            <a:r>
              <a:rPr dirty="0" lang="en-US"/>
              <a:t>Q22. how many fundamental principles, the state of </a:t>
            </a:r>
            <a:r>
              <a:rPr dirty="0" lang="en-US" smtClean="0"/>
              <a:t>Rwanda </a:t>
            </a:r>
            <a:r>
              <a:rPr dirty="0" lang="en-US"/>
              <a:t>commits </a:t>
            </a:r>
            <a:r>
              <a:rPr dirty="0" lang="en-US" smtClean="0"/>
              <a:t>itself </a:t>
            </a:r>
            <a:r>
              <a:rPr dirty="0" lang="en-US"/>
              <a:t>to upholding and ensuring their respect”</a:t>
            </a:r>
          </a:p>
          <a:p>
            <a:pPr indent="-342900" marL="342900">
              <a:buAutoNum type="alphaUcPeriod"/>
            </a:pPr>
            <a:r>
              <a:rPr dirty="0" lang="en-US"/>
              <a:t>6</a:t>
            </a:r>
          </a:p>
          <a:p>
            <a:pPr indent="-342900" marL="342900">
              <a:buAutoNum type="alphaUcPeriod"/>
            </a:pPr>
            <a:r>
              <a:rPr dirty="0" lang="en-US"/>
              <a:t>9</a:t>
            </a:r>
          </a:p>
          <a:p>
            <a:pPr indent="-342900" marL="342900">
              <a:buAutoNum type="alphaUcPeriod"/>
            </a:pPr>
            <a:r>
              <a:rPr dirty="0" lang="en-US"/>
              <a:t>12</a:t>
            </a:r>
          </a:p>
          <a:p>
            <a:pPr indent="-342900" marL="342900">
              <a:buAutoNum type="alphaUcPeriod"/>
            </a:pPr>
            <a:r>
              <a:rPr dirty="0" lang="en-US"/>
              <a:t>7</a:t>
            </a:r>
          </a:p>
          <a:p>
            <a:endParaRPr dirty="0" lang="en-US"/>
          </a:p>
        </p:txBody>
      </p:sp>
      <p:sp>
        <p:nvSpPr>
          <p:cNvPr id="1048929" name="Rectangle 3"/>
          <p:cNvSpPr/>
          <p:nvPr/>
        </p:nvSpPr>
        <p:spPr>
          <a:xfrm>
            <a:off x="1137425" y="899213"/>
            <a:ext cx="10649414" cy="5262979"/>
          </a:xfrm>
          <a:prstGeom prst="rect"/>
        </p:spPr>
        <p:txBody>
          <a:bodyPr wrap="square">
            <a:spAutoFit/>
          </a:bodyPr>
          <a:p>
            <a:r>
              <a:rPr dirty="0" sz="2400" lang="en-US">
                <a:hlinkClick r:id="rId1"/>
              </a:rPr>
              <a:t>The State of Rwanda commits itself to upholding the following fundamental principles and ensuring their respect: </a:t>
            </a:r>
            <a:endParaRPr dirty="0" sz="2400" lang="en-US" smtClean="0">
              <a:hlinkClick r:id="rId1"/>
            </a:endParaRPr>
          </a:p>
          <a:p>
            <a:r>
              <a:rPr dirty="0" sz="2400" lang="en-US" smtClean="0">
                <a:hlinkClick r:id="rId1"/>
              </a:rPr>
              <a:t>1</a:t>
            </a:r>
            <a:r>
              <a:rPr dirty="0" sz="2400" lang="en-US">
                <a:hlinkClick r:id="rId1"/>
              </a:rPr>
              <a:t>°. prevention and punishment of the crime of genocide, fighting against denial and revisionism of genocide as well as eradication of genocide ideology and all its manifestations</a:t>
            </a:r>
            <a:r>
              <a:rPr dirty="0" sz="2400" lang="en-US" smtClean="0">
                <a:hlinkClick r:id="rId1"/>
              </a:rPr>
              <a:t>;</a:t>
            </a:r>
          </a:p>
          <a:p>
            <a:r>
              <a:rPr dirty="0" sz="2400" lang="en-US" smtClean="0">
                <a:hlinkClick r:id="rId1"/>
              </a:rPr>
              <a:t> </a:t>
            </a:r>
            <a:r>
              <a:rPr dirty="0" sz="2400" lang="en-US">
                <a:hlinkClick r:id="rId1"/>
              </a:rPr>
              <a:t>2°. eradication of </a:t>
            </a:r>
            <a:r>
              <a:rPr dirty="0" sz="2400" lang="en-US" err="1">
                <a:hlinkClick r:id="rId1"/>
              </a:rPr>
              <a:t>discrmination</a:t>
            </a:r>
            <a:r>
              <a:rPr dirty="0" sz="2400" lang="en-US">
                <a:hlinkClick r:id="rId1"/>
              </a:rPr>
              <a:t> and divisionism based on ethnicity, region or on any other ground as well as promotion of national unity; </a:t>
            </a:r>
            <a:endParaRPr dirty="0" sz="2400" lang="en-US" smtClean="0">
              <a:hlinkClick r:id="rId1"/>
            </a:endParaRPr>
          </a:p>
          <a:p>
            <a:r>
              <a:rPr dirty="0" sz="2400" lang="en-US" smtClean="0">
                <a:hlinkClick r:id="rId1"/>
              </a:rPr>
              <a:t>3</a:t>
            </a:r>
            <a:r>
              <a:rPr dirty="0" sz="2400" lang="en-US">
                <a:hlinkClick r:id="rId1"/>
              </a:rPr>
              <a:t>°. equitable power sharing; </a:t>
            </a:r>
            <a:endParaRPr dirty="0" sz="2400" lang="en-US" smtClean="0">
              <a:hlinkClick r:id="rId1"/>
            </a:endParaRPr>
          </a:p>
          <a:p>
            <a:r>
              <a:rPr dirty="0" sz="2400" lang="en-US" smtClean="0">
                <a:hlinkClick r:id="rId1"/>
              </a:rPr>
              <a:t>4</a:t>
            </a:r>
            <a:r>
              <a:rPr dirty="0" sz="2400" lang="en-US">
                <a:hlinkClick r:id="rId1"/>
              </a:rPr>
              <a:t>°. building a State governed by the rule of law, a pluralistic democratic Government, equality of all Rwandans and between men and women which is affirmed by women occupying at least thirty percent (30%) of positions in decision-making organs; </a:t>
            </a:r>
            <a:endParaRPr dirty="0" sz="2400" lang="en-US" smtClean="0">
              <a:hlinkClick r:id="rId1"/>
            </a:endParaRPr>
          </a:p>
          <a:p>
            <a:r>
              <a:rPr dirty="0" sz="2400" lang="en-US" smtClean="0">
                <a:hlinkClick r:id="rId1"/>
              </a:rPr>
              <a:t>5</a:t>
            </a:r>
            <a:r>
              <a:rPr dirty="0" sz="2400" lang="en-US">
                <a:hlinkClick r:id="rId1"/>
              </a:rPr>
              <a:t>°. building a State committed to promoting social welfare and establishing appropriate mechanisms for equal opportunity to social justice; </a:t>
            </a:r>
            <a:endParaRPr dirty="0" sz="2400" lang="en-US" smtClean="0">
              <a:hlinkClick r:id="rId1"/>
            </a:endParaRPr>
          </a:p>
          <a:p>
            <a:r>
              <a:rPr dirty="0" sz="2400" lang="en-US" smtClean="0">
                <a:hlinkClick r:id="rId1"/>
              </a:rPr>
              <a:t>6</a:t>
            </a:r>
            <a:r>
              <a:rPr dirty="0" sz="2400" lang="en-US">
                <a:hlinkClick r:id="rId1"/>
              </a:rPr>
              <a:t>°. constant quest for solutions through dialogue and consensus.</a:t>
            </a:r>
            <a:endParaRPr dirty="0" sz="2400" lang="en-US"/>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525" name=""/>
        <p:cNvGrpSpPr/>
        <p:nvPr/>
      </p:nvGrpSpPr>
      <p:grpSpPr>
        <a:xfrm>
          <a:off x="0" y="0"/>
          <a:ext cx="0" cy="0"/>
          <a:chOff x="0" y="0"/>
          <a:chExt cx="0" cy="0"/>
        </a:xfrm>
      </p:grpSpPr>
      <p:sp>
        <p:nvSpPr>
          <p:cNvPr id="1048609" name="Content Placeholder 2"/>
          <p:cNvSpPr>
            <a:spLocks noGrp="1"/>
          </p:cNvSpPr>
          <p:nvPr>
            <p:ph idx="1"/>
          </p:nvPr>
        </p:nvSpPr>
        <p:spPr>
          <a:xfrm>
            <a:off x="0" y="0"/>
            <a:ext cx="12192000" cy="6858000"/>
          </a:xfrm>
        </p:spPr>
        <p:txBody>
          <a:bodyPr>
            <a:normAutofit fontScale="92857" lnSpcReduction="20000"/>
          </a:bodyPr>
          <a:p>
            <a:r>
              <a:rPr dirty="0" lang="en-US"/>
              <a:t>Q34. the formula of intelligent Quotient is:</a:t>
            </a:r>
          </a:p>
          <a:p>
            <a:pPr indent="-342900" marL="342900">
              <a:buAutoNum type="alphaUcPeriod"/>
            </a:pPr>
            <a:r>
              <a:rPr dirty="0" lang="en-US"/>
              <a:t>CA/MA</a:t>
            </a:r>
          </a:p>
          <a:p>
            <a:pPr indent="-342900" marL="342900">
              <a:buAutoNum type="alphaUcPeriod"/>
            </a:pPr>
            <a:r>
              <a:rPr dirty="0" lang="en-US">
                <a:solidFill>
                  <a:srgbClr val="FF0000"/>
                </a:solidFill>
              </a:rPr>
              <a:t>MA/CA</a:t>
            </a:r>
          </a:p>
          <a:p>
            <a:pPr indent="-342900" marL="342900">
              <a:buAutoNum type="alphaUcPeriod"/>
            </a:pPr>
            <a:r>
              <a:rPr dirty="0" lang="en-US"/>
              <a:t>MC/AC</a:t>
            </a:r>
          </a:p>
          <a:p>
            <a:pPr indent="-342900" marL="342900">
              <a:buAutoNum type="alphaUcPeriod"/>
            </a:pPr>
            <a:r>
              <a:rPr dirty="0" lang="en-US"/>
              <a:t>CC/AM</a:t>
            </a:r>
          </a:p>
          <a:p>
            <a:r>
              <a:rPr dirty="0" lang="en-US">
                <a:solidFill>
                  <a:srgbClr val="202124"/>
                </a:solidFill>
                <a:latin typeface="arial" panose="020B0604020202020204" pitchFamily="34" charset="0"/>
                <a:hlinkClick r:id="rId1"/>
              </a:rPr>
              <a:t>Intelligence quotient (IQ) can be obtained by the equation </a:t>
            </a:r>
            <a:r>
              <a:rPr b="1" dirty="0" lang="en-US">
                <a:solidFill>
                  <a:srgbClr val="202124"/>
                </a:solidFill>
                <a:latin typeface="arial" panose="020B0604020202020204" pitchFamily="34" charset="0"/>
                <a:hlinkClick r:id="rId1"/>
              </a:rPr>
              <a:t>MA/CA=IQ</a:t>
            </a:r>
            <a:r>
              <a:rPr dirty="0" lang="en-US">
                <a:solidFill>
                  <a:srgbClr val="202124"/>
                </a:solidFill>
                <a:latin typeface="arial" panose="020B0604020202020204" pitchFamily="34" charset="0"/>
                <a:hlinkClick r:id="rId1"/>
              </a:rPr>
              <a:t>, where MA is mental age and CA is chronological age. This chapter discusses the concepts of mental age and IQ, and the operations by which they are measured</a:t>
            </a:r>
            <a:endParaRPr dirty="0" lang="en-US"/>
          </a:p>
          <a:p>
            <a:r>
              <a:rPr dirty="0" lang="en-US"/>
              <a:t>Q35. intelligent Quotient is:</a:t>
            </a:r>
          </a:p>
          <a:p>
            <a:pPr indent="-342900" marL="342900">
              <a:buAutoNum type="alphaUcPeriod"/>
            </a:pPr>
            <a:r>
              <a:rPr dirty="0" lang="en-US"/>
              <a:t>Ability of performing a task</a:t>
            </a:r>
          </a:p>
          <a:p>
            <a:pPr indent="-342900" marL="342900">
              <a:buFont typeface="Arial" panose="020B0604020202020204" pitchFamily="34" charset="0"/>
              <a:buAutoNum type="alphaUcPeriod"/>
            </a:pPr>
            <a:r>
              <a:rPr dirty="0" lang="en-US" smtClean="0"/>
              <a:t>A </a:t>
            </a:r>
            <a:r>
              <a:rPr dirty="0" lang="en-US"/>
              <a:t>test for </a:t>
            </a:r>
            <a:r>
              <a:rPr dirty="0" lang="en-US" err="1" smtClean="0"/>
              <a:t>academi</a:t>
            </a:r>
            <a:r>
              <a:rPr dirty="0" lang="en-US" err="1">
                <a:solidFill>
                  <a:srgbClr val="FF0000"/>
                </a:solidFill>
              </a:rPr>
              <a:t>A</a:t>
            </a:r>
            <a:r>
              <a:rPr dirty="0" lang="en-US">
                <a:solidFill>
                  <a:srgbClr val="FF0000"/>
                </a:solidFill>
              </a:rPr>
              <a:t> measure of reasoning ability</a:t>
            </a:r>
          </a:p>
          <a:p>
            <a:pPr indent="-342900" marL="342900">
              <a:buAutoNum type="alphaUcPeriod"/>
            </a:pPr>
            <a:r>
              <a:rPr dirty="0" lang="en-US" smtClean="0"/>
              <a:t>c </a:t>
            </a:r>
            <a:r>
              <a:rPr dirty="0" lang="en-US"/>
              <a:t>placement</a:t>
            </a:r>
          </a:p>
          <a:p>
            <a:pPr indent="-342900" marL="342900">
              <a:buAutoNum type="alphaUcPeriod"/>
            </a:pPr>
            <a:r>
              <a:rPr dirty="0" lang="en-US"/>
              <a:t>A and C are collect</a:t>
            </a:r>
          </a:p>
          <a:p>
            <a:r>
              <a:rPr dirty="0" lang="en-US">
                <a:solidFill>
                  <a:srgbClr val="202124"/>
                </a:solidFill>
                <a:latin typeface="arial" panose="020B0604020202020204" pitchFamily="34" charset="0"/>
                <a:hlinkClick r:id="rId2"/>
              </a:rPr>
              <a:t>IQ, or intelligence quotient, is </a:t>
            </a:r>
            <a:r>
              <a:rPr b="1" dirty="0" lang="en-US">
                <a:solidFill>
                  <a:srgbClr val="202124"/>
                </a:solidFill>
                <a:latin typeface="arial" panose="020B0604020202020204" pitchFamily="34" charset="0"/>
                <a:hlinkClick r:id="rId2"/>
              </a:rPr>
              <a:t>a measure of your ability to reason and solve problems</a:t>
            </a:r>
            <a:endParaRPr dirty="0" lang="en-US"/>
          </a:p>
          <a:p>
            <a:endParaRPr dirty="0" lang="en-US"/>
          </a:p>
          <a:p>
            <a:endParaRPr dirty="0" lang="en-US"/>
          </a:p>
        </p:txBody>
      </p:sp>
    </p:spTree>
  </p:cSld>
  <p:clrMapOvr>
    <a:masterClrMapping/>
  </p:clrMapOvr>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8930" name="Content Placeholder 2"/>
          <p:cNvSpPr>
            <a:spLocks noGrp="1"/>
          </p:cNvSpPr>
          <p:nvPr>
            <p:ph idx="1"/>
          </p:nvPr>
        </p:nvSpPr>
        <p:spPr>
          <a:xfrm>
            <a:off x="0" y="0"/>
            <a:ext cx="12192000" cy="6858000"/>
          </a:xfrm>
        </p:spPr>
        <p:txBody>
          <a:bodyPr>
            <a:normAutofit/>
          </a:bodyPr>
          <a:p>
            <a:r>
              <a:rPr dirty="0" sz="4000" lang="en-US"/>
              <a:t>Q23. how many branches of government of </a:t>
            </a:r>
            <a:r>
              <a:rPr dirty="0" sz="4000" lang="en-US" err="1"/>
              <a:t>rwanda</a:t>
            </a:r>
            <a:r>
              <a:rPr dirty="0" sz="4000" lang="en-US"/>
              <a:t>?</a:t>
            </a:r>
          </a:p>
          <a:p>
            <a:pPr indent="-342900" marL="342900">
              <a:buAutoNum type="alphaUcPeriod"/>
            </a:pPr>
            <a:r>
              <a:rPr dirty="0" sz="4000" lang="en-US">
                <a:solidFill>
                  <a:srgbClr val="FF0000"/>
                </a:solidFill>
              </a:rPr>
              <a:t>3</a:t>
            </a:r>
          </a:p>
          <a:p>
            <a:pPr indent="-342900" marL="342900">
              <a:buAutoNum type="alphaUcPeriod"/>
            </a:pPr>
            <a:r>
              <a:rPr dirty="0" sz="4000" lang="en-US"/>
              <a:t>6</a:t>
            </a:r>
          </a:p>
          <a:p>
            <a:pPr indent="-342900" marL="342900">
              <a:buAutoNum type="alphaUcPeriod"/>
            </a:pPr>
            <a:r>
              <a:rPr dirty="0" sz="4000" lang="en-US"/>
              <a:t>8</a:t>
            </a:r>
          </a:p>
          <a:p>
            <a:pPr indent="-342900" marL="342900">
              <a:buAutoNum type="alphaUcPeriod"/>
            </a:pPr>
            <a:r>
              <a:rPr dirty="0" sz="4000" lang="en-US"/>
              <a:t>No true answer</a:t>
            </a:r>
          </a:p>
          <a:p>
            <a:r>
              <a:rPr dirty="0" sz="4000" lang="en-US">
                <a:hlinkClick r:id="rId1"/>
              </a:rPr>
              <a:t>The </a:t>
            </a:r>
            <a:r>
              <a:rPr b="1" dirty="0" sz="4000" lang="en-US">
                <a:hlinkClick r:id="rId1"/>
              </a:rPr>
              <a:t>Government of Rwanda</a:t>
            </a:r>
            <a:r>
              <a:rPr dirty="0" sz="4000" lang="en-US">
                <a:hlinkClick r:id="rId1"/>
              </a:rPr>
              <a:t> has </a:t>
            </a:r>
            <a:r>
              <a:rPr b="1" dirty="0" sz="4000" lang="en-US">
                <a:hlinkClick r:id="rId1"/>
              </a:rPr>
              <a:t>three branches</a:t>
            </a:r>
            <a:r>
              <a:rPr dirty="0" sz="4000" lang="en-US">
                <a:hlinkClick r:id="rId1"/>
              </a:rPr>
              <a:t>: The Executive, The Legislature and The Judiciary</a:t>
            </a:r>
            <a:endParaRPr dirty="0" sz="4000" lang="en-US"/>
          </a:p>
        </p:txBody>
      </p:sp>
    </p:spTree>
  </p:cSld>
  <p:clrMapOvr>
    <a:masterClrMapping/>
  </p:clrMapOvr>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8931" name="Content Placeholder 2"/>
          <p:cNvSpPr>
            <a:spLocks noGrp="1"/>
          </p:cNvSpPr>
          <p:nvPr>
            <p:ph idx="1"/>
          </p:nvPr>
        </p:nvSpPr>
        <p:spPr>
          <a:xfrm>
            <a:off x="0" y="0"/>
            <a:ext cx="12192000" cy="6858000"/>
          </a:xfrm>
        </p:spPr>
        <p:txBody>
          <a:bodyPr>
            <a:normAutofit/>
          </a:bodyPr>
          <a:p>
            <a:r>
              <a:rPr dirty="0" sz="3600" lang="en-US"/>
              <a:t>Q24. SDGs were adopted by all united nations member states in:</a:t>
            </a:r>
          </a:p>
          <a:p>
            <a:pPr indent="-342900" marL="342900">
              <a:buAutoNum type="alphaUcPeriod"/>
            </a:pPr>
            <a:r>
              <a:rPr dirty="0" sz="3600" lang="en-US"/>
              <a:t>2016</a:t>
            </a:r>
          </a:p>
          <a:p>
            <a:pPr indent="-342900" marL="342900">
              <a:buAutoNum type="alphaUcPeriod"/>
            </a:pPr>
            <a:r>
              <a:rPr dirty="0" sz="3600" lang="en-US"/>
              <a:t>2018</a:t>
            </a:r>
          </a:p>
          <a:p>
            <a:pPr indent="-342900" marL="342900">
              <a:buAutoNum type="alphaUcPeriod"/>
            </a:pPr>
            <a:r>
              <a:rPr dirty="0" sz="3600" lang="en-US"/>
              <a:t>2020</a:t>
            </a:r>
          </a:p>
          <a:p>
            <a:pPr indent="-342900" marL="342900">
              <a:buAutoNum type="alphaUcPeriod"/>
            </a:pPr>
            <a:r>
              <a:rPr dirty="0" sz="3600" lang="en-US">
                <a:solidFill>
                  <a:srgbClr val="FF0000"/>
                </a:solidFill>
              </a:rPr>
              <a:t>None of the mentioned</a:t>
            </a:r>
          </a:p>
          <a:p>
            <a:r>
              <a:rPr dirty="0" sz="3600" lang="en-US">
                <a:hlinkClick r:id="rId1"/>
              </a:rPr>
              <a:t>Sustainable Development, </a:t>
            </a:r>
            <a:r>
              <a:rPr b="1" dirty="0" sz="3600" lang="en-US">
                <a:hlinkClick r:id="rId1"/>
              </a:rPr>
              <a:t>adopted</a:t>
            </a:r>
            <a:r>
              <a:rPr dirty="0" sz="3600" lang="en-US">
                <a:hlinkClick r:id="rId1"/>
              </a:rPr>
              <a:t> by </a:t>
            </a:r>
            <a:r>
              <a:rPr b="1" dirty="0" sz="3600" lang="en-US">
                <a:hlinkClick r:id="rId1"/>
              </a:rPr>
              <a:t>all United Nations Member States</a:t>
            </a:r>
            <a:r>
              <a:rPr dirty="0" sz="3600" lang="en-US">
                <a:hlinkClick r:id="rId1"/>
              </a:rPr>
              <a:t> in 2015, provides a shared blueprint </a:t>
            </a:r>
            <a:r>
              <a:rPr b="1" dirty="0" sz="3600" lang="en-US">
                <a:hlinkClick r:id="rId1"/>
              </a:rPr>
              <a:t>for</a:t>
            </a:r>
            <a:r>
              <a:rPr dirty="0" sz="3600" lang="en-US">
                <a:hlinkClick r:id="rId1"/>
              </a:rPr>
              <a:t> peace and prosperity </a:t>
            </a:r>
            <a:r>
              <a:rPr b="1" dirty="0" sz="3600" lang="en-US">
                <a:hlinkClick r:id="rId1"/>
              </a:rPr>
              <a:t>for</a:t>
            </a:r>
            <a:endParaRPr dirty="0" sz="3600" lang="en-US"/>
          </a:p>
        </p:txBody>
      </p:sp>
    </p:spTree>
  </p:cSld>
  <p:clrMapOvr>
    <a:masterClrMapping/>
  </p:clrMapOvr>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734" name=""/>
        <p:cNvGrpSpPr/>
        <p:nvPr/>
      </p:nvGrpSpPr>
      <p:grpSpPr>
        <a:xfrm>
          <a:off x="0" y="0"/>
          <a:ext cx="0" cy="0"/>
          <a:chOff x="0" y="0"/>
          <a:chExt cx="0" cy="0"/>
        </a:xfrm>
      </p:grpSpPr>
      <p:sp>
        <p:nvSpPr>
          <p:cNvPr id="1048932" name="Content Placeholder 2"/>
          <p:cNvSpPr>
            <a:spLocks noGrp="1"/>
          </p:cNvSpPr>
          <p:nvPr>
            <p:ph idx="1"/>
          </p:nvPr>
        </p:nvSpPr>
        <p:spPr>
          <a:xfrm>
            <a:off x="0" y="0"/>
            <a:ext cx="12192000" cy="6858000"/>
          </a:xfrm>
        </p:spPr>
        <p:txBody>
          <a:bodyPr>
            <a:normAutofit/>
          </a:bodyPr>
          <a:p>
            <a:r>
              <a:rPr dirty="0" sz="3600" lang="en-US"/>
              <a:t>Q25. when NDI UMUNYARWANDA </a:t>
            </a:r>
            <a:r>
              <a:rPr dirty="0" sz="3600" lang="en-US" err="1"/>
              <a:t>programme</a:t>
            </a:r>
            <a:r>
              <a:rPr dirty="0" sz="3600" lang="en-US"/>
              <a:t> was started by the government of Rwanda?</a:t>
            </a:r>
          </a:p>
          <a:p>
            <a:r>
              <a:rPr dirty="0" sz="3600" lang="en-US"/>
              <a:t>4/11/2014 12:00:00 AMA</a:t>
            </a:r>
          </a:p>
          <a:p>
            <a:r>
              <a:rPr dirty="0" sz="3600" lang="en-US"/>
              <a:t>4/11/2015  12:00:00 AM</a:t>
            </a:r>
          </a:p>
          <a:p>
            <a:r>
              <a:rPr dirty="0" sz="3600" lang="en-US"/>
              <a:t>4/11/2013</a:t>
            </a:r>
          </a:p>
          <a:p>
            <a:r>
              <a:rPr dirty="0" sz="3600" lang="en-US">
                <a:solidFill>
                  <a:srgbClr val="FF0000"/>
                </a:solidFill>
              </a:rPr>
              <a:t>No true answer</a:t>
            </a:r>
          </a:p>
          <a:p>
            <a:r>
              <a:rPr dirty="0" sz="3600" lang="en-US">
                <a:hlinkClick r:id="rId1"/>
              </a:rPr>
              <a:t>14 </a:t>
            </a:r>
            <a:r>
              <a:rPr dirty="0" sz="3600" lang="en-US" err="1">
                <a:hlinkClick r:id="rId1"/>
              </a:rPr>
              <a:t>déc</a:t>
            </a:r>
            <a:r>
              <a:rPr dirty="0" sz="3600" lang="en-US">
                <a:hlinkClick r:id="rId1"/>
              </a:rPr>
              <a:t>. 2013 — On 08 November 2013, President </a:t>
            </a:r>
            <a:r>
              <a:rPr dirty="0" sz="3600" lang="en-US" err="1">
                <a:hlinkClick r:id="rId1"/>
              </a:rPr>
              <a:t>Kagame</a:t>
            </a:r>
            <a:r>
              <a:rPr dirty="0" sz="3600" lang="en-US">
                <a:hlinkClick r:id="rId1"/>
              </a:rPr>
              <a:t> </a:t>
            </a:r>
            <a:r>
              <a:rPr b="1" dirty="0" sz="3600" lang="en-US">
                <a:hlinkClick r:id="rId1"/>
              </a:rPr>
              <a:t>launched</a:t>
            </a:r>
            <a:r>
              <a:rPr dirty="0" sz="3600" lang="en-US">
                <a:hlinkClick r:id="rId1"/>
              </a:rPr>
              <a:t> “</a:t>
            </a:r>
            <a:r>
              <a:rPr b="1" dirty="0" sz="3600" lang="en-US" err="1">
                <a:hlinkClick r:id="rId1"/>
              </a:rPr>
              <a:t>Ndi</a:t>
            </a:r>
            <a:r>
              <a:rPr b="1" dirty="0" sz="3600" lang="en-US">
                <a:hlinkClick r:id="rId1"/>
              </a:rPr>
              <a:t> </a:t>
            </a:r>
            <a:r>
              <a:rPr b="1" dirty="0" sz="3600" lang="en-US" err="1">
                <a:hlinkClick r:id="rId1"/>
              </a:rPr>
              <a:t>Umunyarwanda</a:t>
            </a:r>
            <a:r>
              <a:rPr dirty="0" sz="3600" lang="en-US">
                <a:hlinkClick r:id="rId1"/>
              </a:rPr>
              <a:t>” (I am </a:t>
            </a:r>
            <a:r>
              <a:rPr b="1" dirty="0" sz="3600" lang="en-US">
                <a:hlinkClick r:id="rId1"/>
              </a:rPr>
              <a:t>Rwandan</a:t>
            </a:r>
            <a:r>
              <a:rPr dirty="0" sz="3600" lang="en-US">
                <a:hlinkClick r:id="rId1"/>
              </a:rPr>
              <a:t>) ideological campaign themed 'critically examining our dark</a:t>
            </a:r>
            <a:endParaRPr dirty="0" sz="3600" lang="en-US"/>
          </a:p>
        </p:txBody>
      </p:sp>
    </p:spTree>
  </p:cSld>
  <p:clrMapOvr>
    <a:masterClrMapping/>
  </p:clrMapOvr>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8933" name="Content Placeholder 2"/>
          <p:cNvSpPr>
            <a:spLocks noGrp="1"/>
          </p:cNvSpPr>
          <p:nvPr>
            <p:ph idx="1"/>
          </p:nvPr>
        </p:nvSpPr>
        <p:spPr>
          <a:xfrm>
            <a:off x="0" y="0"/>
            <a:ext cx="12192000" cy="6858000"/>
          </a:xfrm>
        </p:spPr>
        <p:txBody>
          <a:bodyPr>
            <a:normAutofit/>
          </a:bodyPr>
          <a:p>
            <a:r>
              <a:rPr dirty="0" sz="4000" lang="en-US"/>
              <a:t>Q26. following is one of may measures can be used to combat with the ideology of dependency in Rwanda </a:t>
            </a:r>
          </a:p>
          <a:p>
            <a:pPr indent="-342900" marL="342900">
              <a:buAutoNum type="alphaUcPeriod"/>
            </a:pPr>
            <a:r>
              <a:rPr dirty="0" sz="4000" lang="en-US"/>
              <a:t>Culture </a:t>
            </a:r>
          </a:p>
          <a:p>
            <a:pPr indent="-342900" marL="342900">
              <a:buAutoNum type="alphaUcPeriod"/>
            </a:pPr>
            <a:r>
              <a:rPr dirty="0" sz="4000" lang="en-US"/>
              <a:t>Governance</a:t>
            </a:r>
          </a:p>
          <a:p>
            <a:pPr indent="-342900" marL="342900">
              <a:buAutoNum type="alphaUcPeriod"/>
            </a:pPr>
            <a:r>
              <a:rPr dirty="0" sz="4000" lang="en-US">
                <a:solidFill>
                  <a:srgbClr val="FF0000"/>
                </a:solidFill>
              </a:rPr>
              <a:t>Social protection program</a:t>
            </a:r>
          </a:p>
          <a:p>
            <a:pPr indent="-342900" marL="342900">
              <a:buAutoNum type="alphaUcPeriod"/>
            </a:pPr>
            <a:r>
              <a:rPr dirty="0" sz="4000" lang="en-US"/>
              <a:t>Self protection</a:t>
            </a:r>
          </a:p>
          <a:p>
            <a:endParaRPr dirty="0" sz="4000" lang="en-US"/>
          </a:p>
        </p:txBody>
      </p:sp>
    </p:spTree>
  </p:cSld>
  <p:clrMapOvr>
    <a:masterClrMapping/>
  </p:clrMapOvr>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8934" name="Content Placeholder 2"/>
          <p:cNvSpPr>
            <a:spLocks noGrp="1"/>
          </p:cNvSpPr>
          <p:nvPr>
            <p:ph idx="1"/>
          </p:nvPr>
        </p:nvSpPr>
        <p:spPr>
          <a:xfrm>
            <a:off x="0" y="0"/>
            <a:ext cx="12192000" cy="6858000"/>
          </a:xfrm>
        </p:spPr>
        <p:txBody>
          <a:bodyPr>
            <a:normAutofit/>
          </a:bodyPr>
          <a:p>
            <a:r>
              <a:rPr dirty="0" sz="4400" lang="en-US"/>
              <a:t>Q27. how many member states of commonwealth?</a:t>
            </a:r>
          </a:p>
          <a:p>
            <a:pPr indent="-342900" marL="342900">
              <a:buAutoNum type="alphaUcPeriod"/>
            </a:pPr>
            <a:r>
              <a:rPr dirty="0" sz="4400" lang="en-US"/>
              <a:t>51</a:t>
            </a:r>
          </a:p>
          <a:p>
            <a:pPr indent="-342900" marL="342900">
              <a:buAutoNum type="alphaUcPeriod"/>
            </a:pPr>
            <a:r>
              <a:rPr dirty="0" sz="4400" lang="en-US"/>
              <a:t>53</a:t>
            </a:r>
          </a:p>
          <a:p>
            <a:pPr indent="-342900" marL="342900">
              <a:buAutoNum type="alphaUcPeriod"/>
            </a:pPr>
            <a:r>
              <a:rPr dirty="0" sz="4400" lang="en-US"/>
              <a:t>63</a:t>
            </a:r>
          </a:p>
          <a:p>
            <a:pPr indent="-342900" marL="342900">
              <a:buAutoNum type="alphaUcPeriod"/>
            </a:pPr>
            <a:r>
              <a:rPr dirty="0" sz="4400" lang="en-US">
                <a:solidFill>
                  <a:srgbClr val="FF0000"/>
                </a:solidFill>
              </a:rPr>
              <a:t>No true </a:t>
            </a:r>
            <a:r>
              <a:rPr dirty="0" sz="4400" lang="en-US" smtClean="0">
                <a:solidFill>
                  <a:srgbClr val="FF0000"/>
                </a:solidFill>
              </a:rPr>
              <a:t>answer</a:t>
            </a:r>
          </a:p>
          <a:p>
            <a:pPr indent="0" marL="0">
              <a:buNone/>
            </a:pPr>
            <a:r>
              <a:rPr dirty="0" sz="4400" lang="en-US">
                <a:hlinkClick r:id="rId1"/>
              </a:rPr>
              <a:t>54 countries</a:t>
            </a:r>
            <a:endParaRPr dirty="0" sz="4400" lang="en-US">
              <a:solidFill>
                <a:srgbClr val="FF0000"/>
              </a:solidFill>
            </a:endParaRPr>
          </a:p>
          <a:p>
            <a:endParaRPr dirty="0" sz="4400" lang="en-US"/>
          </a:p>
        </p:txBody>
      </p:sp>
    </p:spTree>
  </p:cSld>
  <p:clrMapOvr>
    <a:masterClrMapping/>
  </p:clrMapOvr>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737" name=""/>
        <p:cNvGrpSpPr/>
        <p:nvPr/>
      </p:nvGrpSpPr>
      <p:grpSpPr>
        <a:xfrm>
          <a:off x="0" y="0"/>
          <a:ext cx="0" cy="0"/>
          <a:chOff x="0" y="0"/>
          <a:chExt cx="0" cy="0"/>
        </a:xfrm>
      </p:grpSpPr>
      <p:sp>
        <p:nvSpPr>
          <p:cNvPr id="1048935" name="Content Placeholder 2"/>
          <p:cNvSpPr>
            <a:spLocks noGrp="1"/>
          </p:cNvSpPr>
          <p:nvPr>
            <p:ph idx="1"/>
          </p:nvPr>
        </p:nvSpPr>
        <p:spPr>
          <a:xfrm>
            <a:off x="0" y="0"/>
            <a:ext cx="12192000" cy="6858000"/>
          </a:xfrm>
        </p:spPr>
        <p:txBody>
          <a:bodyPr/>
          <a:p>
            <a:r>
              <a:rPr dirty="0" lang="en-US"/>
              <a:t>Q28. which of the following pillars is not for made in Rwanda:</a:t>
            </a:r>
          </a:p>
          <a:p>
            <a:pPr indent="-342900" marL="342900">
              <a:buAutoNum type="alphaUcPeriod"/>
            </a:pPr>
            <a:r>
              <a:rPr dirty="0" lang="en-US"/>
              <a:t>Sector specific strategies</a:t>
            </a:r>
          </a:p>
          <a:p>
            <a:pPr indent="-342900" marL="342900">
              <a:buAutoNum type="alphaUcPeriod"/>
            </a:pPr>
            <a:r>
              <a:rPr dirty="0" lang="en-US"/>
              <a:t>Reducing the cost of production</a:t>
            </a:r>
          </a:p>
          <a:p>
            <a:pPr indent="-342900" marL="342900">
              <a:buAutoNum type="alphaUcPeriod"/>
            </a:pPr>
            <a:r>
              <a:rPr dirty="0" lang="en-US">
                <a:solidFill>
                  <a:srgbClr val="FF0000"/>
                </a:solidFill>
              </a:rPr>
              <a:t>Human capital development</a:t>
            </a:r>
          </a:p>
          <a:p>
            <a:pPr indent="-342900" marL="342900">
              <a:buAutoNum type="alphaUcPeriod"/>
            </a:pPr>
            <a:r>
              <a:rPr dirty="0" lang="en-US"/>
              <a:t>Mind-set </a:t>
            </a:r>
            <a:r>
              <a:rPr dirty="0" lang="en-US" smtClean="0"/>
              <a:t>change</a:t>
            </a:r>
          </a:p>
          <a:p>
            <a:pPr indent="0" marL="0">
              <a:buNone/>
            </a:pPr>
            <a:r>
              <a:rPr dirty="0" lang="en-US"/>
              <a:t>The Made in Rwanda Policy has five main pillars namely; </a:t>
            </a:r>
            <a:r>
              <a:rPr dirty="0" lang="en-US">
                <a:hlinkClick r:id="rId1"/>
              </a:rPr>
              <a:t>Mind-set Change, Improving Quality, Reducing the Cost of Competitiveness, Promoting Backward Linkages, Sector Specific Action Plans.</a:t>
            </a:r>
            <a:endParaRPr dirty="0" lang="en-US"/>
          </a:p>
          <a:p>
            <a:endParaRPr dirty="0" lang="en-US"/>
          </a:p>
        </p:txBody>
      </p:sp>
    </p:spTree>
  </p:cSld>
  <p:clrMapOvr>
    <a:masterClrMapping/>
  </p:clrMapOvr>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8936" name="Title 1"/>
          <p:cNvSpPr>
            <a:spLocks noGrp="1"/>
          </p:cNvSpPr>
          <p:nvPr>
            <p:ph type="title"/>
          </p:nvPr>
        </p:nvSpPr>
        <p:spPr/>
        <p:txBody>
          <a:bodyPr/>
          <a:p>
            <a:endParaRPr lang="en-US"/>
          </a:p>
        </p:txBody>
      </p:sp>
      <p:sp>
        <p:nvSpPr>
          <p:cNvPr id="1048937" name="Content Placeholder 2"/>
          <p:cNvSpPr>
            <a:spLocks noGrp="1"/>
          </p:cNvSpPr>
          <p:nvPr>
            <p:ph idx="1"/>
          </p:nvPr>
        </p:nvSpPr>
        <p:spPr/>
        <p:txBody>
          <a:bodyPr/>
          <a:p>
            <a:r>
              <a:rPr dirty="0" lang="en-US"/>
              <a:t>Q29. which of the following is not an asset?</a:t>
            </a:r>
          </a:p>
          <a:p>
            <a:pPr indent="-342900" marL="342900">
              <a:buAutoNum type="alphaUcPeriod"/>
            </a:pPr>
            <a:r>
              <a:rPr dirty="0" lang="en-US">
                <a:solidFill>
                  <a:srgbClr val="FF0000"/>
                </a:solidFill>
              </a:rPr>
              <a:t>Short term debt</a:t>
            </a:r>
          </a:p>
          <a:p>
            <a:pPr indent="-342900" marL="342900">
              <a:buAutoNum type="alphaUcPeriod"/>
            </a:pPr>
            <a:r>
              <a:rPr dirty="0" lang="en-US"/>
              <a:t>Equipment</a:t>
            </a:r>
          </a:p>
          <a:p>
            <a:pPr indent="-342900" marL="342900">
              <a:buAutoNum type="alphaUcPeriod"/>
            </a:pPr>
            <a:r>
              <a:rPr dirty="0" lang="en-US"/>
              <a:t>Cash</a:t>
            </a:r>
          </a:p>
          <a:p>
            <a:pPr indent="-342900" marL="342900">
              <a:buAutoNum type="alphaUcPeriod"/>
            </a:pPr>
            <a:r>
              <a:rPr dirty="0" lang="en-US"/>
              <a:t>land</a:t>
            </a:r>
          </a:p>
          <a:p>
            <a:endParaRPr dirty="0" lang="en-US"/>
          </a:p>
          <a:p>
            <a:endParaRPr dirty="0" lang="en-US"/>
          </a:p>
        </p:txBody>
      </p:sp>
    </p:spTree>
  </p:cSld>
  <p:clrMapOvr>
    <a:masterClrMapping/>
  </p:clrMapOvr>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8938" name="Content Placeholder 2"/>
          <p:cNvSpPr>
            <a:spLocks noGrp="1"/>
          </p:cNvSpPr>
          <p:nvPr>
            <p:ph idx="1"/>
          </p:nvPr>
        </p:nvSpPr>
        <p:spPr>
          <a:xfrm>
            <a:off x="0" y="0"/>
            <a:ext cx="12192000" cy="6858000"/>
          </a:xfrm>
        </p:spPr>
        <p:txBody>
          <a:bodyPr>
            <a:normAutofit/>
          </a:bodyPr>
          <a:p>
            <a:r>
              <a:rPr dirty="0" sz="3600" lang="en-US"/>
              <a:t>Q30. the government of Rwanda has adopted initiative of reducing poverty through many strategies. What will be the areas of focus</a:t>
            </a:r>
          </a:p>
          <a:p>
            <a:pPr indent="-342900" marL="342900">
              <a:buAutoNum type="alphaUcPeriod"/>
            </a:pPr>
            <a:r>
              <a:rPr dirty="0" sz="3600" lang="en-US"/>
              <a:t>Delegation of power</a:t>
            </a:r>
          </a:p>
          <a:p>
            <a:pPr indent="-342900" marL="342900">
              <a:buAutoNum type="alphaUcPeriod"/>
            </a:pPr>
            <a:r>
              <a:rPr dirty="0" sz="3600" lang="en-US"/>
              <a:t>Coordinate the planning</a:t>
            </a:r>
          </a:p>
          <a:p>
            <a:pPr indent="-342900" marL="342900">
              <a:buAutoNum type="alphaUcPeriod"/>
            </a:pPr>
            <a:r>
              <a:rPr dirty="0" sz="3600" lang="en-US"/>
              <a:t>Productivity</a:t>
            </a:r>
          </a:p>
          <a:p>
            <a:pPr indent="-342900" marL="342900">
              <a:buAutoNum type="alphaUcPeriod"/>
            </a:pPr>
            <a:r>
              <a:rPr dirty="0" sz="3600" lang="en-US">
                <a:solidFill>
                  <a:srgbClr val="FF0000"/>
                </a:solidFill>
              </a:rPr>
              <a:t>All are corrects</a:t>
            </a:r>
          </a:p>
          <a:p>
            <a:endParaRPr dirty="0" sz="3600" lang="en-US"/>
          </a:p>
        </p:txBody>
      </p:sp>
    </p:spTree>
  </p:cSld>
  <p:clrMapOvr>
    <a:masterClrMapping/>
  </p:clrMapOvr>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740" name=""/>
        <p:cNvGrpSpPr/>
        <p:nvPr/>
      </p:nvGrpSpPr>
      <p:grpSpPr>
        <a:xfrm>
          <a:off x="0" y="0"/>
          <a:ext cx="0" cy="0"/>
          <a:chOff x="0" y="0"/>
          <a:chExt cx="0" cy="0"/>
        </a:xfrm>
      </p:grpSpPr>
      <p:sp>
        <p:nvSpPr>
          <p:cNvPr id="1048939" name="Content Placeholder 2"/>
          <p:cNvSpPr>
            <a:spLocks noGrp="1"/>
          </p:cNvSpPr>
          <p:nvPr>
            <p:ph idx="1"/>
          </p:nvPr>
        </p:nvSpPr>
        <p:spPr>
          <a:xfrm>
            <a:off x="0" y="0"/>
            <a:ext cx="12192000" cy="6858000"/>
          </a:xfrm>
        </p:spPr>
        <p:txBody>
          <a:bodyPr>
            <a:normAutofit/>
          </a:bodyPr>
          <a:p>
            <a:r>
              <a:rPr dirty="0" sz="4000" lang="en-US"/>
              <a:t>Q31. quality service delivery is one of the crucial indicator in a </a:t>
            </a:r>
            <a:r>
              <a:rPr dirty="0" sz="4000" lang="en-US" smtClean="0"/>
              <a:t>good </a:t>
            </a:r>
            <a:r>
              <a:rPr dirty="0" sz="4000" lang="en-US"/>
              <a:t>governance, the following is the client’s right vis to your duties:</a:t>
            </a:r>
          </a:p>
          <a:p>
            <a:pPr indent="-342900" marL="342900">
              <a:buAutoNum type="alphaUcPeriod"/>
            </a:pPr>
            <a:r>
              <a:rPr dirty="0" sz="4000" lang="en-US"/>
              <a:t>Fulfill terms and conditions for the service</a:t>
            </a:r>
          </a:p>
          <a:p>
            <a:pPr indent="-342900" marL="342900">
              <a:buAutoNum type="alphaUcPeriod"/>
            </a:pPr>
            <a:r>
              <a:rPr dirty="0" sz="4000" lang="en-US"/>
              <a:t>Full and transparent disclosure of service related information</a:t>
            </a:r>
          </a:p>
          <a:p>
            <a:pPr indent="-342900" marL="342900">
              <a:buAutoNum type="alphaUcPeriod"/>
            </a:pPr>
            <a:r>
              <a:rPr dirty="0" sz="4000" lang="en-US"/>
              <a:t>Cooperative and understanding</a:t>
            </a:r>
          </a:p>
          <a:p>
            <a:pPr indent="-342900" marL="342900">
              <a:buAutoNum type="alphaUcPeriod"/>
            </a:pPr>
            <a:r>
              <a:rPr dirty="0" sz="4000" lang="en-US">
                <a:solidFill>
                  <a:srgbClr val="FF0000"/>
                </a:solidFill>
              </a:rPr>
              <a:t>Respect and fair treatment</a:t>
            </a:r>
          </a:p>
          <a:p>
            <a:endParaRPr dirty="0" sz="4000" lang="en-US"/>
          </a:p>
        </p:txBody>
      </p:sp>
    </p:spTree>
  </p:cSld>
  <p:clrMapOvr>
    <a:masterClrMapping/>
  </p:clrMapOvr>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8940" name="Content Placeholder 2"/>
          <p:cNvSpPr>
            <a:spLocks noGrp="1"/>
          </p:cNvSpPr>
          <p:nvPr>
            <p:ph idx="1"/>
          </p:nvPr>
        </p:nvSpPr>
        <p:spPr>
          <a:xfrm>
            <a:off x="0" y="0"/>
            <a:ext cx="12192000" cy="6858000"/>
          </a:xfrm>
        </p:spPr>
        <p:txBody>
          <a:bodyPr>
            <a:normAutofit/>
          </a:bodyPr>
          <a:p>
            <a:r>
              <a:rPr dirty="0" sz="3600" lang="en-US"/>
              <a:t>Q32: the difference between the annual actin plan and the strategic plan is that:</a:t>
            </a:r>
          </a:p>
          <a:p>
            <a:pPr indent="-342900" marL="342900">
              <a:buAutoNum type="alphaUcPeriod"/>
            </a:pPr>
            <a:r>
              <a:rPr dirty="0" sz="3600" lang="en-US"/>
              <a:t>The first is prepared at local level and national level while the second is prepared only at national level</a:t>
            </a:r>
          </a:p>
          <a:p>
            <a:pPr indent="-342900" marL="342900">
              <a:buAutoNum type="alphaUcPeriod"/>
            </a:pPr>
            <a:r>
              <a:rPr dirty="0" sz="3600" lang="en-US">
                <a:solidFill>
                  <a:srgbClr val="FF0000"/>
                </a:solidFill>
              </a:rPr>
              <a:t>The first is defined over one year while the second is defined over a long period (more than 3 years) </a:t>
            </a:r>
          </a:p>
          <a:p>
            <a:pPr indent="-342900" marL="342900">
              <a:buAutoNum type="alphaUcPeriod"/>
            </a:pPr>
            <a:r>
              <a:rPr dirty="0" sz="3600" lang="en-US"/>
              <a:t>The first is accompanied by a precise </a:t>
            </a:r>
            <a:r>
              <a:rPr dirty="0" sz="3600" lang="en-US" err="1"/>
              <a:t>budjet</a:t>
            </a:r>
            <a:r>
              <a:rPr dirty="0" sz="3600" lang="en-US"/>
              <a:t> while the second is accompanied by a provision budget</a:t>
            </a:r>
          </a:p>
          <a:p>
            <a:pPr indent="-342900" marL="342900">
              <a:buAutoNum type="alphaUcPeriod"/>
            </a:pPr>
            <a:r>
              <a:rPr dirty="0" sz="3600" lang="en-US"/>
              <a:t>All are corrects </a:t>
            </a:r>
            <a:endParaRPr dirty="0" sz="3600" lang="en-US" smtClean="0"/>
          </a:p>
          <a:p>
            <a:pPr indent="0" marL="0">
              <a:buNone/>
            </a:pPr>
            <a:r>
              <a:rPr b="1" dirty="0" sz="3600" lang="en-US">
                <a:hlinkClick r:id="rId1"/>
              </a:rPr>
              <a:t>Strategy can be timeless whereas action plan is time specific</a:t>
            </a:r>
            <a:endParaRPr dirty="0" sz="3600" lang="en-US"/>
          </a:p>
          <a:p>
            <a:endParaRPr dirty="0" sz="3600" lang="en-US"/>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526" name=""/>
        <p:cNvGrpSpPr/>
        <p:nvPr/>
      </p:nvGrpSpPr>
      <p:grpSpPr>
        <a:xfrm>
          <a:off x="0" y="0"/>
          <a:ext cx="0" cy="0"/>
          <a:chOff x="0" y="0"/>
          <a:chExt cx="0" cy="0"/>
        </a:xfrm>
      </p:grpSpPr>
      <p:sp>
        <p:nvSpPr>
          <p:cNvPr id="1048610" name="Content Placeholder 2"/>
          <p:cNvSpPr>
            <a:spLocks noGrp="1"/>
          </p:cNvSpPr>
          <p:nvPr>
            <p:ph idx="1"/>
          </p:nvPr>
        </p:nvSpPr>
        <p:spPr>
          <a:xfrm>
            <a:off x="0" y="0"/>
            <a:ext cx="12192000" cy="6858000"/>
          </a:xfrm>
        </p:spPr>
        <p:txBody>
          <a:bodyPr>
            <a:normAutofit/>
          </a:bodyPr>
          <a:p>
            <a:r>
              <a:rPr dirty="0" sz="3600" lang="en-US"/>
              <a:t>Q36. the multiple intelligence domain specific intelligence are:</a:t>
            </a:r>
          </a:p>
          <a:p>
            <a:pPr indent="-342900" marL="342900">
              <a:buAutoNum type="alphaUcPeriod"/>
            </a:pPr>
            <a:r>
              <a:rPr dirty="0" sz="3600" lang="en-US"/>
              <a:t>3</a:t>
            </a:r>
          </a:p>
          <a:p>
            <a:pPr indent="-342900" marL="342900">
              <a:buAutoNum type="alphaUcPeriod"/>
            </a:pPr>
            <a:r>
              <a:rPr dirty="0" sz="3600" lang="en-US"/>
              <a:t>7</a:t>
            </a:r>
          </a:p>
          <a:p>
            <a:pPr indent="-342900" marL="342900">
              <a:buAutoNum type="alphaUcPeriod"/>
            </a:pPr>
            <a:r>
              <a:rPr dirty="0" sz="3600" lang="en-US"/>
              <a:t>6</a:t>
            </a:r>
          </a:p>
          <a:p>
            <a:pPr indent="-342900" marL="342900">
              <a:buAutoNum type="alphaUcPeriod"/>
            </a:pPr>
            <a:r>
              <a:rPr dirty="0" sz="3600" lang="en-US">
                <a:solidFill>
                  <a:srgbClr val="FF0000"/>
                </a:solidFill>
              </a:rPr>
              <a:t>8</a:t>
            </a:r>
          </a:p>
          <a:p>
            <a:r>
              <a:rPr dirty="0" sz="3600" lang="en-US">
                <a:solidFill>
                  <a:srgbClr val="202124"/>
                </a:solidFill>
                <a:latin typeface="arial" panose="020B0604020202020204" pitchFamily="34" charset="0"/>
                <a:hlinkClick r:id="rId1"/>
              </a:rPr>
              <a:t>To broaden this notion of intelligence, Gardner introduced eight different types of intelligences consisting of: </a:t>
            </a:r>
            <a:r>
              <a:rPr b="1" dirty="0" sz="3600" lang="en-US">
                <a:solidFill>
                  <a:srgbClr val="202124"/>
                </a:solidFill>
                <a:latin typeface="arial" panose="020B0604020202020204" pitchFamily="34" charset="0"/>
                <a:hlinkClick r:id="rId1"/>
              </a:rPr>
              <a:t>Linguistic, Logical/Mathematical, Spatial, Bodily-Kinesthetic, Musical, Interpersonal, Intrapersonal, and Naturalist</a:t>
            </a:r>
            <a:r>
              <a:rPr dirty="0" sz="3600" lang="en-US">
                <a:solidFill>
                  <a:srgbClr val="202124"/>
                </a:solidFill>
                <a:latin typeface="arial" panose="020B0604020202020204" pitchFamily="34" charset="0"/>
                <a:hlinkClick r:id="rId1"/>
              </a:rPr>
              <a:t>.</a:t>
            </a:r>
            <a:endParaRPr dirty="0" sz="3600" lang="en-US"/>
          </a:p>
          <a:p>
            <a:endParaRPr dirty="0" sz="3600" lang="en-US"/>
          </a:p>
          <a:p>
            <a:endParaRPr dirty="0" sz="3600" lang="en-US"/>
          </a:p>
        </p:txBody>
      </p:sp>
    </p:spTree>
  </p:cSld>
  <p:clrMapOvr>
    <a:masterClrMapping/>
  </p:clrMapOvr>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8941" name="Content Placeholder 2"/>
          <p:cNvSpPr>
            <a:spLocks noGrp="1"/>
          </p:cNvSpPr>
          <p:nvPr>
            <p:ph idx="1"/>
          </p:nvPr>
        </p:nvSpPr>
        <p:spPr>
          <a:xfrm>
            <a:off x="0" y="0"/>
            <a:ext cx="12192000" cy="6858000"/>
          </a:xfrm>
        </p:spPr>
        <p:txBody>
          <a:bodyPr>
            <a:normAutofit/>
          </a:bodyPr>
          <a:p>
            <a:r>
              <a:rPr dirty="0" sz="4000" lang="en-US"/>
              <a:t>Q33. As Gender and Family promotion officer, what are your strategies to strengthen the functioning of existing good governance unit:</a:t>
            </a:r>
          </a:p>
          <a:p>
            <a:pPr indent="-342900" marL="342900">
              <a:buAutoNum type="alphaUcPeriod"/>
            </a:pPr>
            <a:r>
              <a:rPr dirty="0" sz="4000" lang="en-US"/>
              <a:t>Identification the needs</a:t>
            </a:r>
          </a:p>
          <a:p>
            <a:pPr indent="-342900" marL="342900">
              <a:buAutoNum type="alphaUcPeriod"/>
            </a:pPr>
            <a:r>
              <a:rPr dirty="0" sz="4000" lang="en-US"/>
              <a:t>Data bank information</a:t>
            </a:r>
          </a:p>
          <a:p>
            <a:pPr indent="-342900" marL="342900">
              <a:buAutoNum type="alphaUcPeriod"/>
            </a:pPr>
            <a:r>
              <a:rPr dirty="0" sz="4000" lang="en-US"/>
              <a:t>Funding mobilization</a:t>
            </a:r>
          </a:p>
          <a:p>
            <a:pPr indent="-342900" marL="342900">
              <a:buAutoNum type="alphaUcPeriod"/>
            </a:pPr>
            <a:r>
              <a:rPr dirty="0" sz="4000" lang="en-US"/>
              <a:t>Both A and B are correct</a:t>
            </a:r>
          </a:p>
          <a:p>
            <a:endParaRPr dirty="0" sz="4000" lang="en-US"/>
          </a:p>
        </p:txBody>
      </p:sp>
    </p:spTree>
  </p:cSld>
  <p:clrMapOvr>
    <a:masterClrMapping/>
  </p:clrMapOvr>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743" name=""/>
        <p:cNvGrpSpPr/>
        <p:nvPr/>
      </p:nvGrpSpPr>
      <p:grpSpPr>
        <a:xfrm>
          <a:off x="0" y="0"/>
          <a:ext cx="0" cy="0"/>
          <a:chOff x="0" y="0"/>
          <a:chExt cx="0" cy="0"/>
        </a:xfrm>
      </p:grpSpPr>
      <p:sp>
        <p:nvSpPr>
          <p:cNvPr id="1048942" name="Content Placeholder 2"/>
          <p:cNvSpPr>
            <a:spLocks noGrp="1"/>
          </p:cNvSpPr>
          <p:nvPr>
            <p:ph idx="1"/>
          </p:nvPr>
        </p:nvSpPr>
        <p:spPr>
          <a:xfrm>
            <a:off x="0" y="0"/>
            <a:ext cx="12192000" cy="6858000"/>
          </a:xfrm>
        </p:spPr>
        <p:txBody>
          <a:bodyPr>
            <a:normAutofit/>
          </a:bodyPr>
          <a:p>
            <a:r>
              <a:rPr dirty="0" sz="4400" lang="en-US"/>
              <a:t>Q34. the following </a:t>
            </a:r>
            <a:r>
              <a:rPr dirty="0" sz="4400" lang="en-US" smtClean="0"/>
              <a:t>uses </a:t>
            </a:r>
            <a:r>
              <a:rPr dirty="0" sz="4400" lang="en-US"/>
              <a:t>are </a:t>
            </a:r>
            <a:r>
              <a:rPr dirty="0" sz="4400" lang="en-US" err="1"/>
              <a:t>homogrow</a:t>
            </a:r>
            <a:r>
              <a:rPr dirty="0" sz="4400" lang="en-US"/>
              <a:t> solutions initiatives related to the gender promotion.</a:t>
            </a:r>
          </a:p>
          <a:p>
            <a:pPr indent="-342900" marL="342900">
              <a:buAutoNum type="alphaUcPeriod"/>
            </a:pPr>
            <a:r>
              <a:rPr dirty="0" sz="4400" lang="en-US"/>
              <a:t>One cow per family</a:t>
            </a:r>
          </a:p>
          <a:p>
            <a:pPr indent="-342900" marL="342900">
              <a:buAutoNum type="alphaUcPeriod"/>
            </a:pPr>
            <a:r>
              <a:rPr dirty="0" sz="4400" lang="en-US" err="1"/>
              <a:t>Gacaca</a:t>
            </a:r>
            <a:r>
              <a:rPr dirty="0" sz="4400" lang="en-US"/>
              <a:t> court</a:t>
            </a:r>
          </a:p>
          <a:p>
            <a:pPr indent="-342900" marL="342900">
              <a:buAutoNum type="alphaUcPeriod"/>
            </a:pPr>
            <a:r>
              <a:rPr dirty="0" sz="4400" lang="en-US"/>
              <a:t>Health insurance</a:t>
            </a:r>
          </a:p>
          <a:p>
            <a:pPr indent="-342900" marL="342900">
              <a:buAutoNum type="alphaUcPeriod"/>
            </a:pPr>
            <a:r>
              <a:rPr dirty="0" sz="4400" lang="en-US">
                <a:solidFill>
                  <a:srgbClr val="FF0000"/>
                </a:solidFill>
              </a:rPr>
              <a:t>No true answer </a:t>
            </a:r>
          </a:p>
          <a:p>
            <a:endParaRPr dirty="0" sz="4400" lang="en-US"/>
          </a:p>
        </p:txBody>
      </p:sp>
    </p:spTree>
  </p:cSld>
  <p:clrMapOvr>
    <a:masterClrMapping/>
  </p:clrMapOvr>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8943" name="Content Placeholder 2"/>
          <p:cNvSpPr>
            <a:spLocks noGrp="1"/>
          </p:cNvSpPr>
          <p:nvPr>
            <p:ph idx="1"/>
          </p:nvPr>
        </p:nvSpPr>
        <p:spPr>
          <a:xfrm>
            <a:off x="0" y="0"/>
            <a:ext cx="12192000" cy="6858000"/>
          </a:xfrm>
        </p:spPr>
        <p:txBody>
          <a:bodyPr>
            <a:normAutofit/>
          </a:bodyPr>
          <a:p>
            <a:r>
              <a:rPr dirty="0" sz="4000" lang="en-US"/>
              <a:t>Q35. As a public servant, what should I do when I think me and one of my family member is infected by corona virus?</a:t>
            </a:r>
          </a:p>
          <a:p>
            <a:pPr indent="-342900" marL="342900">
              <a:buAutoNum type="alphaUcPeriod"/>
            </a:pPr>
            <a:r>
              <a:rPr dirty="0" sz="4000" lang="en-US"/>
              <a:t>To inform your supervision</a:t>
            </a:r>
          </a:p>
          <a:p>
            <a:pPr indent="-342900" marL="342900">
              <a:buAutoNum type="alphaUcPeriod"/>
            </a:pPr>
            <a:r>
              <a:rPr dirty="0" sz="4000" lang="en-US"/>
              <a:t>To inform your family</a:t>
            </a:r>
          </a:p>
          <a:p>
            <a:pPr indent="-342900" marL="342900">
              <a:buAutoNum type="alphaUcPeriod"/>
            </a:pPr>
            <a:r>
              <a:rPr dirty="0" sz="4000" lang="en-US">
                <a:solidFill>
                  <a:srgbClr val="FF0000"/>
                </a:solidFill>
              </a:rPr>
              <a:t>Isolation place</a:t>
            </a:r>
          </a:p>
          <a:p>
            <a:pPr indent="-342900" marL="342900">
              <a:buAutoNum type="alphaUcPeriod"/>
            </a:pPr>
            <a:r>
              <a:rPr dirty="0" sz="4000" lang="en-US"/>
              <a:t>Contact your local board of health</a:t>
            </a:r>
          </a:p>
          <a:p>
            <a:endParaRPr dirty="0" sz="4000" lang="en-US"/>
          </a:p>
        </p:txBody>
      </p:sp>
    </p:spTree>
  </p:cSld>
  <p:clrMapOvr>
    <a:masterClrMapping/>
  </p:clrMapOvr>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8944" name="Content Placeholder 2"/>
          <p:cNvSpPr>
            <a:spLocks noGrp="1"/>
          </p:cNvSpPr>
          <p:nvPr>
            <p:ph idx="1"/>
          </p:nvPr>
        </p:nvSpPr>
        <p:spPr>
          <a:xfrm>
            <a:off x="0" y="0"/>
            <a:ext cx="12192000" cy="6858000"/>
          </a:xfrm>
        </p:spPr>
        <p:txBody>
          <a:bodyPr>
            <a:normAutofit/>
          </a:bodyPr>
          <a:p>
            <a:r>
              <a:rPr dirty="0" sz="4000" lang="en-US"/>
              <a:t>Q36. how can you treat a customer as an individual?</a:t>
            </a:r>
          </a:p>
          <a:p>
            <a:pPr indent="-342900" marL="342900">
              <a:buAutoNum type="alphaUcPeriod"/>
            </a:pPr>
            <a:r>
              <a:rPr dirty="0" sz="4000" lang="en-US">
                <a:solidFill>
                  <a:srgbClr val="FF0000"/>
                </a:solidFill>
              </a:rPr>
              <a:t>Respect the confidentiality of a client</a:t>
            </a:r>
          </a:p>
          <a:p>
            <a:pPr indent="-342900" marL="342900">
              <a:buAutoNum type="alphaUcPeriod"/>
            </a:pPr>
            <a:r>
              <a:rPr dirty="0" sz="4000" lang="en-US"/>
              <a:t>Courtesy</a:t>
            </a:r>
          </a:p>
          <a:p>
            <a:pPr indent="-342900" marL="342900">
              <a:buAutoNum type="alphaUcPeriod"/>
            </a:pPr>
            <a:r>
              <a:rPr dirty="0" sz="4000" lang="en-US"/>
              <a:t>Respect their views based on their local leaders</a:t>
            </a:r>
          </a:p>
          <a:p>
            <a:pPr indent="-342900" marL="342900">
              <a:buAutoNum type="alphaUcPeriod"/>
            </a:pPr>
            <a:r>
              <a:rPr dirty="0" sz="4000" lang="en-US"/>
              <a:t>No true answer</a:t>
            </a:r>
          </a:p>
        </p:txBody>
      </p:sp>
    </p:spTree>
  </p:cSld>
  <p:clrMapOvr>
    <a:masterClrMapping/>
  </p:clrMapOvr>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746" name=""/>
        <p:cNvGrpSpPr/>
        <p:nvPr/>
      </p:nvGrpSpPr>
      <p:grpSpPr>
        <a:xfrm>
          <a:off x="0" y="0"/>
          <a:ext cx="0" cy="0"/>
          <a:chOff x="0" y="0"/>
          <a:chExt cx="0" cy="0"/>
        </a:xfrm>
      </p:grpSpPr>
      <p:sp>
        <p:nvSpPr>
          <p:cNvPr id="1048945" name="Content Placeholder 2"/>
          <p:cNvSpPr>
            <a:spLocks noGrp="1"/>
          </p:cNvSpPr>
          <p:nvPr>
            <p:ph idx="1"/>
          </p:nvPr>
        </p:nvSpPr>
        <p:spPr>
          <a:xfrm>
            <a:off x="0" y="0"/>
            <a:ext cx="12192000" cy="6858000"/>
          </a:xfrm>
        </p:spPr>
        <p:txBody>
          <a:bodyPr>
            <a:normAutofit/>
          </a:bodyPr>
          <a:p>
            <a:r>
              <a:rPr dirty="0" sz="4000" lang="en-US"/>
              <a:t>Q37. </a:t>
            </a:r>
            <a:r>
              <a:rPr dirty="0" sz="4000" lang="en-US" smtClean="0"/>
              <a:t>suppose you are given a post of gender and family promotion officer in your district, how can you address beneficiaries needs?</a:t>
            </a:r>
          </a:p>
          <a:p>
            <a:pPr indent="-342900" marL="342900">
              <a:buAutoNum type="alphaUcPeriod"/>
            </a:pPr>
            <a:r>
              <a:rPr dirty="0" sz="4000" lang="en-US" smtClean="0"/>
              <a:t>Implement permanent campaign of sensitization on the importance of gender balance</a:t>
            </a:r>
          </a:p>
          <a:p>
            <a:pPr indent="-342900" marL="342900">
              <a:buAutoNum type="alphaUcPeriod"/>
            </a:pPr>
            <a:r>
              <a:rPr dirty="0" sz="4000" lang="en-US" smtClean="0"/>
              <a:t>Provide </a:t>
            </a:r>
            <a:r>
              <a:rPr dirty="0" sz="4000" lang="en-US"/>
              <a:t>a minimum package of material support cooperatives</a:t>
            </a:r>
          </a:p>
          <a:p>
            <a:pPr indent="-342900" marL="342900">
              <a:buAutoNum type="alphaUcPeriod"/>
            </a:pPr>
            <a:r>
              <a:rPr dirty="0" sz="4000" lang="en-US"/>
              <a:t>Increase the opportunities for vocational training for learners who have special education needs:</a:t>
            </a:r>
          </a:p>
          <a:p>
            <a:pPr indent="-342900" marL="342900">
              <a:buAutoNum type="alphaUcPeriod"/>
            </a:pPr>
            <a:r>
              <a:rPr dirty="0" sz="4000" lang="en-US"/>
              <a:t>Provide preferential access to all levels of education to learners who have special education needs</a:t>
            </a:r>
          </a:p>
          <a:p>
            <a:endParaRPr dirty="0" sz="4000" lang="en-US"/>
          </a:p>
        </p:txBody>
      </p:sp>
    </p:spTree>
  </p:cSld>
  <p:clrMapOvr>
    <a:masterClrMapping/>
  </p:clrMapOvr>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8946" name="Content Placeholder 2"/>
          <p:cNvSpPr>
            <a:spLocks noGrp="1"/>
          </p:cNvSpPr>
          <p:nvPr>
            <p:ph idx="1"/>
          </p:nvPr>
        </p:nvSpPr>
        <p:spPr>
          <a:xfrm>
            <a:off x="0" y="0"/>
            <a:ext cx="12192000" cy="6858000"/>
          </a:xfrm>
        </p:spPr>
        <p:txBody>
          <a:bodyPr>
            <a:normAutofit/>
          </a:bodyPr>
          <a:p>
            <a:r>
              <a:rPr dirty="0" sz="3600" lang="en-US"/>
              <a:t>Q38. what are appropriate language Kinyarwanda language for </a:t>
            </a:r>
            <a:r>
              <a:rPr dirty="0" sz="3600" lang="en-US" err="1"/>
              <a:t>Nyangufi</a:t>
            </a:r>
            <a:r>
              <a:rPr dirty="0" sz="3600" lang="en-US"/>
              <a:t>:</a:t>
            </a:r>
          </a:p>
          <a:p>
            <a:pPr indent="-342900" marL="342900">
              <a:buAutoNum type="alphaUcPeriod"/>
            </a:pPr>
            <a:r>
              <a:rPr dirty="0" sz="3600" lang="en-US" err="1"/>
              <a:t>Igikuri</a:t>
            </a:r>
            <a:endParaRPr dirty="0" sz="3600" lang="en-US"/>
          </a:p>
          <a:p>
            <a:pPr indent="-342900" marL="342900">
              <a:buAutoNum type="alphaUcPeriod"/>
            </a:pPr>
            <a:r>
              <a:rPr dirty="0" sz="3600" lang="en-US" err="1"/>
              <a:t>Ikimuga</a:t>
            </a:r>
            <a:endParaRPr dirty="0" sz="3600" lang="en-US"/>
          </a:p>
          <a:p>
            <a:pPr indent="-342900" marL="342900">
              <a:buAutoNum type="alphaUcPeriod"/>
            </a:pPr>
            <a:r>
              <a:rPr dirty="0" sz="3600" lang="en-US" err="1"/>
              <a:t>Ufite</a:t>
            </a:r>
            <a:r>
              <a:rPr dirty="0" sz="3600" lang="en-US"/>
              <a:t> </a:t>
            </a:r>
            <a:r>
              <a:rPr dirty="0" sz="3600" lang="en-US" err="1"/>
              <a:t>ubugufi</a:t>
            </a:r>
            <a:endParaRPr dirty="0" sz="3600" lang="en-US"/>
          </a:p>
          <a:p>
            <a:pPr indent="-342900" marL="342900">
              <a:buAutoNum type="alphaUcPeriod"/>
            </a:pPr>
            <a:r>
              <a:rPr dirty="0" sz="3600" lang="en-US" err="1">
                <a:solidFill>
                  <a:srgbClr val="FF0000"/>
                </a:solidFill>
              </a:rPr>
              <a:t>Ubugufi</a:t>
            </a:r>
            <a:r>
              <a:rPr dirty="0" sz="3600" lang="en-US">
                <a:solidFill>
                  <a:srgbClr val="FF0000"/>
                </a:solidFill>
              </a:rPr>
              <a:t> </a:t>
            </a:r>
            <a:r>
              <a:rPr dirty="0" sz="3600" lang="en-US" err="1">
                <a:solidFill>
                  <a:srgbClr val="FF0000"/>
                </a:solidFill>
              </a:rPr>
              <a:t>bukabije</a:t>
            </a:r>
            <a:endParaRPr dirty="0" sz="3600" lang="en-US">
              <a:solidFill>
                <a:srgbClr val="FF0000"/>
              </a:solidFill>
            </a:endParaRPr>
          </a:p>
          <a:p>
            <a:endParaRPr dirty="0" sz="3600" lang="en-US"/>
          </a:p>
        </p:txBody>
      </p:sp>
    </p:spTree>
  </p:cSld>
  <p:clrMapOvr>
    <a:masterClrMapping/>
  </p:clrMapOvr>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8947" name="Content Placeholder 2"/>
          <p:cNvSpPr>
            <a:spLocks noGrp="1"/>
          </p:cNvSpPr>
          <p:nvPr>
            <p:ph idx="1"/>
          </p:nvPr>
        </p:nvSpPr>
        <p:spPr>
          <a:xfrm>
            <a:off x="0" y="0"/>
            <a:ext cx="12192000" cy="6858000"/>
          </a:xfrm>
        </p:spPr>
        <p:txBody>
          <a:bodyPr>
            <a:normAutofit/>
          </a:bodyPr>
          <a:p>
            <a:r>
              <a:rPr dirty="0" sz="4000" lang="en-US"/>
              <a:t>Q39. the budget of decentralized administrative entities shall consist of:</a:t>
            </a:r>
          </a:p>
          <a:p>
            <a:pPr indent="-342900" marL="342900">
              <a:buAutoNum type="alphaUcPeriod"/>
            </a:pPr>
            <a:r>
              <a:rPr dirty="0" sz="4000" lang="en-US"/>
              <a:t>3 categories</a:t>
            </a:r>
          </a:p>
          <a:p>
            <a:pPr indent="-342900" marL="342900">
              <a:buFontTx/>
              <a:buAutoNum type="alphaUcPeriod"/>
            </a:pPr>
            <a:r>
              <a:rPr dirty="0" sz="4000" lang="en-US">
                <a:solidFill>
                  <a:srgbClr val="FF0000"/>
                </a:solidFill>
              </a:rPr>
              <a:t>2 categories</a:t>
            </a:r>
          </a:p>
          <a:p>
            <a:pPr indent="-342900" marL="342900">
              <a:buFontTx/>
              <a:buAutoNum type="alphaUcPeriod"/>
            </a:pPr>
            <a:r>
              <a:rPr dirty="0" sz="4000" lang="en-US"/>
              <a:t>1 categories</a:t>
            </a:r>
          </a:p>
          <a:p>
            <a:pPr indent="-342900" marL="342900">
              <a:buAutoNum type="alphaUcPeriod"/>
            </a:pPr>
            <a:r>
              <a:rPr dirty="0" sz="4000" lang="en-US"/>
              <a:t>None of the mentioned</a:t>
            </a:r>
          </a:p>
          <a:p>
            <a:endParaRPr dirty="0" sz="4000" lang="en-US"/>
          </a:p>
        </p:txBody>
      </p:sp>
    </p:spTree>
  </p:cSld>
  <p:clrMapOvr>
    <a:masterClrMapping/>
  </p:clrMapOvr>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749" name=""/>
        <p:cNvGrpSpPr/>
        <p:nvPr/>
      </p:nvGrpSpPr>
      <p:grpSpPr>
        <a:xfrm>
          <a:off x="0" y="0"/>
          <a:ext cx="0" cy="0"/>
          <a:chOff x="0" y="0"/>
          <a:chExt cx="0" cy="0"/>
        </a:xfrm>
      </p:grpSpPr>
      <p:sp>
        <p:nvSpPr>
          <p:cNvPr id="1048948" name="Content Placeholder 2"/>
          <p:cNvSpPr>
            <a:spLocks noGrp="1"/>
          </p:cNvSpPr>
          <p:nvPr>
            <p:ph idx="1"/>
          </p:nvPr>
        </p:nvSpPr>
        <p:spPr>
          <a:xfrm>
            <a:off x="0" y="0"/>
            <a:ext cx="12192000" cy="6858000"/>
          </a:xfrm>
        </p:spPr>
        <p:txBody>
          <a:bodyPr>
            <a:normAutofit/>
          </a:bodyPr>
          <a:p>
            <a:r>
              <a:rPr dirty="0" sz="4000" lang="en-US"/>
              <a:t>Q40 official document in Rwanda may be written in:</a:t>
            </a:r>
          </a:p>
          <a:p>
            <a:pPr indent="-342900" marL="342900">
              <a:buAutoNum type="alphaUcPeriod"/>
            </a:pPr>
            <a:r>
              <a:rPr dirty="0" sz="4000" lang="en-US"/>
              <a:t>One official language</a:t>
            </a:r>
          </a:p>
          <a:p>
            <a:pPr indent="-342900" marL="342900">
              <a:buAutoNum type="alphaUcPeriod"/>
            </a:pPr>
            <a:r>
              <a:rPr dirty="0" sz="4000" lang="en-US"/>
              <a:t>Two official languages</a:t>
            </a:r>
          </a:p>
          <a:p>
            <a:pPr indent="-342900" marL="342900">
              <a:buAutoNum type="alphaUcPeriod"/>
            </a:pPr>
            <a:r>
              <a:rPr dirty="0" sz="4000" lang="en-US">
                <a:solidFill>
                  <a:srgbClr val="FF0000"/>
                </a:solidFill>
              </a:rPr>
              <a:t>All official languages</a:t>
            </a:r>
          </a:p>
          <a:p>
            <a:pPr indent="-342900" marL="342900">
              <a:buAutoNum type="alphaUcPeriod"/>
            </a:pPr>
            <a:r>
              <a:rPr dirty="0" sz="4000" lang="en-US"/>
              <a:t>All are correct</a:t>
            </a:r>
          </a:p>
          <a:p>
            <a:r>
              <a:rPr dirty="0" sz="4000" lang="en-US">
                <a:hlinkClick r:id="rId1"/>
              </a:rPr>
              <a:t>The </a:t>
            </a:r>
            <a:r>
              <a:rPr b="1" dirty="0" sz="4000" lang="en-US">
                <a:hlinkClick r:id="rId1"/>
              </a:rPr>
              <a:t>official languages</a:t>
            </a:r>
            <a:r>
              <a:rPr dirty="0" sz="4000" lang="en-US">
                <a:hlinkClick r:id="rId1"/>
              </a:rPr>
              <a:t> are </a:t>
            </a:r>
            <a:r>
              <a:rPr dirty="0" sz="4000" lang="en-US" err="1">
                <a:hlinkClick r:id="rId1"/>
              </a:rPr>
              <a:t>Ikinyarwanda</a:t>
            </a:r>
            <a:r>
              <a:rPr dirty="0" sz="4000" lang="en-US">
                <a:hlinkClick r:id="rId1"/>
              </a:rPr>
              <a:t>, English and French</a:t>
            </a:r>
            <a:endParaRPr dirty="0" sz="4000" lang="en-US"/>
          </a:p>
        </p:txBody>
      </p:sp>
    </p:spTree>
  </p:cSld>
  <p:clrMapOvr>
    <a:masterClrMapping/>
  </p:clrMapOvr>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8949" name="Content Placeholder 2"/>
          <p:cNvSpPr>
            <a:spLocks noGrp="1"/>
          </p:cNvSpPr>
          <p:nvPr>
            <p:ph idx="1"/>
          </p:nvPr>
        </p:nvSpPr>
        <p:spPr>
          <a:xfrm>
            <a:off x="0" y="0"/>
            <a:ext cx="12192000" cy="6858000"/>
          </a:xfrm>
        </p:spPr>
        <p:txBody>
          <a:bodyPr>
            <a:normAutofit/>
          </a:bodyPr>
          <a:p>
            <a:r>
              <a:rPr dirty="0" sz="4000" lang="en-US"/>
              <a:t>Q41. the </a:t>
            </a:r>
            <a:r>
              <a:rPr dirty="0" sz="4000" lang="en-US" smtClean="0"/>
              <a:t>mayor </a:t>
            </a:r>
            <a:r>
              <a:rPr dirty="0" sz="4000" lang="en-US"/>
              <a:t>asked you to present him at a gender and family promotion meeting organized at district level. One of the participants want to know law governing matrimonial </a:t>
            </a:r>
            <a:r>
              <a:rPr dirty="0" sz="4000" lang="en-US" err="1"/>
              <a:t>rigimes</a:t>
            </a:r>
            <a:r>
              <a:rPr dirty="0" sz="4000" lang="en-US"/>
              <a:t>, donations and successions. What is the law governing matrimonial regimes, donations and succession?</a:t>
            </a:r>
          </a:p>
          <a:p>
            <a:pPr indent="-342900" marL="342900">
              <a:buAutoNum type="alphaUcPeriod"/>
            </a:pPr>
            <a:r>
              <a:rPr dirty="0" sz="4000" lang="en-US"/>
              <a:t>Law </a:t>
            </a:r>
            <a:r>
              <a:rPr dirty="0" sz="4000" lang="en-US" smtClean="0"/>
              <a:t>No </a:t>
            </a:r>
            <a:r>
              <a:rPr dirty="0" sz="4000" lang="en-US"/>
              <a:t>43/2013 of 30/03/2013</a:t>
            </a:r>
          </a:p>
          <a:p>
            <a:pPr indent="-342900" marL="342900">
              <a:buAutoNum type="alphaUcPeriod"/>
            </a:pPr>
            <a:r>
              <a:rPr dirty="0" sz="4000" lang="en-US"/>
              <a:t>Law No 32/2016 of 28/08/2016</a:t>
            </a:r>
          </a:p>
          <a:p>
            <a:pPr indent="-342900" marL="342900">
              <a:buAutoNum type="alphaUcPeriod"/>
            </a:pPr>
            <a:r>
              <a:rPr dirty="0" sz="4000" lang="en-US">
                <a:solidFill>
                  <a:srgbClr val="FF0000"/>
                </a:solidFill>
                <a:hlinkClick r:id="rId1"/>
              </a:rPr>
              <a:t>Law no 27/2016 of 08/07/2016</a:t>
            </a:r>
            <a:endParaRPr dirty="0" sz="4000" lang="en-US">
              <a:solidFill>
                <a:srgbClr val="FF0000"/>
              </a:solidFill>
            </a:endParaRPr>
          </a:p>
          <a:p>
            <a:pPr indent="-342900" marL="342900">
              <a:buAutoNum type="alphaUcPeriod"/>
            </a:pPr>
            <a:r>
              <a:rPr dirty="0" sz="4000" lang="en-US"/>
              <a:t>Law no 003/20/2016 of 30/03/2016</a:t>
            </a:r>
          </a:p>
          <a:p>
            <a:endParaRPr dirty="0" sz="4000" lang="en-US"/>
          </a:p>
        </p:txBody>
      </p:sp>
    </p:spTree>
  </p:cSld>
  <p:clrMapOvr>
    <a:masterClrMapping/>
  </p:clrMapOvr>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751" name=""/>
        <p:cNvGrpSpPr/>
        <p:nvPr/>
      </p:nvGrpSpPr>
      <p:grpSpPr>
        <a:xfrm>
          <a:off x="0" y="0"/>
          <a:ext cx="0" cy="0"/>
          <a:chOff x="0" y="0"/>
          <a:chExt cx="0" cy="0"/>
        </a:xfrm>
      </p:grpSpPr>
      <p:sp>
        <p:nvSpPr>
          <p:cNvPr id="1048950" name="Content Placeholder 2"/>
          <p:cNvSpPr>
            <a:spLocks noGrp="1"/>
          </p:cNvSpPr>
          <p:nvPr>
            <p:ph idx="1"/>
          </p:nvPr>
        </p:nvSpPr>
        <p:spPr>
          <a:xfrm>
            <a:off x="0" y="0"/>
            <a:ext cx="12192000" cy="6858000"/>
          </a:xfrm>
        </p:spPr>
        <p:txBody>
          <a:bodyPr>
            <a:normAutofit/>
          </a:bodyPr>
          <a:p>
            <a:r>
              <a:rPr dirty="0" sz="4000" lang="en-US"/>
              <a:t>Q42. How many types of matrimonial regimes:</a:t>
            </a:r>
          </a:p>
          <a:p>
            <a:pPr indent="-342900" marL="342900">
              <a:buAutoNum type="alphaUcPeriod"/>
            </a:pPr>
            <a:r>
              <a:rPr dirty="0" sz="4000" lang="en-US"/>
              <a:t>2</a:t>
            </a:r>
          </a:p>
          <a:p>
            <a:pPr indent="-342900" marL="342900">
              <a:buAutoNum type="alphaUcPeriod"/>
            </a:pPr>
            <a:r>
              <a:rPr dirty="0" sz="4000" lang="en-US">
                <a:solidFill>
                  <a:srgbClr val="FF0000"/>
                </a:solidFill>
              </a:rPr>
              <a:t>3</a:t>
            </a:r>
          </a:p>
          <a:p>
            <a:pPr indent="-342900" marL="342900">
              <a:buAutoNum type="alphaUcPeriod"/>
            </a:pPr>
            <a:r>
              <a:rPr dirty="0" sz="4000" lang="en-US"/>
              <a:t>4</a:t>
            </a:r>
          </a:p>
          <a:p>
            <a:pPr indent="-342900" marL="342900">
              <a:buAutoNum type="alphaUcPeriod"/>
            </a:pPr>
            <a:r>
              <a:rPr dirty="0" sz="4000" lang="en-US"/>
              <a:t>5</a:t>
            </a:r>
          </a:p>
          <a:p>
            <a:endParaRPr dirty="0" sz="4000" lang="en-US"/>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527" name=""/>
        <p:cNvGrpSpPr/>
        <p:nvPr/>
      </p:nvGrpSpPr>
      <p:grpSpPr>
        <a:xfrm>
          <a:off x="0" y="0"/>
          <a:ext cx="0" cy="0"/>
          <a:chOff x="0" y="0"/>
          <a:chExt cx="0" cy="0"/>
        </a:xfrm>
      </p:grpSpPr>
      <p:sp>
        <p:nvSpPr>
          <p:cNvPr id="1048611" name="Content Placeholder 2"/>
          <p:cNvSpPr>
            <a:spLocks noGrp="1"/>
          </p:cNvSpPr>
          <p:nvPr>
            <p:ph idx="1"/>
          </p:nvPr>
        </p:nvSpPr>
        <p:spPr>
          <a:xfrm>
            <a:off x="0" y="0"/>
            <a:ext cx="12192000" cy="6858000"/>
          </a:xfrm>
        </p:spPr>
        <p:txBody>
          <a:bodyPr>
            <a:normAutofit/>
          </a:bodyPr>
          <a:p>
            <a:r>
              <a:rPr b="1" dirty="0" sz="3200" lang="en-US">
                <a:solidFill>
                  <a:srgbClr val="202124"/>
                </a:solidFill>
                <a:latin typeface="arial" panose="020B0604020202020204" pitchFamily="34" charset="0"/>
              </a:rPr>
              <a:t>Q37. The learning process that engage students by making real world connections through exploration and high-level questioning is:</a:t>
            </a:r>
          </a:p>
          <a:p>
            <a:pPr indent="-342900" marL="342900">
              <a:buAutoNum type="alphaUcPeriod"/>
            </a:pPr>
            <a:r>
              <a:rPr b="1" dirty="0" sz="3200" lang="en-US">
                <a:solidFill>
                  <a:srgbClr val="FF0000"/>
                </a:solidFill>
                <a:latin typeface="arial" panose="020B0604020202020204" pitchFamily="34" charset="0"/>
              </a:rPr>
              <a:t>Inquiry based learning </a:t>
            </a:r>
          </a:p>
          <a:p>
            <a:pPr indent="-342900" marL="342900">
              <a:buAutoNum type="alphaUcPeriod"/>
            </a:pPr>
            <a:r>
              <a:rPr b="1" dirty="0" sz="3200" lang="en-US">
                <a:solidFill>
                  <a:srgbClr val="202124"/>
                </a:solidFill>
                <a:latin typeface="arial" panose="020B0604020202020204" pitchFamily="34" charset="0"/>
              </a:rPr>
              <a:t>Project methods</a:t>
            </a:r>
          </a:p>
          <a:p>
            <a:pPr indent="-342900" marL="342900">
              <a:buAutoNum type="alphaUcPeriod"/>
            </a:pPr>
            <a:r>
              <a:rPr b="1" dirty="0" sz="3200" lang="en-US">
                <a:solidFill>
                  <a:srgbClr val="202124"/>
                </a:solidFill>
                <a:latin typeface="arial" panose="020B0604020202020204" pitchFamily="34" charset="0"/>
              </a:rPr>
              <a:t>Socratic method</a:t>
            </a:r>
          </a:p>
          <a:p>
            <a:pPr indent="-342900" marL="342900">
              <a:buAutoNum type="alphaUcPeriod"/>
            </a:pPr>
            <a:r>
              <a:rPr b="1" dirty="0" sz="3200" lang="en-US">
                <a:solidFill>
                  <a:srgbClr val="202124"/>
                </a:solidFill>
                <a:latin typeface="arial" panose="020B0604020202020204" pitchFamily="34" charset="0"/>
              </a:rPr>
              <a:t>None is wrong</a:t>
            </a:r>
          </a:p>
          <a:p>
            <a:r>
              <a:rPr b="1" dirty="0" sz="3200" lang="en-US">
                <a:solidFill>
                  <a:srgbClr val="202124"/>
                </a:solidFill>
                <a:latin typeface="arial" panose="020B0604020202020204" pitchFamily="34" charset="0"/>
                <a:hlinkClick r:id="rId1"/>
              </a:rPr>
              <a:t>Inquiry-based learning</a:t>
            </a:r>
            <a:r>
              <a:rPr dirty="0" sz="3200" lang="en-US">
                <a:solidFill>
                  <a:srgbClr val="202124"/>
                </a:solidFill>
                <a:latin typeface="arial" panose="020B0604020202020204" pitchFamily="34" charset="0"/>
                <a:hlinkClick r:id="rId1"/>
              </a:rPr>
              <a:t> is a learning process that engages students by making real-world connections through exploration and high-level questioning. It is an approach to learning that encourages students to engage in problem-solving and experiential learning.</a:t>
            </a:r>
            <a:endParaRPr dirty="0" sz="3200" lang="en-US"/>
          </a:p>
          <a:p>
            <a:endParaRPr dirty="0" sz="3200" lang="en-US"/>
          </a:p>
          <a:p>
            <a:endParaRPr dirty="0" sz="3200" lang="en-US"/>
          </a:p>
        </p:txBody>
      </p:sp>
    </p:spTree>
  </p:cSld>
  <p:clrMapOvr>
    <a:masterClrMapping/>
  </p:clrMapOvr>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752" name=""/>
        <p:cNvGrpSpPr/>
        <p:nvPr/>
      </p:nvGrpSpPr>
      <p:grpSpPr>
        <a:xfrm>
          <a:off x="0" y="0"/>
          <a:ext cx="0" cy="0"/>
          <a:chOff x="0" y="0"/>
          <a:chExt cx="0" cy="0"/>
        </a:xfrm>
      </p:grpSpPr>
      <p:sp>
        <p:nvSpPr>
          <p:cNvPr id="1048951" name="Content Placeholder 2"/>
          <p:cNvSpPr>
            <a:spLocks noGrp="1"/>
          </p:cNvSpPr>
          <p:nvPr>
            <p:ph idx="1"/>
          </p:nvPr>
        </p:nvSpPr>
        <p:spPr>
          <a:xfrm>
            <a:off x="0" y="0"/>
            <a:ext cx="12192000" cy="6858000"/>
          </a:xfrm>
        </p:spPr>
        <p:txBody>
          <a:bodyPr>
            <a:normAutofit/>
          </a:bodyPr>
          <a:p>
            <a:r>
              <a:rPr dirty="0" sz="4000" lang="en-US"/>
              <a:t>Q43. the following reasons are the cause of dissolution of types matrimonial regimes:</a:t>
            </a:r>
          </a:p>
          <a:p>
            <a:pPr indent="-514350" marL="514350">
              <a:buFont typeface="+mj-lt"/>
              <a:buAutoNum type="alphaUcPeriod"/>
            </a:pPr>
            <a:r>
              <a:rPr dirty="0" sz="4000" lang="en-US"/>
              <a:t>Conflicts of the spouses</a:t>
            </a:r>
          </a:p>
          <a:p>
            <a:pPr indent="-514350" marL="514350">
              <a:buFont typeface="+mj-lt"/>
              <a:buAutoNum type="alphaUcPeriod"/>
            </a:pPr>
            <a:r>
              <a:rPr dirty="0" sz="4000" lang="en-US">
                <a:solidFill>
                  <a:srgbClr val="FF0000"/>
                </a:solidFill>
              </a:rPr>
              <a:t>Death of one of </a:t>
            </a:r>
            <a:r>
              <a:rPr dirty="0" sz="4000" lang="en-US" smtClean="0">
                <a:solidFill>
                  <a:srgbClr val="FF0000"/>
                </a:solidFill>
              </a:rPr>
              <a:t>their </a:t>
            </a:r>
            <a:r>
              <a:rPr dirty="0" sz="4000" lang="en-US">
                <a:solidFill>
                  <a:srgbClr val="FF0000"/>
                </a:solidFill>
              </a:rPr>
              <a:t>spouses</a:t>
            </a:r>
          </a:p>
          <a:p>
            <a:pPr indent="-514350" marL="514350">
              <a:buFont typeface="+mj-lt"/>
              <a:buAutoNum type="alphaUcPeriod"/>
            </a:pPr>
            <a:r>
              <a:rPr dirty="0" sz="4000" lang="en-US"/>
              <a:t>Ingratitude of one of the spouses</a:t>
            </a:r>
          </a:p>
          <a:p>
            <a:pPr indent="-514350" marL="514350">
              <a:buFont typeface="+mj-lt"/>
              <a:buAutoNum type="alphaUcPeriod"/>
            </a:pPr>
            <a:r>
              <a:rPr dirty="0" sz="4000" lang="en-US"/>
              <a:t>All are </a:t>
            </a:r>
            <a:r>
              <a:rPr dirty="0" sz="4000" lang="en-US" smtClean="0"/>
              <a:t>corrects</a:t>
            </a:r>
          </a:p>
          <a:p>
            <a:r>
              <a:rPr dirty="0" sz="4000" lang="en-US" smtClean="0">
                <a:hlinkClick r:id="rId1"/>
              </a:rPr>
              <a:t>1</a:t>
            </a:r>
            <a:r>
              <a:rPr dirty="0" sz="4000" lang="en-US">
                <a:hlinkClick r:id="rId1"/>
              </a:rPr>
              <a:t>° divorce; </a:t>
            </a:r>
            <a:endParaRPr dirty="0" sz="4000" lang="en-US" smtClean="0">
              <a:hlinkClick r:id="rId1"/>
            </a:endParaRPr>
          </a:p>
          <a:p>
            <a:r>
              <a:rPr dirty="0" sz="4000" lang="en-US" smtClean="0">
                <a:hlinkClick r:id="rId1"/>
              </a:rPr>
              <a:t>2</a:t>
            </a:r>
            <a:r>
              <a:rPr dirty="0" sz="4000" lang="en-US">
                <a:hlinkClick r:id="rId1"/>
              </a:rPr>
              <a:t>° modification of type of matrimonial regime; </a:t>
            </a:r>
            <a:endParaRPr dirty="0" sz="4000" lang="en-US" smtClean="0">
              <a:hlinkClick r:id="rId1"/>
            </a:endParaRPr>
          </a:p>
          <a:p>
            <a:r>
              <a:rPr dirty="0" sz="4000" lang="en-US" smtClean="0">
                <a:hlinkClick r:id="rId1"/>
              </a:rPr>
              <a:t>3</a:t>
            </a:r>
            <a:r>
              <a:rPr dirty="0" sz="4000" lang="en-US">
                <a:hlinkClick r:id="rId1"/>
              </a:rPr>
              <a:t>° death of one of the spouses.</a:t>
            </a:r>
            <a:endParaRPr dirty="0" sz="4000" lang="en-US"/>
          </a:p>
        </p:txBody>
      </p:sp>
    </p:spTree>
  </p:cSld>
  <p:clrMapOvr>
    <a:masterClrMapping/>
  </p:clrMapOvr>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753" name=""/>
        <p:cNvGrpSpPr/>
        <p:nvPr/>
      </p:nvGrpSpPr>
      <p:grpSpPr>
        <a:xfrm>
          <a:off x="0" y="0"/>
          <a:ext cx="0" cy="0"/>
          <a:chOff x="0" y="0"/>
          <a:chExt cx="0" cy="0"/>
        </a:xfrm>
      </p:grpSpPr>
      <p:sp>
        <p:nvSpPr>
          <p:cNvPr id="1048952" name="Content Placeholder 2"/>
          <p:cNvSpPr>
            <a:spLocks noGrp="1"/>
          </p:cNvSpPr>
          <p:nvPr>
            <p:ph idx="1"/>
          </p:nvPr>
        </p:nvSpPr>
        <p:spPr>
          <a:xfrm>
            <a:off x="0" y="0"/>
            <a:ext cx="12192000" cy="6858000"/>
          </a:xfrm>
        </p:spPr>
        <p:txBody>
          <a:bodyPr>
            <a:normAutofit/>
          </a:bodyPr>
          <a:p>
            <a:r>
              <a:rPr dirty="0" sz="4000" lang="en-US"/>
              <a:t>Q44. the types of family donations are the following:</a:t>
            </a:r>
          </a:p>
          <a:p>
            <a:pPr indent="-342900" marL="342900">
              <a:buAutoNum type="alphaUcPeriod"/>
            </a:pPr>
            <a:r>
              <a:rPr dirty="0" sz="4000" lang="en-US" err="1" smtClean="0"/>
              <a:t>Inervivos</a:t>
            </a:r>
            <a:r>
              <a:rPr dirty="0" sz="4000" lang="en-US" smtClean="0"/>
              <a:t> </a:t>
            </a:r>
            <a:r>
              <a:rPr dirty="0" sz="4000" lang="en-US"/>
              <a:t>donations</a:t>
            </a:r>
          </a:p>
          <a:p>
            <a:pPr indent="-342900" marL="342900">
              <a:buAutoNum type="alphaUcPeriod"/>
            </a:pPr>
            <a:r>
              <a:rPr dirty="0" sz="4000" lang="en-US"/>
              <a:t>Legacy</a:t>
            </a:r>
          </a:p>
          <a:p>
            <a:pPr indent="-342900" marL="342900">
              <a:buAutoNum type="alphaUcPeriod"/>
            </a:pPr>
            <a:r>
              <a:rPr dirty="0" sz="4000" lang="en-US"/>
              <a:t>Revocation</a:t>
            </a:r>
          </a:p>
          <a:p>
            <a:pPr indent="-342900" marL="342900">
              <a:buAutoNum type="alphaUcPeriod"/>
            </a:pPr>
            <a:r>
              <a:rPr dirty="0" sz="4000" lang="en-US">
                <a:solidFill>
                  <a:srgbClr val="FF0000"/>
                </a:solidFill>
              </a:rPr>
              <a:t>Both A and </a:t>
            </a:r>
            <a:r>
              <a:rPr b="1" dirty="0" sz="4000" lang="en-US" smtClean="0">
                <a:solidFill>
                  <a:srgbClr val="FF0000"/>
                </a:solidFill>
              </a:rPr>
              <a:t>B</a:t>
            </a:r>
          </a:p>
          <a:p>
            <a:pPr indent="0" marL="0">
              <a:buNone/>
            </a:pPr>
            <a:r>
              <a:rPr dirty="0" sz="4000" lang="en-US">
                <a:hlinkClick r:id="rId1"/>
              </a:rPr>
              <a:t>1° inter </a:t>
            </a:r>
            <a:r>
              <a:rPr dirty="0" sz="4000" lang="en-US" err="1">
                <a:hlinkClick r:id="rId1"/>
              </a:rPr>
              <a:t>vivos</a:t>
            </a:r>
            <a:r>
              <a:rPr dirty="0" sz="4000" lang="en-US">
                <a:hlinkClick r:id="rId1"/>
              </a:rPr>
              <a:t> donations; </a:t>
            </a:r>
            <a:endParaRPr dirty="0" sz="4000" lang="en-US" smtClean="0">
              <a:hlinkClick r:id="rId1"/>
            </a:endParaRPr>
          </a:p>
          <a:p>
            <a:pPr indent="0" marL="0">
              <a:buNone/>
            </a:pPr>
            <a:r>
              <a:rPr dirty="0" sz="4000" lang="en-US" smtClean="0">
                <a:hlinkClick r:id="rId1"/>
              </a:rPr>
              <a:t>2</a:t>
            </a:r>
            <a:r>
              <a:rPr dirty="0" sz="4000" lang="en-US">
                <a:hlinkClick r:id="rId1"/>
              </a:rPr>
              <a:t>° legacy.</a:t>
            </a:r>
            <a:endParaRPr dirty="0" sz="4000" lang="en-US"/>
          </a:p>
          <a:p>
            <a:endParaRPr dirty="0" sz="4000" lang="en-US"/>
          </a:p>
        </p:txBody>
      </p:sp>
    </p:spTree>
  </p:cSld>
  <p:clrMapOvr>
    <a:masterClrMapping/>
  </p:clrMapOvr>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754" name=""/>
        <p:cNvGrpSpPr/>
        <p:nvPr/>
      </p:nvGrpSpPr>
      <p:grpSpPr>
        <a:xfrm>
          <a:off x="0" y="0"/>
          <a:ext cx="0" cy="0"/>
          <a:chOff x="0" y="0"/>
          <a:chExt cx="0" cy="0"/>
        </a:xfrm>
      </p:grpSpPr>
      <p:sp>
        <p:nvSpPr>
          <p:cNvPr id="1048953" name="Content Placeholder 2"/>
          <p:cNvSpPr>
            <a:spLocks noGrp="1"/>
          </p:cNvSpPr>
          <p:nvPr>
            <p:ph idx="1"/>
          </p:nvPr>
        </p:nvSpPr>
        <p:spPr>
          <a:xfrm>
            <a:off x="0" y="0"/>
            <a:ext cx="12192000" cy="6858000"/>
          </a:xfrm>
        </p:spPr>
        <p:txBody>
          <a:bodyPr>
            <a:normAutofit/>
          </a:bodyPr>
          <a:p>
            <a:r>
              <a:rPr dirty="0" sz="3600" lang="en-US"/>
              <a:t>Q45. Any donation is void if:</a:t>
            </a:r>
          </a:p>
          <a:p>
            <a:pPr indent="-342900" marL="342900">
              <a:buAutoNum type="alphaUcPeriod"/>
            </a:pPr>
            <a:r>
              <a:rPr dirty="0" sz="3600" lang="en-US"/>
              <a:t>The donation is made, but is conditional to the single will of the donor</a:t>
            </a:r>
          </a:p>
          <a:p>
            <a:pPr indent="-342900" marL="342900">
              <a:buAutoNum type="alphaUcPeriod"/>
            </a:pPr>
            <a:r>
              <a:rPr dirty="0" sz="3600" lang="en-US">
                <a:solidFill>
                  <a:srgbClr val="FF0000"/>
                </a:solidFill>
              </a:rPr>
              <a:t>The receiver fails to fulfil any of </a:t>
            </a:r>
            <a:r>
              <a:rPr dirty="0" sz="3600" lang="en-US" smtClean="0">
                <a:solidFill>
                  <a:srgbClr val="FF0000"/>
                </a:solidFill>
              </a:rPr>
              <a:t>their </a:t>
            </a:r>
            <a:r>
              <a:rPr dirty="0" sz="3600" lang="en-US">
                <a:solidFill>
                  <a:srgbClr val="FF0000"/>
                </a:solidFill>
                <a:hlinkClick r:id="rId1" action="ppaction://hlinkfile"/>
              </a:rPr>
              <a:t>obligations required </a:t>
            </a:r>
            <a:r>
              <a:rPr dirty="0" sz="3600" lang="en-US">
                <a:solidFill>
                  <a:srgbClr val="FF0000"/>
                </a:solidFill>
              </a:rPr>
              <a:t>under the terms of donation</a:t>
            </a:r>
          </a:p>
          <a:p>
            <a:pPr indent="-342900" marL="342900">
              <a:buAutoNum type="alphaUcPeriod"/>
            </a:pPr>
            <a:r>
              <a:rPr dirty="0" sz="3600" lang="en-US"/>
              <a:t>Ingratitude of the receiver</a:t>
            </a:r>
          </a:p>
          <a:p>
            <a:pPr indent="-342900" marL="342900">
              <a:buAutoNum type="alphaUcPeriod"/>
            </a:pPr>
            <a:r>
              <a:rPr dirty="0" sz="3600" lang="en-US"/>
              <a:t>None of the mentioned</a:t>
            </a:r>
          </a:p>
          <a:p>
            <a:endParaRPr dirty="0" sz="3600" lang="en-US"/>
          </a:p>
        </p:txBody>
      </p:sp>
    </p:spTree>
  </p:cSld>
  <p:clrMapOvr>
    <a:masterClrMapping/>
  </p:clrMapOvr>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755" name=""/>
        <p:cNvGrpSpPr/>
        <p:nvPr/>
      </p:nvGrpSpPr>
      <p:grpSpPr>
        <a:xfrm>
          <a:off x="0" y="0"/>
          <a:ext cx="0" cy="0"/>
          <a:chOff x="0" y="0"/>
          <a:chExt cx="0" cy="0"/>
        </a:xfrm>
      </p:grpSpPr>
      <p:sp>
        <p:nvSpPr>
          <p:cNvPr id="1048954" name="Content Placeholder 2"/>
          <p:cNvSpPr>
            <a:spLocks noGrp="1"/>
          </p:cNvSpPr>
          <p:nvPr>
            <p:ph idx="1"/>
          </p:nvPr>
        </p:nvSpPr>
        <p:spPr>
          <a:xfrm>
            <a:off x="0" y="0"/>
            <a:ext cx="12192000" cy="6858000"/>
          </a:xfrm>
        </p:spPr>
        <p:txBody>
          <a:bodyPr>
            <a:normAutofit/>
          </a:bodyPr>
          <a:p>
            <a:r>
              <a:rPr dirty="0" sz="4000" lang="en-US"/>
              <a:t>Q46. to address the issues, the national gender policy is structured around the following:</a:t>
            </a:r>
          </a:p>
          <a:p>
            <a:pPr indent="-342900" marL="342900">
              <a:buAutoNum type="alphaUcPeriod"/>
            </a:pPr>
            <a:r>
              <a:rPr dirty="0" sz="4000" lang="en-US">
                <a:solidFill>
                  <a:srgbClr val="FF0000"/>
                </a:solidFill>
              </a:rPr>
              <a:t>Eight (8) priority areas</a:t>
            </a:r>
          </a:p>
          <a:p>
            <a:pPr indent="-342900" marL="342900">
              <a:buAutoNum type="alphaUcPeriod"/>
            </a:pPr>
            <a:r>
              <a:rPr dirty="0" sz="4000" lang="en-US"/>
              <a:t>Ten (10) priority areas</a:t>
            </a:r>
          </a:p>
          <a:p>
            <a:pPr indent="-342900" marL="342900">
              <a:buAutoNum type="alphaUcPeriod"/>
            </a:pPr>
            <a:r>
              <a:rPr dirty="0" sz="4000" lang="en-US" smtClean="0"/>
              <a:t>Seven </a:t>
            </a:r>
            <a:r>
              <a:rPr dirty="0" sz="4000" lang="en-US"/>
              <a:t>(7) priority area</a:t>
            </a:r>
          </a:p>
          <a:p>
            <a:pPr indent="-342900" marL="342900">
              <a:buAutoNum type="alphaUcPeriod"/>
            </a:pPr>
            <a:r>
              <a:rPr dirty="0" sz="4000" lang="en-US"/>
              <a:t>None of the </a:t>
            </a:r>
            <a:r>
              <a:rPr dirty="0" sz="4000" lang="en-US" smtClean="0"/>
              <a:t>mentioned</a:t>
            </a:r>
          </a:p>
          <a:p>
            <a:endParaRPr dirty="0" sz="4000" lang="en-US"/>
          </a:p>
        </p:txBody>
      </p:sp>
    </p:spTree>
  </p:cSld>
  <p:clrMapOvr>
    <a:masterClrMapping/>
  </p:clrMapOvr>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756" name=""/>
        <p:cNvGrpSpPr/>
        <p:nvPr/>
      </p:nvGrpSpPr>
      <p:grpSpPr>
        <a:xfrm>
          <a:off x="0" y="0"/>
          <a:ext cx="0" cy="0"/>
          <a:chOff x="0" y="0"/>
          <a:chExt cx="0" cy="0"/>
        </a:xfrm>
      </p:grpSpPr>
      <p:sp>
        <p:nvSpPr>
          <p:cNvPr id="1048955" name="Content Placeholder 2"/>
          <p:cNvSpPr>
            <a:spLocks noGrp="1"/>
          </p:cNvSpPr>
          <p:nvPr>
            <p:ph idx="1"/>
          </p:nvPr>
        </p:nvSpPr>
        <p:spPr>
          <a:xfrm>
            <a:off x="0" y="0"/>
            <a:ext cx="12192000" cy="6858000"/>
          </a:xfrm>
        </p:spPr>
        <p:txBody>
          <a:bodyPr>
            <a:noAutofit/>
          </a:bodyPr>
          <a:p>
            <a:r>
              <a:rPr dirty="0" sz="3200" lang="en-US"/>
              <a:t>Priority area 1: Engendering national planning frameworks, sector policies, strategies as well as programs and initiatives in public and private sectors. The overall objective is to strengthen the gender mainstreaming and accountability across national planning frameworks, sector policies and strategies in public and private sector. </a:t>
            </a:r>
            <a:endParaRPr dirty="0" sz="3200" lang="en-US" smtClean="0"/>
          </a:p>
          <a:p>
            <a:r>
              <a:rPr dirty="0" sz="3200" lang="en-US" smtClean="0"/>
              <a:t>Priority </a:t>
            </a:r>
            <a:r>
              <a:rPr dirty="0" sz="3200" lang="en-US"/>
              <a:t>area 2: Accelerate women’s economic empowerment: the aim to ensure equal access and control of productive resources and economic opportunities for women and men, boys and girls. </a:t>
            </a:r>
            <a:endParaRPr dirty="0" sz="3200" lang="en-US" smtClean="0"/>
          </a:p>
          <a:p>
            <a:r>
              <a:rPr dirty="0" sz="3200" lang="en-US" smtClean="0"/>
              <a:t>Priority </a:t>
            </a:r>
            <a:r>
              <a:rPr dirty="0" sz="3200" lang="en-US"/>
              <a:t>area 3: Continuous promotion of gender equality and equity in education, health and social protection sectors aiming at improving gender equality and equity in education, health and through social protection interventions. </a:t>
            </a:r>
            <a:endParaRPr dirty="0" sz="3200" lang="en-US" smtClean="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757" name=""/>
        <p:cNvGrpSpPr/>
        <p:nvPr/>
      </p:nvGrpSpPr>
      <p:grpSpPr>
        <a:xfrm>
          <a:off x="0" y="0"/>
          <a:ext cx="0" cy="0"/>
          <a:chOff x="0" y="0"/>
          <a:chExt cx="0" cy="0"/>
        </a:xfrm>
      </p:grpSpPr>
      <p:sp>
        <p:nvSpPr>
          <p:cNvPr id="1048956" name="Content Placeholder 2"/>
          <p:cNvSpPr>
            <a:spLocks noGrp="1"/>
          </p:cNvSpPr>
          <p:nvPr>
            <p:ph idx="1"/>
          </p:nvPr>
        </p:nvSpPr>
        <p:spPr>
          <a:xfrm>
            <a:off x="0" y="0"/>
            <a:ext cx="12192000" cy="6858000"/>
          </a:xfrm>
        </p:spPr>
        <p:txBody>
          <a:bodyPr>
            <a:noAutofit/>
          </a:bodyPr>
          <a:p>
            <a:r>
              <a:rPr dirty="0" sz="3200" lang="en-US"/>
              <a:t>Priority area 4: Leverage on positive cultural norms that support best practices for gender promotion. This intends to identify, map gender best practices and address persistent cultural norms, gender stereotypes, and imbalances affecting the principles of gender equality and equity between women and men and girls and boys. </a:t>
            </a:r>
            <a:endParaRPr dirty="0" sz="3200" lang="en-US" smtClean="0"/>
          </a:p>
          <a:p>
            <a:r>
              <a:rPr dirty="0" sz="3200" lang="en-US" smtClean="0"/>
              <a:t>Priority </a:t>
            </a:r>
            <a:r>
              <a:rPr dirty="0" sz="3200" lang="en-US"/>
              <a:t>area 5: Men’s and boys’ engagement in gender promotion. This intends to ensure effective boys and men’s engagement programs and strategies in gender promotion.</a:t>
            </a:r>
          </a:p>
          <a:p>
            <a:r>
              <a:rPr dirty="0" sz="3200" lang="en-US"/>
              <a:t>Priority area 6: Increase women’s meaningful participation and representation in leadership and decision-making positions in public and private sector as well as CSOs at all levels. The intention is to strengthen mechanisms for promoting women’s meaningful participation in leadership and decision-making positions. </a:t>
            </a:r>
            <a:endParaRPr dirty="0" sz="3200" lang="en-US" smtClean="0"/>
          </a:p>
          <a:p>
            <a:endParaRPr dirty="0" sz="3200" lang="en-US"/>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758" name=""/>
        <p:cNvGrpSpPr/>
        <p:nvPr/>
      </p:nvGrpSpPr>
      <p:grpSpPr>
        <a:xfrm>
          <a:off x="0" y="0"/>
          <a:ext cx="0" cy="0"/>
          <a:chOff x="0" y="0"/>
          <a:chExt cx="0" cy="0"/>
        </a:xfrm>
      </p:grpSpPr>
      <p:sp>
        <p:nvSpPr>
          <p:cNvPr id="1048957" name="Content Placeholder 2"/>
          <p:cNvSpPr>
            <a:spLocks noGrp="1"/>
          </p:cNvSpPr>
          <p:nvPr>
            <p:ph idx="1"/>
          </p:nvPr>
        </p:nvSpPr>
        <p:spPr>
          <a:xfrm>
            <a:off x="0" y="0"/>
            <a:ext cx="12192000" cy="6858000"/>
          </a:xfrm>
        </p:spPr>
        <p:txBody>
          <a:bodyPr>
            <a:normAutofit/>
          </a:bodyPr>
          <a:p>
            <a:r>
              <a:rPr dirty="0" sz="4400" lang="en-US"/>
              <a:t>Priority area 7: Enhance gender specific capacity development with the aim to increase knowledge on gender equality and equity in public and private sectors as well as among communities in general.</a:t>
            </a:r>
          </a:p>
          <a:p>
            <a:r>
              <a:rPr dirty="0" sz="4400" lang="en-US"/>
              <a:t> Priority area 8: Conducive Legal Framework for Gender equality, aiming at guaranteeing a conducive legal, policy, and institutional arrangement for the promotion of gender equality and equity.</a:t>
            </a:r>
          </a:p>
          <a:p>
            <a:endParaRPr dirty="0" sz="4400"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759" name=""/>
        <p:cNvGrpSpPr/>
        <p:nvPr/>
      </p:nvGrpSpPr>
      <p:grpSpPr>
        <a:xfrm>
          <a:off x="0" y="0"/>
          <a:ext cx="0" cy="0"/>
          <a:chOff x="0" y="0"/>
          <a:chExt cx="0" cy="0"/>
        </a:xfrm>
      </p:grpSpPr>
      <p:sp>
        <p:nvSpPr>
          <p:cNvPr id="1048958" name="Content Placeholder 2"/>
          <p:cNvSpPr>
            <a:spLocks noGrp="1"/>
          </p:cNvSpPr>
          <p:nvPr>
            <p:ph idx="1"/>
          </p:nvPr>
        </p:nvSpPr>
        <p:spPr>
          <a:xfrm>
            <a:off x="0" y="0"/>
            <a:ext cx="12192000" cy="6858000"/>
          </a:xfrm>
        </p:spPr>
        <p:txBody>
          <a:bodyPr>
            <a:normAutofit/>
          </a:bodyPr>
          <a:p>
            <a:r>
              <a:rPr dirty="0" sz="3600" lang="en-US"/>
              <a:t>Q47. GENDER IS DEFINED AS:</a:t>
            </a:r>
          </a:p>
          <a:p>
            <a:pPr indent="-342900" marL="342900">
              <a:buAutoNum type="alphaUcPeriod"/>
            </a:pPr>
            <a:r>
              <a:rPr dirty="0" sz="3600" lang="en-US"/>
              <a:t>Is the process of being fair to men and women, boys and girls</a:t>
            </a:r>
          </a:p>
          <a:p>
            <a:pPr indent="-342900" marL="342900">
              <a:buAutoNum type="alphaUcPeriod"/>
            </a:pPr>
            <a:r>
              <a:rPr dirty="0" sz="3600" lang="en-US">
                <a:solidFill>
                  <a:srgbClr val="FF0000"/>
                </a:solidFill>
              </a:rPr>
              <a:t>Social and cultural construction, which distinguishes differences in the attributes of men and women, girls and boys</a:t>
            </a:r>
          </a:p>
          <a:p>
            <a:pPr indent="-342900" marL="342900">
              <a:buAutoNum type="alphaUcPeriod"/>
            </a:pPr>
            <a:r>
              <a:rPr dirty="0" sz="3600" lang="en-US"/>
              <a:t>Implies that women and men, girls and boys have equal conditions</a:t>
            </a:r>
          </a:p>
          <a:p>
            <a:pPr indent="-342900" marL="342900">
              <a:buAutoNum type="alphaUcPeriod"/>
            </a:pPr>
            <a:r>
              <a:rPr dirty="0" sz="3600" lang="en-US"/>
              <a:t>No true answer </a:t>
            </a:r>
            <a:endParaRPr dirty="0" sz="3600" lang="en-US" smtClean="0"/>
          </a:p>
          <a:p>
            <a:pPr indent="0" marL="0">
              <a:buNone/>
            </a:pPr>
            <a:r>
              <a:rPr b="1" dirty="0" sz="3600" lang="en-US">
                <a:hlinkClick r:id="rId1"/>
              </a:rPr>
              <a:t>Gender</a:t>
            </a:r>
            <a:r>
              <a:rPr dirty="0" sz="3600" lang="en-US">
                <a:hlinkClick r:id="rId1"/>
              </a:rPr>
              <a:t> refers to the characteristics of women, men, girls and boys that are socially constructed</a:t>
            </a:r>
            <a:endParaRPr dirty="0" sz="3600" lang="en-US"/>
          </a:p>
          <a:p>
            <a:endParaRPr dirty="0" sz="3600" lang="en-US"/>
          </a:p>
        </p:txBody>
      </p:sp>
    </p:spTree>
  </p:cSld>
  <p:clrMapOvr>
    <a:masterClrMapping/>
  </p:clrMapOvr>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760" name=""/>
        <p:cNvGrpSpPr/>
        <p:nvPr/>
      </p:nvGrpSpPr>
      <p:grpSpPr>
        <a:xfrm>
          <a:off x="0" y="0"/>
          <a:ext cx="0" cy="0"/>
          <a:chOff x="0" y="0"/>
          <a:chExt cx="0" cy="0"/>
        </a:xfrm>
      </p:grpSpPr>
      <p:sp>
        <p:nvSpPr>
          <p:cNvPr id="1048959" name="Content Placeholder 2"/>
          <p:cNvSpPr>
            <a:spLocks noGrp="1"/>
          </p:cNvSpPr>
          <p:nvPr>
            <p:ph idx="1"/>
          </p:nvPr>
        </p:nvSpPr>
        <p:spPr>
          <a:xfrm>
            <a:off x="0" y="0"/>
            <a:ext cx="12192000" cy="6858000"/>
          </a:xfrm>
        </p:spPr>
        <p:txBody>
          <a:bodyPr>
            <a:normAutofit/>
          </a:bodyPr>
          <a:p>
            <a:r>
              <a:rPr dirty="0" sz="3200" lang="en-US"/>
              <a:t>Q48. gender mainstreaming is:</a:t>
            </a:r>
          </a:p>
          <a:p>
            <a:pPr indent="-342900" marL="342900">
              <a:buAutoNum type="alphaUcPeriod"/>
            </a:pPr>
            <a:r>
              <a:rPr dirty="0" sz="3200" lang="en-US"/>
              <a:t>Implies ascribing certain attributes, characteristics and roles to people based on their gender</a:t>
            </a:r>
          </a:p>
          <a:p>
            <a:pPr indent="-342900" marL="342900">
              <a:buAutoNum type="alphaUcPeriod"/>
            </a:pPr>
            <a:r>
              <a:rPr dirty="0" sz="3200" lang="en-US" err="1"/>
              <a:t>Programmes</a:t>
            </a:r>
            <a:r>
              <a:rPr dirty="0" sz="3200" lang="en-US"/>
              <a:t> and policies that are aware of and address gender differences</a:t>
            </a:r>
          </a:p>
          <a:p>
            <a:pPr indent="-342900" marL="342900">
              <a:buAutoNum type="alphaUcPeriod"/>
            </a:pPr>
            <a:r>
              <a:rPr dirty="0" sz="3200" lang="en-US"/>
              <a:t>The planning process in which programs, policy and actions are developed to deal with and counteract problems which arise out of socially constructive differences between men and women</a:t>
            </a:r>
          </a:p>
          <a:p>
            <a:pPr indent="-342900" marL="342900">
              <a:buAutoNum type="alphaUcPeriod"/>
            </a:pPr>
            <a:r>
              <a:rPr dirty="0" sz="3200" lang="en-US">
                <a:solidFill>
                  <a:srgbClr val="FF0000"/>
                </a:solidFill>
              </a:rPr>
              <a:t>None of the </a:t>
            </a:r>
            <a:r>
              <a:rPr dirty="0" sz="3200" lang="en-US" smtClean="0">
                <a:solidFill>
                  <a:srgbClr val="FF0000"/>
                </a:solidFill>
              </a:rPr>
              <a:t>mentioned</a:t>
            </a:r>
          </a:p>
          <a:p>
            <a:pPr indent="0" marL="0">
              <a:buNone/>
            </a:pPr>
            <a:r>
              <a:rPr b="1" dirty="0" sz="3200" lang="en-US">
                <a:hlinkClick r:id="rId1"/>
              </a:rPr>
              <a:t>Gender mainstreaming is</a:t>
            </a:r>
            <a:r>
              <a:rPr dirty="0" sz="3200" lang="en-US">
                <a:hlinkClick r:id="rId1"/>
              </a:rPr>
              <a:t> a strategy to achieve equality between women and men</a:t>
            </a:r>
            <a:endParaRPr dirty="0" sz="3200" lang="en-US">
              <a:solidFill>
                <a:srgbClr val="FF0000"/>
              </a:solidFill>
            </a:endParaRPr>
          </a:p>
          <a:p>
            <a:endParaRPr dirty="0" sz="3200" lang="en-US"/>
          </a:p>
        </p:txBody>
      </p:sp>
    </p:spTree>
  </p:cSld>
  <p:clrMapOvr>
    <a:masterClrMapping/>
  </p:clrMapOvr>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761" name=""/>
        <p:cNvGrpSpPr/>
        <p:nvPr/>
      </p:nvGrpSpPr>
      <p:grpSpPr>
        <a:xfrm>
          <a:off x="0" y="0"/>
          <a:ext cx="0" cy="0"/>
          <a:chOff x="0" y="0"/>
          <a:chExt cx="0" cy="0"/>
        </a:xfrm>
      </p:grpSpPr>
      <p:sp>
        <p:nvSpPr>
          <p:cNvPr id="1048960" name="Content Placeholder 2"/>
          <p:cNvSpPr>
            <a:spLocks noGrp="1"/>
          </p:cNvSpPr>
          <p:nvPr>
            <p:ph idx="1"/>
          </p:nvPr>
        </p:nvSpPr>
        <p:spPr>
          <a:xfrm>
            <a:off x="0" y="0"/>
            <a:ext cx="12192000" cy="6858000"/>
          </a:xfrm>
        </p:spPr>
        <p:txBody>
          <a:bodyPr>
            <a:normAutofit/>
          </a:bodyPr>
          <a:p>
            <a:r>
              <a:rPr dirty="0" sz="3600" lang="en-US"/>
              <a:t>Q49. </a:t>
            </a:r>
            <a:r>
              <a:rPr dirty="0" sz="3600" lang="en-US" smtClean="0"/>
              <a:t>when did </a:t>
            </a:r>
            <a:r>
              <a:rPr dirty="0" sz="3600" lang="en-US"/>
              <a:t>the </a:t>
            </a:r>
            <a:r>
              <a:rPr dirty="0" sz="3600" lang="en-US">
                <a:hlinkClick r:id="rId1"/>
              </a:rPr>
              <a:t>DDSs</a:t>
            </a:r>
            <a:r>
              <a:rPr dirty="0" sz="3600" lang="en-US"/>
              <a:t> start to emphasize on strengthening and promoting gender equality and ensure equal opportunities for all </a:t>
            </a:r>
            <a:r>
              <a:rPr dirty="0" sz="3600" lang="en-US" err="1"/>
              <a:t>Rwandas</a:t>
            </a:r>
            <a:r>
              <a:rPr dirty="0" sz="3600" lang="en-US"/>
              <a:t>:</a:t>
            </a:r>
          </a:p>
          <a:p>
            <a:r>
              <a:rPr dirty="0" sz="3600" lang="en-US"/>
              <a:t>2020</a:t>
            </a:r>
          </a:p>
          <a:p>
            <a:r>
              <a:rPr dirty="0" sz="3600" lang="en-US">
                <a:solidFill>
                  <a:srgbClr val="FF0000"/>
                </a:solidFill>
              </a:rPr>
              <a:t>2018</a:t>
            </a:r>
          </a:p>
          <a:p>
            <a:r>
              <a:rPr dirty="0" sz="3600" lang="en-US"/>
              <a:t>2019</a:t>
            </a:r>
          </a:p>
          <a:p>
            <a:r>
              <a:rPr dirty="0" sz="3600" lang="en-US"/>
              <a:t>2016</a:t>
            </a:r>
          </a:p>
          <a:p>
            <a:r>
              <a:rPr dirty="0" sz="3600" lang="en-US">
                <a:hlinkClick r:id="rId1"/>
              </a:rPr>
              <a:t>. Gender in District Development Strategy (DDS</a:t>
            </a:r>
            <a:r>
              <a:rPr dirty="0" sz="3600" lang="en-US" smtClean="0">
                <a:hlinkClick r:id="rId1"/>
              </a:rPr>
              <a:t>). </a:t>
            </a:r>
            <a:r>
              <a:rPr dirty="0" sz="3600" lang="en-US">
                <a:hlinkClick r:id="rId1"/>
              </a:rPr>
              <a:t>In 2018, all districts in Rwanda developed their DDS translating their intended development aspirations over the course of NST-1</a:t>
            </a:r>
            <a:endParaRPr dirty="0" sz="3600" lang="en-US"/>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528" name=""/>
        <p:cNvGrpSpPr/>
        <p:nvPr/>
      </p:nvGrpSpPr>
      <p:grpSpPr>
        <a:xfrm>
          <a:off x="0" y="0"/>
          <a:ext cx="0" cy="0"/>
          <a:chOff x="0" y="0"/>
          <a:chExt cx="0" cy="0"/>
        </a:xfrm>
      </p:grpSpPr>
      <p:sp>
        <p:nvSpPr>
          <p:cNvPr id="1048612" name="Content Placeholder 2"/>
          <p:cNvSpPr>
            <a:spLocks noGrp="1"/>
          </p:cNvSpPr>
          <p:nvPr>
            <p:ph idx="1"/>
          </p:nvPr>
        </p:nvSpPr>
        <p:spPr>
          <a:xfrm>
            <a:off x="0" y="0"/>
            <a:ext cx="12192000" cy="6858000"/>
          </a:xfrm>
        </p:spPr>
        <p:txBody>
          <a:bodyPr>
            <a:normAutofit/>
          </a:bodyPr>
          <a:p>
            <a:r>
              <a:rPr dirty="0" sz="3600" lang="en-US">
                <a:solidFill>
                  <a:srgbClr val="202124"/>
                </a:solidFill>
                <a:latin typeface="arial" panose="020B0604020202020204" pitchFamily="34" charset="0"/>
              </a:rPr>
              <a:t>Q38. the teaching method known as ‘PROJECT METHOD” is attributed to:</a:t>
            </a:r>
          </a:p>
          <a:p>
            <a:pPr indent="-342900" marL="342900">
              <a:buAutoNum type="alphaUcPeriod"/>
            </a:pPr>
            <a:r>
              <a:rPr dirty="0" sz="3600" lang="en-US">
                <a:solidFill>
                  <a:srgbClr val="FF0000"/>
                </a:solidFill>
                <a:latin typeface="arial" panose="020B0604020202020204" pitchFamily="34" charset="0"/>
              </a:rPr>
              <a:t>John Dewey</a:t>
            </a:r>
          </a:p>
          <a:p>
            <a:pPr indent="-342900" marL="342900">
              <a:buAutoNum type="alphaUcPeriod"/>
            </a:pPr>
            <a:r>
              <a:rPr dirty="0" sz="3600" lang="en-US">
                <a:solidFill>
                  <a:srgbClr val="202124"/>
                </a:solidFill>
                <a:latin typeface="arial" panose="020B0604020202020204" pitchFamily="34" charset="0"/>
              </a:rPr>
              <a:t>Benjamin Bloom</a:t>
            </a:r>
          </a:p>
          <a:p>
            <a:pPr indent="-342900" marL="342900">
              <a:buAutoNum type="alphaUcPeriod"/>
            </a:pPr>
            <a:r>
              <a:rPr dirty="0" sz="3600" lang="en-US">
                <a:solidFill>
                  <a:srgbClr val="202124"/>
                </a:solidFill>
                <a:latin typeface="arial" panose="020B0604020202020204" pitchFamily="34" charset="0"/>
              </a:rPr>
              <a:t>William Kilpatrick</a:t>
            </a:r>
          </a:p>
          <a:p>
            <a:pPr indent="-342900" marL="342900">
              <a:buAutoNum type="alphaUcPeriod"/>
            </a:pPr>
            <a:r>
              <a:rPr dirty="0" sz="3600" lang="en-US">
                <a:solidFill>
                  <a:srgbClr val="202124"/>
                </a:solidFill>
                <a:latin typeface="arial" panose="020B0604020202020204" pitchFamily="34" charset="0"/>
              </a:rPr>
              <a:t>Plato</a:t>
            </a:r>
          </a:p>
          <a:p>
            <a:r>
              <a:rPr dirty="0" sz="3600" lang="en-US">
                <a:solidFill>
                  <a:srgbClr val="202124"/>
                </a:solidFill>
                <a:latin typeface="arial" panose="020B0604020202020204" pitchFamily="34" charset="0"/>
                <a:hlinkClick r:id="rId1"/>
              </a:rPr>
              <a:t>Project method of John Dewey</a:t>
            </a:r>
          </a:p>
          <a:p>
            <a:r>
              <a:rPr dirty="0" sz="3600" lang="en-US">
                <a:solidFill>
                  <a:srgbClr val="202124"/>
                </a:solidFill>
                <a:latin typeface="arial" panose="020B0604020202020204" pitchFamily="34" charset="0"/>
                <a:hlinkClick r:id="rId1"/>
              </a:rPr>
              <a:t>The project method is </a:t>
            </a:r>
            <a:r>
              <a:rPr b="1" dirty="0" sz="3600" lang="en-US">
                <a:solidFill>
                  <a:srgbClr val="202124"/>
                </a:solidFill>
                <a:latin typeface="arial" panose="020B0604020202020204" pitchFamily="34" charset="0"/>
                <a:hlinkClick r:id="rId1"/>
              </a:rPr>
              <a:t>a teacher-facilitated collaborative approach in which students acquire and apply knowledge and skills to define and solve realistic problems using a process of extended inquiry</a:t>
            </a:r>
            <a:r>
              <a:rPr dirty="0" sz="3600" lang="en-US">
                <a:solidFill>
                  <a:srgbClr val="202124"/>
                </a:solidFill>
                <a:latin typeface="arial" panose="020B0604020202020204" pitchFamily="34" charset="0"/>
                <a:hlinkClick r:id="rId1"/>
              </a:rPr>
              <a:t>.</a:t>
            </a:r>
            <a:endParaRPr dirty="0" sz="3600" lang="en-US">
              <a:solidFill>
                <a:srgbClr val="202124"/>
              </a:solidFill>
              <a:latin typeface="arial" panose="020B0604020202020204" pitchFamily="34" charset="0"/>
            </a:endParaRPr>
          </a:p>
          <a:p>
            <a:endParaRPr dirty="0" sz="3600" lang="en-US">
              <a:solidFill>
                <a:srgbClr val="202124"/>
              </a:solidFill>
              <a:latin typeface="arial" panose="020B0604020202020204" pitchFamily="34" charset="0"/>
            </a:endParaRPr>
          </a:p>
          <a:p>
            <a:endParaRPr b="1" dirty="0" sz="3600" lang="en-US"/>
          </a:p>
        </p:txBody>
      </p:sp>
    </p:spTree>
  </p:cSld>
  <p:clrMapOvr>
    <a:masterClrMapping/>
  </p:clrMapOvr>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762" name=""/>
        <p:cNvGrpSpPr/>
        <p:nvPr/>
      </p:nvGrpSpPr>
      <p:grpSpPr>
        <a:xfrm>
          <a:off x="0" y="0"/>
          <a:ext cx="0" cy="0"/>
          <a:chOff x="0" y="0"/>
          <a:chExt cx="0" cy="0"/>
        </a:xfrm>
      </p:grpSpPr>
      <p:sp>
        <p:nvSpPr>
          <p:cNvPr id="1048961" name="Content Placeholder 2"/>
          <p:cNvSpPr>
            <a:spLocks noGrp="1"/>
          </p:cNvSpPr>
          <p:nvPr>
            <p:ph idx="1"/>
          </p:nvPr>
        </p:nvSpPr>
        <p:spPr>
          <a:xfrm>
            <a:off x="0" y="0"/>
            <a:ext cx="12192000" cy="6858000"/>
          </a:xfrm>
        </p:spPr>
        <p:txBody>
          <a:bodyPr>
            <a:normAutofit fontScale="92500"/>
          </a:bodyPr>
          <a:p>
            <a:r>
              <a:rPr dirty="0" sz="3600" lang="en-US"/>
              <a:t>Q50. what </a:t>
            </a:r>
            <a:r>
              <a:rPr dirty="0" sz="3600" lang="en-US" smtClean="0"/>
              <a:t>is </a:t>
            </a:r>
            <a:r>
              <a:rPr dirty="0" sz="3600" lang="en-US"/>
              <a:t>National women’s council (NWC)?</a:t>
            </a:r>
          </a:p>
          <a:p>
            <a:pPr indent="-342900" marL="342900">
              <a:buAutoNum type="alphaUcPeriod"/>
            </a:pPr>
            <a:r>
              <a:rPr dirty="0" sz="3600" lang="en-US">
                <a:solidFill>
                  <a:srgbClr val="FF0000"/>
                </a:solidFill>
              </a:rPr>
              <a:t>Is an organ instituted by Article 139 of the constitution of the Republic of Rwanda of 2003 amended in </a:t>
            </a:r>
            <a:r>
              <a:rPr dirty="0" sz="3600" lang="en-US" smtClean="0">
                <a:solidFill>
                  <a:srgbClr val="FF0000"/>
                </a:solidFill>
              </a:rPr>
              <a:t>2015 </a:t>
            </a:r>
            <a:r>
              <a:rPr dirty="0" sz="3600" lang="en-US">
                <a:solidFill>
                  <a:srgbClr val="FF0000"/>
                </a:solidFill>
              </a:rPr>
              <a:t>with the role of monitoring gender mainstreaming in all sectors by all </a:t>
            </a:r>
            <a:r>
              <a:rPr dirty="0" sz="3600" lang="en-US" smtClean="0">
                <a:solidFill>
                  <a:srgbClr val="FF0000"/>
                </a:solidFill>
              </a:rPr>
              <a:t>stakeholders </a:t>
            </a:r>
            <a:r>
              <a:rPr dirty="0" sz="3600" lang="en-US">
                <a:solidFill>
                  <a:srgbClr val="FF0000"/>
                </a:solidFill>
              </a:rPr>
              <a:t>and progress towards gender equality</a:t>
            </a:r>
          </a:p>
          <a:p>
            <a:pPr indent="-342900" marL="342900">
              <a:buAutoNum type="alphaUcPeriod"/>
            </a:pPr>
            <a:r>
              <a:rPr dirty="0" sz="3600" lang="en-US"/>
              <a:t>Is a </a:t>
            </a:r>
            <a:r>
              <a:rPr dirty="0" sz="3600" lang="en-US" smtClean="0"/>
              <a:t>forum </a:t>
            </a:r>
            <a:r>
              <a:rPr dirty="0" sz="3600" lang="en-US"/>
              <a:t>whose mission is to build </a:t>
            </a:r>
            <a:r>
              <a:rPr dirty="0" sz="3600" lang="en-US" smtClean="0"/>
              <a:t>women’s </a:t>
            </a:r>
            <a:r>
              <a:rPr dirty="0" sz="3600" lang="en-US"/>
              <a:t>capacity and ensure their participation in national development through advocacy and social mobilization</a:t>
            </a:r>
          </a:p>
          <a:p>
            <a:pPr indent="-342900" marL="342900">
              <a:buAutoNum type="alphaUcPeriod"/>
            </a:pPr>
            <a:r>
              <a:rPr dirty="0" sz="3600" lang="en-US"/>
              <a:t>Is a forum with the mandate of lobbying and advocacy for gender responsive laws and commitment to gender equality principles</a:t>
            </a:r>
          </a:p>
          <a:p>
            <a:pPr indent="-342900" marL="342900">
              <a:buAutoNum type="alphaUcPeriod"/>
            </a:pPr>
            <a:r>
              <a:rPr dirty="0" sz="3600" lang="en-US"/>
              <a:t>All are </a:t>
            </a:r>
            <a:r>
              <a:rPr dirty="0" sz="3600" lang="en-US" smtClean="0"/>
              <a:t>corrects</a:t>
            </a:r>
          </a:p>
          <a:p>
            <a:pPr indent="0" marL="0">
              <a:buNone/>
            </a:pPr>
            <a:r>
              <a:rPr dirty="0" lang="en-US"/>
              <a:t>The National Women’s Council is an organ responsible for advocacy, capacity building, and social mobilization under the guidance and supervision of the Ministry of Gender and Family Promotion.</a:t>
            </a:r>
            <a:endParaRPr dirty="0" sz="3600" lang="en-US" smtClean="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763" name=""/>
        <p:cNvGrpSpPr/>
        <p:nvPr/>
      </p:nvGrpSpPr>
      <p:grpSpPr>
        <a:xfrm>
          <a:off x="0" y="0"/>
          <a:ext cx="0" cy="0"/>
          <a:chOff x="0" y="0"/>
          <a:chExt cx="0" cy="0"/>
        </a:xfrm>
      </p:grpSpPr>
      <p:sp>
        <p:nvSpPr>
          <p:cNvPr id="1048962" name="Content Placeholder 2"/>
          <p:cNvSpPr>
            <a:spLocks noGrp="1"/>
          </p:cNvSpPr>
          <p:nvPr>
            <p:ph idx="1"/>
          </p:nvPr>
        </p:nvSpPr>
        <p:spPr>
          <a:xfrm>
            <a:off x="0" y="0"/>
            <a:ext cx="12192000" cy="6858000"/>
          </a:xfrm>
        </p:spPr>
        <p:txBody>
          <a:bodyPr>
            <a:normAutofit/>
          </a:bodyPr>
          <a:p>
            <a:r>
              <a:rPr dirty="0" lang="en-US">
                <a:hlinkClick r:id="rId1"/>
              </a:rPr>
              <a:t>The National Women’s Council shall have the following organs: </a:t>
            </a:r>
          </a:p>
          <a:p>
            <a:r>
              <a:rPr dirty="0" lang="en-US">
                <a:hlinkClick r:id="rId1"/>
              </a:rPr>
              <a:t>1° the General Assembly, is the supreme governing and decision-making organ of the National Women’s Council</a:t>
            </a:r>
            <a:r>
              <a:rPr dirty="0" lang="en-US" smtClean="0">
                <a:hlinkClick r:id="rId1"/>
              </a:rPr>
              <a:t>;</a:t>
            </a:r>
            <a:endParaRPr dirty="0" lang="en-US">
              <a:hlinkClick r:id="rId1"/>
            </a:endParaRPr>
          </a:p>
          <a:p>
            <a:r>
              <a:rPr dirty="0" lang="en-US">
                <a:hlinkClick r:id="rId1"/>
              </a:rPr>
              <a:t>2° the Executive Committee, is the organ in charge of implementing the decisions of the General Assembly and coordination of the Council’s activities with stakeholders</a:t>
            </a:r>
            <a:r>
              <a:rPr dirty="0" lang="en-US" smtClean="0">
                <a:hlinkClick r:id="rId1"/>
              </a:rPr>
              <a:t>;</a:t>
            </a:r>
            <a:endParaRPr dirty="0" lang="en-US">
              <a:hlinkClick r:id="rId1"/>
            </a:endParaRPr>
          </a:p>
          <a:p>
            <a:r>
              <a:rPr dirty="0" lang="en-US">
                <a:hlinkClick r:id="rId1"/>
              </a:rPr>
              <a:t>3° the Executive Secretariat, is the organ operating at the national level responsible for the daily management of the Council as well as the implementation of the decisions of the General Assembly and the Executive committee at national level</a:t>
            </a:r>
            <a:r>
              <a:rPr dirty="0" lang="en-US" smtClean="0">
                <a:hlinkClick r:id="rId1"/>
              </a:rPr>
              <a:t>.</a:t>
            </a:r>
            <a:endParaRPr dirty="0" lang="en-US">
              <a:hlinkClick r:id="rId1"/>
            </a:endParaRPr>
          </a:p>
          <a:p>
            <a:r>
              <a:rPr dirty="0" lang="en-US">
                <a:hlinkClick r:id="rId1"/>
              </a:rPr>
              <a:t>The General Assembly and the Executive Committee of the National Women’s Council operate at each entity of the Country’s administration. </a:t>
            </a:r>
          </a:p>
          <a:p>
            <a:r>
              <a:rPr dirty="0" lang="en-US">
                <a:hlinkClick r:id="rId1"/>
              </a:rPr>
              <a:t>An Order of the Prime Minister shall determine the responsibilities, </a:t>
            </a:r>
            <a:r>
              <a:rPr dirty="0" lang="en-US" err="1">
                <a:hlinkClick r:id="rId1"/>
              </a:rPr>
              <a:t>organisation</a:t>
            </a:r>
            <a:r>
              <a:rPr dirty="0" lang="en-US">
                <a:hlinkClick r:id="rId1"/>
              </a:rPr>
              <a:t> and functioning of organs of the National Women’s Council.</a:t>
            </a:r>
            <a:endParaRPr dirty="0" lang="en-US"/>
          </a:p>
          <a:p>
            <a:endParaRPr dirty="0" lang="en-US"/>
          </a:p>
        </p:txBody>
      </p:sp>
    </p:spTree>
  </p:cSld>
  <p:clrMapOvr>
    <a:masterClrMapping/>
  </p:clrMapOvr>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764" name=""/>
        <p:cNvGrpSpPr/>
        <p:nvPr/>
      </p:nvGrpSpPr>
      <p:grpSpPr>
        <a:xfrm>
          <a:off x="0" y="0"/>
          <a:ext cx="0" cy="0"/>
          <a:chOff x="0" y="0"/>
          <a:chExt cx="0" cy="0"/>
        </a:xfrm>
      </p:grpSpPr>
      <p:sp>
        <p:nvSpPr>
          <p:cNvPr id="1048963" name="Title 1"/>
          <p:cNvSpPr>
            <a:spLocks noGrp="1"/>
          </p:cNvSpPr>
          <p:nvPr>
            <p:ph type="title"/>
          </p:nvPr>
        </p:nvSpPr>
        <p:spPr>
          <a:xfrm>
            <a:off x="657922" y="-67470"/>
            <a:ext cx="10515600" cy="1325563"/>
          </a:xfrm>
        </p:spPr>
        <p:txBody>
          <a:bodyPr/>
          <a:p>
            <a:r>
              <a:rPr dirty="0" lang="en-US" smtClean="0">
                <a:hlinkClick r:id="rId1" action="ppaction://hlinksldjump"/>
              </a:rPr>
              <a:t>Director of </a:t>
            </a:r>
            <a:r>
              <a:rPr dirty="0" lang="en-US" smtClean="0">
                <a:hlinkClick r:id="rId1" action="ppaction://hlinksldjump"/>
              </a:rPr>
              <a:t>education</a:t>
            </a:r>
            <a:r>
              <a:rPr dirty="0" lang="en-US" smtClean="0"/>
              <a:t>/</a:t>
            </a:r>
            <a:r>
              <a:rPr dirty="0" lang="en-US" err="1" smtClean="0"/>
              <a:t>rutsiro</a:t>
            </a:r>
            <a:r>
              <a:rPr dirty="0" lang="en-US" smtClean="0"/>
              <a:t> 17/6/2022</a:t>
            </a:r>
            <a:endParaRPr dirty="0" lang="en-US"/>
          </a:p>
        </p:txBody>
      </p:sp>
      <p:sp>
        <p:nvSpPr>
          <p:cNvPr id="1048964" name="Content Placeholder 2"/>
          <p:cNvSpPr>
            <a:spLocks noGrp="1"/>
          </p:cNvSpPr>
          <p:nvPr>
            <p:ph idx="1"/>
          </p:nvPr>
        </p:nvSpPr>
        <p:spPr>
          <a:xfrm>
            <a:off x="0" y="914400"/>
            <a:ext cx="12192000" cy="5943600"/>
          </a:xfrm>
        </p:spPr>
        <p:txBody>
          <a:bodyPr>
            <a:normAutofit/>
          </a:bodyPr>
          <a:p>
            <a:r>
              <a:rPr dirty="0" sz="3200" lang="en-US" smtClean="0"/>
              <a:t>Q1. the development of a school as an organization is made possible throughout stages and those stages vary depending on the model chosen to ensure that development in that case, the model suggest the following stages.</a:t>
            </a:r>
          </a:p>
          <a:p>
            <a:r>
              <a:rPr dirty="0" sz="3200" lang="en-US" smtClean="0"/>
              <a:t>A. identification of the problem, invitation of behavior science experts, gathering data</a:t>
            </a:r>
          </a:p>
          <a:p>
            <a:r>
              <a:rPr dirty="0" sz="3200" lang="en-US" smtClean="0"/>
              <a:t>B. movement, refreezing, scouting, and entry</a:t>
            </a:r>
          </a:p>
          <a:p>
            <a:r>
              <a:rPr dirty="0" sz="3200" lang="en-US" smtClean="0"/>
              <a:t>C. joint diagnosis of the problem tacking action, gathering data after action has been taken</a:t>
            </a:r>
          </a:p>
          <a:p>
            <a:r>
              <a:rPr dirty="0" sz="3200" lang="en-US" smtClean="0"/>
              <a:t>D. A and C are collect</a:t>
            </a:r>
            <a:endParaRPr dirty="0" sz="3200" lang="en-US"/>
          </a:p>
        </p:txBody>
      </p:sp>
    </p:spTree>
  </p:cSld>
  <p:clrMapOvr>
    <a:masterClrMapping/>
  </p:clrMapOvr>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765" name=""/>
        <p:cNvGrpSpPr/>
        <p:nvPr/>
      </p:nvGrpSpPr>
      <p:grpSpPr>
        <a:xfrm>
          <a:off x="0" y="0"/>
          <a:ext cx="0" cy="0"/>
          <a:chOff x="0" y="0"/>
          <a:chExt cx="0" cy="0"/>
        </a:xfrm>
      </p:grpSpPr>
      <p:sp>
        <p:nvSpPr>
          <p:cNvPr id="1048965" name="Content Placeholder 2"/>
          <p:cNvSpPr>
            <a:spLocks noGrp="1"/>
          </p:cNvSpPr>
          <p:nvPr>
            <p:ph idx="1"/>
          </p:nvPr>
        </p:nvSpPr>
        <p:spPr>
          <a:xfrm>
            <a:off x="0" y="0"/>
            <a:ext cx="12192000" cy="6858000"/>
          </a:xfrm>
        </p:spPr>
        <p:txBody>
          <a:bodyPr/>
          <a:p>
            <a:r>
              <a:rPr dirty="0" lang="en-US" smtClean="0"/>
              <a:t>Q2. according to the law determining the organization of education in Rwanda, a school built by individuals or association with no contribution of the government is:</a:t>
            </a:r>
          </a:p>
          <a:p>
            <a:pPr indent="-342900" marL="342900">
              <a:buAutoNum type="alphaUcPeriod"/>
            </a:pPr>
            <a:r>
              <a:rPr dirty="0" lang="en-US">
                <a:solidFill>
                  <a:srgbClr val="FF0000"/>
                </a:solidFill>
                <a:latin typeface="arial" panose="020B0604020202020204" pitchFamily="34" charset="0"/>
              </a:rPr>
              <a:t>A private school</a:t>
            </a:r>
          </a:p>
          <a:p>
            <a:pPr indent="-342900" marL="342900">
              <a:buAutoNum type="alphaUcPeriod"/>
            </a:pPr>
            <a:r>
              <a:rPr dirty="0" lang="en-US">
                <a:solidFill>
                  <a:srgbClr val="202124"/>
                </a:solidFill>
                <a:latin typeface="arial" panose="020B0604020202020204" pitchFamily="34" charset="0"/>
              </a:rPr>
              <a:t>A public school</a:t>
            </a:r>
          </a:p>
          <a:p>
            <a:pPr indent="-342900" marL="342900">
              <a:buAutoNum type="alphaUcPeriod"/>
            </a:pPr>
            <a:r>
              <a:rPr dirty="0" lang="en-US">
                <a:solidFill>
                  <a:srgbClr val="202124"/>
                </a:solidFill>
                <a:latin typeface="arial" panose="020B0604020202020204" pitchFamily="34" charset="0"/>
              </a:rPr>
              <a:t>A subsided school</a:t>
            </a:r>
          </a:p>
          <a:p>
            <a:pPr indent="-342900" marL="342900">
              <a:buAutoNum type="alphaUcPeriod"/>
            </a:pPr>
            <a:r>
              <a:rPr dirty="0" lang="en-US">
                <a:solidFill>
                  <a:srgbClr val="202124"/>
                </a:solidFill>
                <a:latin typeface="arial" panose="020B0604020202020204" pitchFamily="34" charset="0"/>
              </a:rPr>
              <a:t>Government aided school</a:t>
            </a:r>
          </a:p>
          <a:p>
            <a:endParaRPr dirty="0" lang="en-US"/>
          </a:p>
        </p:txBody>
      </p:sp>
    </p:spTree>
  </p:cSld>
  <p:clrMapOvr>
    <a:masterClrMapping/>
  </p:clrMapOvr>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766" name=""/>
        <p:cNvGrpSpPr/>
        <p:nvPr/>
      </p:nvGrpSpPr>
      <p:grpSpPr>
        <a:xfrm>
          <a:off x="0" y="0"/>
          <a:ext cx="0" cy="0"/>
          <a:chOff x="0" y="0"/>
          <a:chExt cx="0" cy="0"/>
        </a:xfrm>
      </p:grpSpPr>
      <p:sp>
        <p:nvSpPr>
          <p:cNvPr id="1048966" name="Title 1"/>
          <p:cNvSpPr>
            <a:spLocks noGrp="1"/>
          </p:cNvSpPr>
          <p:nvPr>
            <p:ph type="title"/>
          </p:nvPr>
        </p:nvSpPr>
        <p:spPr/>
        <p:txBody>
          <a:bodyPr/>
          <a:p>
            <a:endParaRPr lang="en-US"/>
          </a:p>
        </p:txBody>
      </p:sp>
      <p:sp>
        <p:nvSpPr>
          <p:cNvPr id="1048967" name="Content Placeholder 2"/>
          <p:cNvSpPr>
            <a:spLocks noGrp="1"/>
          </p:cNvSpPr>
          <p:nvPr>
            <p:ph idx="1"/>
          </p:nvPr>
        </p:nvSpPr>
        <p:spPr/>
        <p:txBody>
          <a:bodyPr/>
          <a:p>
            <a:r>
              <a:rPr dirty="0" lang="en-US" smtClean="0">
                <a:solidFill>
                  <a:srgbClr val="4D5156"/>
                </a:solidFill>
                <a:latin typeface="arial" panose="020B0604020202020204" pitchFamily="34" charset="0"/>
              </a:rPr>
              <a:t>Q3. language learning begins at: </a:t>
            </a:r>
          </a:p>
          <a:p>
            <a:r>
              <a:rPr dirty="0" lang="en-US" smtClean="0">
                <a:solidFill>
                  <a:srgbClr val="00B050"/>
                </a:solidFill>
                <a:latin typeface="arial" panose="020B0604020202020204" pitchFamily="34" charset="0"/>
              </a:rPr>
              <a:t>a</a:t>
            </a:r>
            <a:r>
              <a:rPr dirty="0" lang="en-US">
                <a:solidFill>
                  <a:srgbClr val="00B050"/>
                </a:solidFill>
                <a:latin typeface="arial" panose="020B0604020202020204" pitchFamily="34" charset="0"/>
              </a:rPr>
              <a:t>. 1 year </a:t>
            </a:r>
            <a:endParaRPr dirty="0" lang="en-US" smtClean="0">
              <a:solidFill>
                <a:srgbClr val="00B050"/>
              </a:solidFill>
              <a:latin typeface="arial" panose="020B0604020202020204" pitchFamily="34" charset="0"/>
            </a:endParaRPr>
          </a:p>
          <a:p>
            <a:r>
              <a:rPr dirty="0" lang="en-US" smtClean="0">
                <a:solidFill>
                  <a:srgbClr val="00B050"/>
                </a:solidFill>
                <a:latin typeface="arial" panose="020B0604020202020204" pitchFamily="34" charset="0"/>
              </a:rPr>
              <a:t> </a:t>
            </a:r>
            <a:r>
              <a:rPr dirty="0" lang="en-US">
                <a:solidFill>
                  <a:srgbClr val="00B050"/>
                </a:solidFill>
                <a:latin typeface="arial" panose="020B0604020202020204" pitchFamily="34" charset="0"/>
              </a:rPr>
              <a:t>b. </a:t>
            </a:r>
            <a:r>
              <a:rPr dirty="0" lang="en-US">
                <a:solidFill>
                  <a:srgbClr val="FF0000"/>
                </a:solidFill>
                <a:latin typeface="arial" panose="020B0604020202020204" pitchFamily="34" charset="0"/>
              </a:rPr>
              <a:t>Right after birth </a:t>
            </a:r>
            <a:endParaRPr dirty="0" lang="en-US" smtClean="0">
              <a:solidFill>
                <a:srgbClr val="FF0000"/>
              </a:solidFill>
              <a:latin typeface="arial" panose="020B0604020202020204" pitchFamily="34" charset="0"/>
            </a:endParaRPr>
          </a:p>
          <a:p>
            <a:r>
              <a:rPr dirty="0" lang="en-US" smtClean="0">
                <a:solidFill>
                  <a:srgbClr val="00B050"/>
                </a:solidFill>
                <a:latin typeface="arial" panose="020B0604020202020204" pitchFamily="34" charset="0"/>
              </a:rPr>
              <a:t>c</a:t>
            </a:r>
            <a:r>
              <a:rPr dirty="0" lang="en-US">
                <a:solidFill>
                  <a:srgbClr val="00B050"/>
                </a:solidFill>
                <a:latin typeface="arial" panose="020B0604020202020204" pitchFamily="34" charset="0"/>
              </a:rPr>
              <a:t>. 2 years</a:t>
            </a:r>
          </a:p>
          <a:p>
            <a:pPr indent="0" marL="0">
              <a:buNone/>
            </a:pPr>
            <a:r>
              <a:rPr dirty="0" lang="en-US">
                <a:solidFill>
                  <a:srgbClr val="00B050"/>
                </a:solidFill>
                <a:latin typeface="arial" panose="020B0604020202020204" pitchFamily="34" charset="0"/>
              </a:rPr>
              <a:t>d. 3 years</a:t>
            </a:r>
          </a:p>
          <a:p>
            <a:endParaRPr dirty="0" lang="en-US"/>
          </a:p>
        </p:txBody>
      </p:sp>
    </p:spTree>
  </p:cSld>
  <p:clrMapOvr>
    <a:masterClrMapping/>
  </p:clrMapOvr>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767" name=""/>
        <p:cNvGrpSpPr/>
        <p:nvPr/>
      </p:nvGrpSpPr>
      <p:grpSpPr>
        <a:xfrm>
          <a:off x="0" y="0"/>
          <a:ext cx="0" cy="0"/>
          <a:chOff x="0" y="0"/>
          <a:chExt cx="0" cy="0"/>
        </a:xfrm>
      </p:grpSpPr>
      <p:sp>
        <p:nvSpPr>
          <p:cNvPr id="1048968" name="Title 1"/>
          <p:cNvSpPr>
            <a:spLocks noGrp="1"/>
          </p:cNvSpPr>
          <p:nvPr>
            <p:ph type="title"/>
          </p:nvPr>
        </p:nvSpPr>
        <p:spPr/>
        <p:txBody>
          <a:bodyPr/>
          <a:p>
            <a:endParaRPr lang="en-US"/>
          </a:p>
        </p:txBody>
      </p:sp>
      <p:sp>
        <p:nvSpPr>
          <p:cNvPr id="1048969" name="Content Placeholder 2"/>
          <p:cNvSpPr>
            <a:spLocks noGrp="1"/>
          </p:cNvSpPr>
          <p:nvPr>
            <p:ph idx="1"/>
          </p:nvPr>
        </p:nvSpPr>
        <p:spPr/>
        <p:txBody>
          <a:bodyPr/>
          <a:p>
            <a:r>
              <a:rPr lang="en-US" smtClean="0">
                <a:solidFill>
                  <a:srgbClr val="202124"/>
                </a:solidFill>
                <a:latin typeface="arial" panose="020B0604020202020204" pitchFamily="34" charset="0"/>
              </a:rPr>
              <a:t>Q4. according </a:t>
            </a:r>
            <a:r>
              <a:rPr dirty="0" lang="en-US">
                <a:solidFill>
                  <a:srgbClr val="202124"/>
                </a:solidFill>
                <a:latin typeface="arial" panose="020B0604020202020204" pitchFamily="34" charset="0"/>
              </a:rPr>
              <a:t>to the law, the number of parents are members of the executive committee of a public school in Rwanda is:</a:t>
            </a:r>
          </a:p>
          <a:p>
            <a:pPr indent="-342900" marL="342900">
              <a:buAutoNum type="alphaUcPeriod"/>
            </a:pPr>
            <a:r>
              <a:rPr dirty="0" lang="en-US">
                <a:solidFill>
                  <a:srgbClr val="202124"/>
                </a:solidFill>
                <a:latin typeface="arial" panose="020B0604020202020204" pitchFamily="34" charset="0"/>
              </a:rPr>
              <a:t>6</a:t>
            </a:r>
          </a:p>
          <a:p>
            <a:pPr indent="-342900" marL="342900">
              <a:buAutoNum type="alphaUcPeriod"/>
            </a:pPr>
            <a:r>
              <a:rPr dirty="0" lang="en-US">
                <a:solidFill>
                  <a:srgbClr val="FF0000"/>
                </a:solidFill>
                <a:latin typeface="arial" panose="020B0604020202020204" pitchFamily="34" charset="0"/>
              </a:rPr>
              <a:t>4</a:t>
            </a:r>
          </a:p>
          <a:p>
            <a:pPr indent="-342900" marL="342900">
              <a:buAutoNum type="alphaUcPeriod"/>
            </a:pPr>
            <a:r>
              <a:rPr dirty="0" lang="en-US">
                <a:solidFill>
                  <a:srgbClr val="202124"/>
                </a:solidFill>
                <a:latin typeface="arial" panose="020B0604020202020204" pitchFamily="34" charset="0"/>
              </a:rPr>
              <a:t>3</a:t>
            </a:r>
          </a:p>
          <a:p>
            <a:pPr indent="-342900" marL="342900">
              <a:buAutoNum type="alphaUcPeriod"/>
            </a:pPr>
            <a:r>
              <a:rPr dirty="0" lang="en-US">
                <a:solidFill>
                  <a:srgbClr val="202124"/>
                </a:solidFill>
                <a:latin typeface="arial" panose="020B0604020202020204" pitchFamily="34" charset="0"/>
              </a:rPr>
              <a:t>5</a:t>
            </a:r>
          </a:p>
          <a:p>
            <a:endParaRPr dirty="0"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768" name=""/>
        <p:cNvGrpSpPr/>
        <p:nvPr/>
      </p:nvGrpSpPr>
      <p:grpSpPr>
        <a:xfrm>
          <a:off x="0" y="0"/>
          <a:ext cx="0" cy="0"/>
          <a:chOff x="0" y="0"/>
          <a:chExt cx="0" cy="0"/>
        </a:xfrm>
      </p:grpSpPr>
      <p:sp>
        <p:nvSpPr>
          <p:cNvPr id="1048970" name="Title 1"/>
          <p:cNvSpPr>
            <a:spLocks noGrp="1"/>
          </p:cNvSpPr>
          <p:nvPr>
            <p:ph type="title"/>
          </p:nvPr>
        </p:nvSpPr>
        <p:spPr/>
        <p:txBody>
          <a:bodyPr/>
          <a:p>
            <a:endParaRPr lang="en-US"/>
          </a:p>
        </p:txBody>
      </p:sp>
      <p:sp>
        <p:nvSpPr>
          <p:cNvPr id="1048971" name="Content Placeholder 2"/>
          <p:cNvSpPr>
            <a:spLocks noGrp="1"/>
          </p:cNvSpPr>
          <p:nvPr>
            <p:ph idx="1"/>
          </p:nvPr>
        </p:nvSpPr>
        <p:spPr/>
        <p:txBody>
          <a:bodyPr/>
          <a:p>
            <a:r>
              <a:rPr dirty="0" lang="en-US" smtClean="0"/>
              <a:t>Q5. A leadership theory by which people believe that a leader is born not made is called:</a:t>
            </a:r>
          </a:p>
          <a:p>
            <a:r>
              <a:rPr dirty="0" lang="en-US" smtClean="0">
                <a:solidFill>
                  <a:srgbClr val="FF0000"/>
                </a:solidFill>
              </a:rPr>
              <a:t>A. Great Man theory</a:t>
            </a:r>
          </a:p>
          <a:p>
            <a:r>
              <a:rPr dirty="0" lang="en-US" smtClean="0"/>
              <a:t>B. Trait theory </a:t>
            </a:r>
          </a:p>
          <a:p>
            <a:r>
              <a:rPr dirty="0" lang="en-US" smtClean="0"/>
              <a:t>C. situational leadership</a:t>
            </a:r>
          </a:p>
          <a:p>
            <a:r>
              <a:rPr dirty="0" lang="en-US" smtClean="0"/>
              <a:t>D. Behavior </a:t>
            </a:r>
            <a:r>
              <a:rPr dirty="0" lang="en-US" smtClean="0"/>
              <a:t>theory</a:t>
            </a:r>
          </a:p>
          <a:p>
            <a:r>
              <a:rPr b="1" dirty="0" lang="en-US">
                <a:hlinkClick r:id="rId1"/>
              </a:rPr>
              <a:t>Great man theories assume</a:t>
            </a:r>
            <a:r>
              <a:rPr dirty="0" lang="en-US">
                <a:hlinkClick r:id="rId1"/>
              </a:rPr>
              <a:t> that the capacity for </a:t>
            </a:r>
            <a:r>
              <a:rPr b="1" dirty="0" lang="en-US">
                <a:hlinkClick r:id="rId1"/>
              </a:rPr>
              <a:t>leadership</a:t>
            </a:r>
            <a:r>
              <a:rPr dirty="0" lang="en-US">
                <a:hlinkClick r:id="rId1"/>
              </a:rPr>
              <a:t> is inherent—that great </a:t>
            </a:r>
            <a:r>
              <a:rPr b="1" dirty="0" lang="en-US">
                <a:hlinkClick r:id="rId1"/>
              </a:rPr>
              <a:t>leaders</a:t>
            </a:r>
            <a:r>
              <a:rPr dirty="0" lang="en-US">
                <a:hlinkClick r:id="rId1"/>
              </a:rPr>
              <a:t> are </a:t>
            </a:r>
            <a:r>
              <a:rPr b="1" dirty="0" lang="en-US">
                <a:hlinkClick r:id="rId1"/>
              </a:rPr>
              <a:t>born</a:t>
            </a:r>
            <a:r>
              <a:rPr dirty="0" lang="en-US">
                <a:hlinkClick r:id="rId1"/>
              </a:rPr>
              <a:t>, </a:t>
            </a:r>
            <a:r>
              <a:rPr b="1" dirty="0" lang="en-US">
                <a:hlinkClick r:id="rId1"/>
              </a:rPr>
              <a:t>not made</a:t>
            </a:r>
            <a:r>
              <a:rPr dirty="0" lang="en-US">
                <a:hlinkClick r:id="rId1"/>
              </a:rPr>
              <a:t>.</a:t>
            </a:r>
            <a:endParaRPr dirty="0" lang="en-US"/>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769" name=""/>
        <p:cNvGrpSpPr/>
        <p:nvPr/>
      </p:nvGrpSpPr>
      <p:grpSpPr>
        <a:xfrm>
          <a:off x="0" y="0"/>
          <a:ext cx="0" cy="0"/>
          <a:chOff x="0" y="0"/>
          <a:chExt cx="0" cy="0"/>
        </a:xfrm>
      </p:grpSpPr>
      <p:sp>
        <p:nvSpPr>
          <p:cNvPr id="1048972" name="Title 1"/>
          <p:cNvSpPr>
            <a:spLocks noGrp="1"/>
          </p:cNvSpPr>
          <p:nvPr>
            <p:ph type="title"/>
          </p:nvPr>
        </p:nvSpPr>
        <p:spPr/>
        <p:txBody>
          <a:bodyPr/>
          <a:p>
            <a:endParaRPr lang="en-US"/>
          </a:p>
        </p:txBody>
      </p:sp>
      <p:sp>
        <p:nvSpPr>
          <p:cNvPr id="1048973" name="Content Placeholder 2"/>
          <p:cNvSpPr>
            <a:spLocks noGrp="1"/>
          </p:cNvSpPr>
          <p:nvPr>
            <p:ph idx="1"/>
          </p:nvPr>
        </p:nvSpPr>
        <p:spPr/>
        <p:txBody>
          <a:bodyPr/>
          <a:p>
            <a:r>
              <a:rPr b="1" dirty="0" lang="en-US" smtClean="0">
                <a:solidFill>
                  <a:srgbClr val="5F6368"/>
                </a:solidFill>
                <a:latin typeface="arial" panose="020B0604020202020204" pitchFamily="34" charset="0"/>
              </a:rPr>
              <a:t>6. The </a:t>
            </a:r>
            <a:r>
              <a:rPr b="1" dirty="0" lang="en-US">
                <a:solidFill>
                  <a:srgbClr val="5F6368"/>
                </a:solidFill>
                <a:latin typeface="arial" panose="020B0604020202020204" pitchFamily="34" charset="0"/>
              </a:rPr>
              <a:t>ability to perform the same action in both directions but being aware that it is the same action is called:</a:t>
            </a:r>
          </a:p>
          <a:p>
            <a:pPr indent="-342900" marL="342900">
              <a:buAutoNum type="alphaUcPeriod"/>
            </a:pPr>
            <a:r>
              <a:rPr b="1" dirty="0" lang="en-US">
                <a:solidFill>
                  <a:srgbClr val="FF0000"/>
                </a:solidFill>
                <a:latin typeface="arial" panose="020B0604020202020204" pitchFamily="34" charset="0"/>
              </a:rPr>
              <a:t>Mental reversibility</a:t>
            </a:r>
          </a:p>
          <a:p>
            <a:pPr indent="-342900" marL="342900">
              <a:buAutoNum type="alphaUcPeriod"/>
            </a:pPr>
            <a:r>
              <a:rPr b="1" dirty="0" lang="en-US">
                <a:solidFill>
                  <a:srgbClr val="5F6368"/>
                </a:solidFill>
                <a:latin typeface="arial" panose="020B0604020202020204" pitchFamily="34" charset="0"/>
              </a:rPr>
              <a:t>Mental </a:t>
            </a:r>
            <a:r>
              <a:rPr b="1" dirty="0" lang="en-US" err="1">
                <a:solidFill>
                  <a:srgbClr val="5F6368"/>
                </a:solidFill>
                <a:latin typeface="arial" panose="020B0604020202020204" pitchFamily="34" charset="0"/>
              </a:rPr>
              <a:t>irreversibity</a:t>
            </a:r>
            <a:endParaRPr b="1" dirty="0" lang="en-US">
              <a:solidFill>
                <a:srgbClr val="5F6368"/>
              </a:solidFill>
              <a:latin typeface="arial" panose="020B0604020202020204" pitchFamily="34" charset="0"/>
            </a:endParaRPr>
          </a:p>
          <a:p>
            <a:pPr indent="-342900" marL="342900">
              <a:buAutoNum type="alphaUcPeriod"/>
            </a:pPr>
            <a:r>
              <a:rPr b="1" dirty="0" lang="en-US">
                <a:solidFill>
                  <a:srgbClr val="5F6368"/>
                </a:solidFill>
                <a:latin typeface="arial" panose="020B0604020202020204" pitchFamily="34" charset="0"/>
              </a:rPr>
              <a:t>Logic</a:t>
            </a:r>
          </a:p>
          <a:p>
            <a:pPr indent="-342900" marL="342900">
              <a:buAutoNum type="alphaUcPeriod"/>
            </a:pPr>
            <a:r>
              <a:rPr b="1" dirty="0" lang="en-US">
                <a:solidFill>
                  <a:srgbClr val="5F6368"/>
                </a:solidFill>
                <a:latin typeface="arial" panose="020B0604020202020204" pitchFamily="34" charset="0"/>
              </a:rPr>
              <a:t>Mastery of math operations</a:t>
            </a:r>
          </a:p>
          <a:p>
            <a:endParaRPr dirty="0" lang="en-US"/>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770" name=""/>
        <p:cNvGrpSpPr/>
        <p:nvPr/>
      </p:nvGrpSpPr>
      <p:grpSpPr>
        <a:xfrm>
          <a:off x="0" y="0"/>
          <a:ext cx="0" cy="0"/>
          <a:chOff x="0" y="0"/>
          <a:chExt cx="0" cy="0"/>
        </a:xfrm>
      </p:grpSpPr>
      <p:sp>
        <p:nvSpPr>
          <p:cNvPr id="1048974" name="Title 1"/>
          <p:cNvSpPr>
            <a:spLocks noGrp="1"/>
          </p:cNvSpPr>
          <p:nvPr>
            <p:ph type="title"/>
          </p:nvPr>
        </p:nvSpPr>
        <p:spPr/>
        <p:txBody>
          <a:bodyPr/>
          <a:p>
            <a:endParaRPr lang="en-US"/>
          </a:p>
        </p:txBody>
      </p:sp>
      <p:sp>
        <p:nvSpPr>
          <p:cNvPr id="1048975" name="Content Placeholder 2"/>
          <p:cNvSpPr>
            <a:spLocks noGrp="1"/>
          </p:cNvSpPr>
          <p:nvPr>
            <p:ph idx="1"/>
          </p:nvPr>
        </p:nvSpPr>
        <p:spPr/>
        <p:txBody>
          <a:bodyPr/>
          <a:p>
            <a:r>
              <a:rPr dirty="0" lang="en-US" smtClean="0"/>
              <a:t>Q7. A leadership theory by which people behave that a leader is made rather than born is called:</a:t>
            </a:r>
          </a:p>
          <a:p>
            <a:r>
              <a:rPr dirty="0" lang="en-US" smtClean="0"/>
              <a:t>A. Managerial grid theory</a:t>
            </a:r>
          </a:p>
          <a:p>
            <a:r>
              <a:rPr dirty="0" lang="en-US" smtClean="0">
                <a:solidFill>
                  <a:srgbClr val="FF0000"/>
                </a:solidFill>
              </a:rPr>
              <a:t>B. Behavior theory</a:t>
            </a:r>
          </a:p>
          <a:p>
            <a:r>
              <a:rPr dirty="0" lang="en-US" smtClean="0"/>
              <a:t>C. Participative theory</a:t>
            </a:r>
          </a:p>
          <a:p>
            <a:r>
              <a:rPr dirty="0" lang="en-US" smtClean="0"/>
              <a:t>D. None is </a:t>
            </a:r>
            <a:r>
              <a:rPr dirty="0" lang="en-US" smtClean="0"/>
              <a:t>correct</a:t>
            </a:r>
          </a:p>
          <a:p>
            <a:r>
              <a:rPr b="1" dirty="0" lang="en-US">
                <a:hlinkClick r:id="rId1"/>
              </a:rPr>
              <a:t>Behavioral theories</a:t>
            </a:r>
            <a:r>
              <a:rPr dirty="0" lang="en-US">
                <a:hlinkClick r:id="rId1"/>
              </a:rPr>
              <a:t> focus on how </a:t>
            </a:r>
            <a:r>
              <a:rPr b="1" dirty="0" lang="en-US">
                <a:hlinkClick r:id="rId1"/>
              </a:rPr>
              <a:t>leaders behave</a:t>
            </a:r>
            <a:r>
              <a:rPr dirty="0" lang="en-US">
                <a:hlinkClick r:id="rId1"/>
              </a:rPr>
              <a:t> and assume that </a:t>
            </a:r>
            <a:r>
              <a:rPr b="1" dirty="0" lang="en-US">
                <a:hlinkClick r:id="rId1"/>
              </a:rPr>
              <a:t>leaders</a:t>
            </a:r>
            <a:r>
              <a:rPr dirty="0" lang="en-US">
                <a:hlinkClick r:id="rId1"/>
              </a:rPr>
              <a:t> can be </a:t>
            </a:r>
            <a:r>
              <a:rPr b="1" dirty="0" lang="en-US">
                <a:hlinkClick r:id="rId1"/>
              </a:rPr>
              <a:t>made</a:t>
            </a:r>
            <a:r>
              <a:rPr dirty="0" lang="en-US">
                <a:hlinkClick r:id="rId1"/>
              </a:rPr>
              <a:t>, </a:t>
            </a:r>
            <a:r>
              <a:rPr b="1" dirty="0" lang="en-US">
                <a:hlinkClick r:id="rId1"/>
              </a:rPr>
              <a:t>rather than born</a:t>
            </a:r>
            <a:endParaRPr dirty="0"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771" name=""/>
        <p:cNvGrpSpPr/>
        <p:nvPr/>
      </p:nvGrpSpPr>
      <p:grpSpPr>
        <a:xfrm>
          <a:off x="0" y="0"/>
          <a:ext cx="0" cy="0"/>
          <a:chOff x="0" y="0"/>
          <a:chExt cx="0" cy="0"/>
        </a:xfrm>
      </p:grpSpPr>
      <p:sp>
        <p:nvSpPr>
          <p:cNvPr id="1048976" name="Title 1"/>
          <p:cNvSpPr>
            <a:spLocks noGrp="1"/>
          </p:cNvSpPr>
          <p:nvPr>
            <p:ph type="title"/>
          </p:nvPr>
        </p:nvSpPr>
        <p:spPr/>
        <p:txBody>
          <a:bodyPr/>
          <a:p>
            <a:endParaRPr lang="en-US"/>
          </a:p>
        </p:txBody>
      </p:sp>
      <p:sp>
        <p:nvSpPr>
          <p:cNvPr id="1048977" name="Content Placeholder 2"/>
          <p:cNvSpPr>
            <a:spLocks noGrp="1"/>
          </p:cNvSpPr>
          <p:nvPr>
            <p:ph idx="1"/>
          </p:nvPr>
        </p:nvSpPr>
        <p:spPr/>
        <p:txBody>
          <a:bodyPr>
            <a:normAutofit fontScale="92500"/>
          </a:bodyPr>
          <a:p>
            <a:pPr indent="0" marL="0">
              <a:buNone/>
            </a:pPr>
            <a:r>
              <a:rPr dirty="0" lang="en-US" smtClean="0">
                <a:solidFill>
                  <a:srgbClr val="202124"/>
                </a:solidFill>
                <a:latin typeface="arial" panose="020B0604020202020204" pitchFamily="34" charset="0"/>
              </a:rPr>
              <a:t>Q8. the </a:t>
            </a:r>
            <a:r>
              <a:rPr dirty="0" lang="en-US">
                <a:solidFill>
                  <a:srgbClr val="202124"/>
                </a:solidFill>
                <a:latin typeface="arial" panose="020B0604020202020204" pitchFamily="34" charset="0"/>
              </a:rPr>
              <a:t>validity of an assessment refers to the extent to which a test is</a:t>
            </a:r>
          </a:p>
          <a:p>
            <a:pPr indent="-342900" marL="342900">
              <a:buAutoNum type="alphaUcPeriod"/>
            </a:pPr>
            <a:r>
              <a:rPr dirty="0" lang="en-US">
                <a:solidFill>
                  <a:srgbClr val="202124"/>
                </a:solidFill>
                <a:latin typeface="arial" panose="020B0604020202020204" pitchFamily="34" charset="0"/>
              </a:rPr>
              <a:t>Matching with the cause objectives</a:t>
            </a:r>
          </a:p>
          <a:p>
            <a:pPr indent="-342900" marL="342900">
              <a:buAutoNum type="alphaUcPeriod"/>
            </a:pPr>
            <a:r>
              <a:rPr dirty="0" lang="en-US">
                <a:solidFill>
                  <a:srgbClr val="FF0000"/>
                </a:solidFill>
                <a:latin typeface="arial" panose="020B0604020202020204" pitchFamily="34" charset="0"/>
              </a:rPr>
              <a:t>Meaning what it is supposed to measure</a:t>
            </a:r>
          </a:p>
          <a:p>
            <a:pPr indent="-342900" marL="342900">
              <a:buAutoNum type="alphaUcPeriod"/>
            </a:pPr>
            <a:r>
              <a:rPr dirty="0" lang="en-US">
                <a:solidFill>
                  <a:srgbClr val="202124"/>
                </a:solidFill>
                <a:latin typeface="arial" panose="020B0604020202020204" pitchFamily="34" charset="0"/>
              </a:rPr>
              <a:t>Free of biases</a:t>
            </a:r>
          </a:p>
          <a:p>
            <a:pPr indent="-342900" marL="342900">
              <a:buAutoNum type="alphaUcPeriod"/>
            </a:pPr>
            <a:r>
              <a:rPr dirty="0" lang="en-US">
                <a:solidFill>
                  <a:srgbClr val="202124"/>
                </a:solidFill>
                <a:latin typeface="arial" panose="020B0604020202020204" pitchFamily="34" charset="0"/>
              </a:rPr>
              <a:t>Reliable</a:t>
            </a:r>
          </a:p>
          <a:p>
            <a:r>
              <a:rPr dirty="0" lang="en-US">
                <a:solidFill>
                  <a:srgbClr val="202124"/>
                </a:solidFill>
                <a:latin typeface="arial" panose="020B0604020202020204" pitchFamily="34" charset="0"/>
                <a:hlinkClick r:id="rId1"/>
              </a:rPr>
              <a:t>Assessment validity refers to </a:t>
            </a:r>
            <a:r>
              <a:rPr b="1" dirty="0" lang="en-US">
                <a:solidFill>
                  <a:srgbClr val="202124"/>
                </a:solidFill>
                <a:latin typeface="arial" panose="020B0604020202020204" pitchFamily="34" charset="0"/>
                <a:hlinkClick r:id="rId1"/>
              </a:rPr>
              <a:t>the extent that a test measures what it is supposed to measure</a:t>
            </a:r>
            <a:r>
              <a:rPr dirty="0" lang="en-US">
                <a:solidFill>
                  <a:srgbClr val="202124"/>
                </a:solidFill>
                <a:latin typeface="arial" panose="020B0604020202020204" pitchFamily="34" charset="0"/>
                <a:hlinkClick r:id="rId1"/>
              </a:rPr>
              <a:t>. The Standards for Educational and Psychological Testing (2014) defines validity as the “degree to which evidence and theory support the interpretations of test scores for proposed uses of tests”</a:t>
            </a:r>
            <a:endParaRPr dirty="0" lang="en-US"/>
          </a:p>
          <a:p>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529" name=""/>
        <p:cNvGrpSpPr/>
        <p:nvPr/>
      </p:nvGrpSpPr>
      <p:grpSpPr>
        <a:xfrm>
          <a:off x="0" y="0"/>
          <a:ext cx="0" cy="0"/>
          <a:chOff x="0" y="0"/>
          <a:chExt cx="0" cy="0"/>
        </a:xfrm>
      </p:grpSpPr>
      <p:sp>
        <p:nvSpPr>
          <p:cNvPr id="1048613" name="Content Placeholder 2"/>
          <p:cNvSpPr>
            <a:spLocks noGrp="1"/>
          </p:cNvSpPr>
          <p:nvPr>
            <p:ph idx="1"/>
          </p:nvPr>
        </p:nvSpPr>
        <p:spPr>
          <a:xfrm>
            <a:off x="0" y="0"/>
            <a:ext cx="12192000" cy="6858000"/>
          </a:xfrm>
        </p:spPr>
        <p:txBody>
          <a:bodyPr>
            <a:noAutofit/>
          </a:bodyPr>
          <a:p>
            <a:r>
              <a:rPr dirty="0" sz="3600" lang="en-US">
                <a:solidFill>
                  <a:srgbClr val="202124"/>
                </a:solidFill>
                <a:latin typeface="arial" panose="020B0604020202020204" pitchFamily="34" charset="0"/>
              </a:rPr>
              <a:t>Q39. The founder of </a:t>
            </a:r>
            <a:r>
              <a:rPr dirty="0" sz="3600" lang="en-US" err="1">
                <a:solidFill>
                  <a:srgbClr val="202124"/>
                </a:solidFill>
                <a:latin typeface="arial" panose="020B0604020202020204" pitchFamily="34" charset="0"/>
              </a:rPr>
              <a:t>Kindergaten</a:t>
            </a:r>
            <a:r>
              <a:rPr dirty="0" sz="3600" lang="en-US">
                <a:solidFill>
                  <a:srgbClr val="202124"/>
                </a:solidFill>
                <a:latin typeface="arial" panose="020B0604020202020204" pitchFamily="34" charset="0"/>
              </a:rPr>
              <a:t> movement is:</a:t>
            </a:r>
          </a:p>
          <a:p>
            <a:pPr indent="-342900" marL="342900">
              <a:buAutoNum type="alphaUcPeriod"/>
            </a:pPr>
            <a:r>
              <a:rPr dirty="0" sz="3600" lang="en-US">
                <a:solidFill>
                  <a:srgbClr val="202124"/>
                </a:solidFill>
                <a:latin typeface="arial" panose="020B0604020202020204" pitchFamily="34" charset="0"/>
              </a:rPr>
              <a:t>Henry Pestalozzi</a:t>
            </a:r>
          </a:p>
          <a:p>
            <a:pPr indent="-342900" marL="342900">
              <a:buAutoNum type="alphaUcPeriod"/>
            </a:pPr>
            <a:r>
              <a:rPr dirty="0" sz="3600" lang="en-US" err="1">
                <a:solidFill>
                  <a:srgbClr val="FF0000"/>
                </a:solidFill>
                <a:latin typeface="arial" panose="020B0604020202020204" pitchFamily="34" charset="0"/>
              </a:rPr>
              <a:t>Frederc</a:t>
            </a:r>
            <a:r>
              <a:rPr dirty="0" sz="3600" lang="en-US">
                <a:solidFill>
                  <a:srgbClr val="FF0000"/>
                </a:solidFill>
                <a:latin typeface="arial" panose="020B0604020202020204" pitchFamily="34" charset="0"/>
              </a:rPr>
              <a:t> Froebel</a:t>
            </a:r>
          </a:p>
          <a:p>
            <a:pPr indent="-342900" marL="342900">
              <a:buAutoNum type="alphaUcPeriod"/>
            </a:pPr>
            <a:r>
              <a:rPr dirty="0" sz="3600" lang="en-US">
                <a:solidFill>
                  <a:srgbClr val="202124"/>
                </a:solidFill>
                <a:latin typeface="arial" panose="020B0604020202020204" pitchFamily="34" charset="0"/>
              </a:rPr>
              <a:t>Maria Montessori</a:t>
            </a:r>
          </a:p>
          <a:p>
            <a:pPr indent="-342900" marL="342900">
              <a:buAutoNum type="alphaUcPeriod"/>
            </a:pPr>
            <a:r>
              <a:rPr dirty="0" sz="3600" lang="en-US">
                <a:solidFill>
                  <a:srgbClr val="202124"/>
                </a:solidFill>
                <a:latin typeface="arial" panose="020B0604020202020204" pitchFamily="34" charset="0"/>
              </a:rPr>
              <a:t>John </a:t>
            </a:r>
            <a:r>
              <a:rPr dirty="0" sz="3600" lang="en-US" err="1">
                <a:solidFill>
                  <a:srgbClr val="202124"/>
                </a:solidFill>
                <a:latin typeface="arial" panose="020B0604020202020204" pitchFamily="34" charset="0"/>
              </a:rPr>
              <a:t>Deway</a:t>
            </a:r>
            <a:r>
              <a:rPr dirty="0" sz="3600" lang="en-US">
                <a:solidFill>
                  <a:srgbClr val="202124"/>
                </a:solidFill>
                <a:latin typeface="arial" panose="020B0604020202020204" pitchFamily="34" charset="0"/>
              </a:rPr>
              <a:t> </a:t>
            </a:r>
          </a:p>
          <a:p>
            <a:r>
              <a:rPr dirty="0" sz="3600" lang="x-none">
                <a:solidFill>
                  <a:srgbClr val="202124"/>
                </a:solidFill>
                <a:latin typeface="arial" panose="020B0604020202020204" pitchFamily="34" charset="0"/>
                <a:hlinkClick r:id="rId1"/>
              </a:rPr>
              <a:t>Froebel</a:t>
            </a:r>
          </a:p>
          <a:p>
            <a:r>
              <a:rPr dirty="0" sz="3600" lang="x-none">
                <a:solidFill>
                  <a:srgbClr val="202124"/>
                </a:solidFill>
                <a:latin typeface="arial" panose="020B0604020202020204" pitchFamily="34" charset="0"/>
                <a:hlinkClick r:id="rId1"/>
              </a:rPr>
              <a:t>Next to Pestalozzi, perhaps the most gifted of early 19th-century educators was </a:t>
            </a:r>
            <a:r>
              <a:rPr b="1" dirty="0" sz="3600" lang="x-none">
                <a:solidFill>
                  <a:srgbClr val="202124"/>
                </a:solidFill>
                <a:latin typeface="arial" panose="020B0604020202020204" pitchFamily="34" charset="0"/>
                <a:hlinkClick r:id="rId1"/>
              </a:rPr>
              <a:t>Froebel</a:t>
            </a:r>
            <a:r>
              <a:rPr dirty="0" sz="3600" lang="x-none">
                <a:solidFill>
                  <a:srgbClr val="202124"/>
                </a:solidFill>
                <a:latin typeface="arial" panose="020B0604020202020204" pitchFamily="34" charset="0"/>
                <a:hlinkClick r:id="rId1"/>
              </a:rPr>
              <a:t>, the founder of the kindergarten movement and a theorist on the importance of constructive play and self-activity in early childhood</a:t>
            </a:r>
            <a:endParaRPr dirty="0" sz="3600" lang="x-none">
              <a:solidFill>
                <a:srgbClr val="202124"/>
              </a:solidFill>
              <a:latin typeface="arial" panose="020B0604020202020204" pitchFamily="34" charset="0"/>
            </a:endParaRPr>
          </a:p>
          <a:p>
            <a:endParaRPr dirty="0" sz="3600" lang="x-none">
              <a:solidFill>
                <a:srgbClr val="202124"/>
              </a:solidFill>
              <a:latin typeface="arial" panose="020B0604020202020204" pitchFamily="34" charset="0"/>
            </a:endParaRPr>
          </a:p>
          <a:p>
            <a:endParaRPr dirty="0" sz="3600" lang="en-US"/>
          </a:p>
        </p:txBody>
      </p:sp>
    </p:spTree>
  </p:cSld>
  <p:clrMapOvr>
    <a:masterClrMapping/>
  </p:clrMapOvr>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772" name=""/>
        <p:cNvGrpSpPr/>
        <p:nvPr/>
      </p:nvGrpSpPr>
      <p:grpSpPr>
        <a:xfrm>
          <a:off x="0" y="0"/>
          <a:ext cx="0" cy="0"/>
          <a:chOff x="0" y="0"/>
          <a:chExt cx="0" cy="0"/>
        </a:xfrm>
      </p:grpSpPr>
      <p:sp>
        <p:nvSpPr>
          <p:cNvPr id="1048978" name="Title 1"/>
          <p:cNvSpPr>
            <a:spLocks noGrp="1"/>
          </p:cNvSpPr>
          <p:nvPr>
            <p:ph type="title"/>
          </p:nvPr>
        </p:nvSpPr>
        <p:spPr/>
        <p:txBody>
          <a:bodyPr/>
          <a:p>
            <a:endParaRPr lang="en-US"/>
          </a:p>
        </p:txBody>
      </p:sp>
      <p:sp>
        <p:nvSpPr>
          <p:cNvPr id="1048979" name="Content Placeholder 2"/>
          <p:cNvSpPr>
            <a:spLocks noGrp="1"/>
          </p:cNvSpPr>
          <p:nvPr>
            <p:ph idx="1"/>
          </p:nvPr>
        </p:nvSpPr>
        <p:spPr/>
        <p:txBody>
          <a:bodyPr>
            <a:normAutofit lnSpcReduction="10000"/>
          </a:bodyPr>
          <a:p>
            <a:r>
              <a:rPr dirty="0" lang="en-US" smtClean="0"/>
              <a:t>Q9. A leadership style which considers the requirements of the members and shows concern for their </a:t>
            </a:r>
            <a:r>
              <a:rPr dirty="0" lang="en-US" smtClean="0"/>
              <a:t>wellbeing </a:t>
            </a:r>
            <a:r>
              <a:rPr dirty="0" lang="en-US" smtClean="0"/>
              <a:t>and creates a friendly and responsive working </a:t>
            </a:r>
            <a:r>
              <a:rPr dirty="0" lang="en-US" smtClean="0"/>
              <a:t>environment </a:t>
            </a:r>
            <a:r>
              <a:rPr dirty="0" lang="en-US" smtClean="0"/>
              <a:t>is called:</a:t>
            </a:r>
          </a:p>
          <a:p>
            <a:r>
              <a:rPr dirty="0" lang="en-US" smtClean="0"/>
              <a:t>A. directive leadership</a:t>
            </a:r>
          </a:p>
          <a:p>
            <a:r>
              <a:rPr dirty="0" lang="en-US" smtClean="0"/>
              <a:t>B. </a:t>
            </a:r>
            <a:r>
              <a:rPr dirty="0" lang="en-US" smtClean="0"/>
              <a:t>participative </a:t>
            </a:r>
            <a:r>
              <a:rPr dirty="0" lang="en-US" smtClean="0"/>
              <a:t>leadership</a:t>
            </a:r>
          </a:p>
          <a:p>
            <a:r>
              <a:rPr dirty="0" lang="en-US" smtClean="0">
                <a:solidFill>
                  <a:srgbClr val="FF0000"/>
                </a:solidFill>
              </a:rPr>
              <a:t>C. supportive leadership</a:t>
            </a:r>
          </a:p>
          <a:p>
            <a:r>
              <a:rPr dirty="0" lang="en-US" smtClean="0"/>
              <a:t>D. none is </a:t>
            </a:r>
            <a:r>
              <a:rPr dirty="0" lang="en-US" smtClean="0"/>
              <a:t>correct</a:t>
            </a:r>
          </a:p>
          <a:p>
            <a:r>
              <a:rPr b="1" dirty="0" lang="en-US">
                <a:hlinkClick r:id="rId1"/>
              </a:rPr>
              <a:t>Supportive</a:t>
            </a:r>
            <a:r>
              <a:rPr dirty="0" lang="en-US">
                <a:hlinkClick r:id="rId1"/>
              </a:rPr>
              <a:t>: The </a:t>
            </a:r>
            <a:r>
              <a:rPr b="1" dirty="0" lang="en-US">
                <a:hlinkClick r:id="rId1"/>
              </a:rPr>
              <a:t>leader</a:t>
            </a:r>
            <a:r>
              <a:rPr dirty="0" lang="en-US">
                <a:hlinkClick r:id="rId1"/>
              </a:rPr>
              <a:t> is </a:t>
            </a:r>
            <a:r>
              <a:rPr b="1" dirty="0" lang="en-US">
                <a:hlinkClick r:id="rId1"/>
              </a:rPr>
              <a:t>friendly</a:t>
            </a:r>
            <a:r>
              <a:rPr dirty="0" lang="en-US">
                <a:hlinkClick r:id="rId1"/>
              </a:rPr>
              <a:t> towards subordinates and </a:t>
            </a:r>
            <a:r>
              <a:rPr b="1" dirty="0" lang="en-US">
                <a:hlinkClick r:id="rId1"/>
              </a:rPr>
              <a:t>displays</a:t>
            </a:r>
            <a:r>
              <a:rPr dirty="0" lang="en-US">
                <a:hlinkClick r:id="rId1"/>
              </a:rPr>
              <a:t> personal </a:t>
            </a:r>
            <a:r>
              <a:rPr b="1" dirty="0" lang="en-US">
                <a:hlinkClick r:id="rId1"/>
              </a:rPr>
              <a:t>concern</a:t>
            </a:r>
            <a:r>
              <a:rPr dirty="0" lang="en-US">
                <a:hlinkClick r:id="rId1"/>
              </a:rPr>
              <a:t> for </a:t>
            </a:r>
            <a:r>
              <a:rPr b="1" dirty="0" lang="en-US">
                <a:hlinkClick r:id="rId1"/>
              </a:rPr>
              <a:t>their needs</a:t>
            </a:r>
            <a:r>
              <a:rPr dirty="0" lang="en-US">
                <a:hlinkClick r:id="rId1"/>
              </a:rPr>
              <a:t>, welfare, and </a:t>
            </a:r>
            <a:r>
              <a:rPr b="1" dirty="0" lang="en-US">
                <a:hlinkClick r:id="rId1"/>
              </a:rPr>
              <a:t>well-being</a:t>
            </a:r>
            <a:endParaRPr dirty="0" lang="en-US"/>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773" name=""/>
        <p:cNvGrpSpPr/>
        <p:nvPr/>
      </p:nvGrpSpPr>
      <p:grpSpPr>
        <a:xfrm>
          <a:off x="0" y="0"/>
          <a:ext cx="0" cy="0"/>
          <a:chOff x="0" y="0"/>
          <a:chExt cx="0" cy="0"/>
        </a:xfrm>
      </p:grpSpPr>
      <p:sp>
        <p:nvSpPr>
          <p:cNvPr id="1048980" name="Title 1"/>
          <p:cNvSpPr>
            <a:spLocks noGrp="1"/>
          </p:cNvSpPr>
          <p:nvPr>
            <p:ph type="title"/>
          </p:nvPr>
        </p:nvSpPr>
        <p:spPr/>
        <p:txBody>
          <a:bodyPr/>
          <a:p>
            <a:endParaRPr lang="en-US"/>
          </a:p>
        </p:txBody>
      </p:sp>
      <p:sp>
        <p:nvSpPr>
          <p:cNvPr id="1048981" name="Content Placeholder 2"/>
          <p:cNvSpPr>
            <a:spLocks noGrp="1"/>
          </p:cNvSpPr>
          <p:nvPr>
            <p:ph idx="1"/>
          </p:nvPr>
        </p:nvSpPr>
        <p:spPr/>
        <p:txBody>
          <a:bodyPr/>
          <a:p>
            <a:r>
              <a:rPr dirty="0" lang="en-US" smtClean="0">
                <a:latin typeface="arial" panose="020B0604020202020204" pitchFamily="34" charset="0"/>
              </a:rPr>
              <a:t>10. </a:t>
            </a:r>
            <a:r>
              <a:rPr dirty="0" lang="en-US">
                <a:latin typeface="arial" panose="020B0604020202020204" pitchFamily="34" charset="0"/>
              </a:rPr>
              <a:t>the concept of </a:t>
            </a:r>
            <a:r>
              <a:rPr dirty="0" lang="en-US" err="1">
                <a:latin typeface="arial" panose="020B0604020202020204" pitchFamily="34" charset="0"/>
              </a:rPr>
              <a:t>endragogy</a:t>
            </a:r>
            <a:r>
              <a:rPr dirty="0" lang="en-US">
                <a:latin typeface="arial" panose="020B0604020202020204" pitchFamily="34" charset="0"/>
              </a:rPr>
              <a:t> means:</a:t>
            </a:r>
          </a:p>
          <a:p>
            <a:pPr indent="-342900" marL="342900">
              <a:buAutoNum type="alphaUcPeriod"/>
            </a:pPr>
            <a:r>
              <a:rPr dirty="0" lang="en-US">
                <a:solidFill>
                  <a:srgbClr val="00B050"/>
                </a:solidFill>
                <a:latin typeface="arial" panose="020B0604020202020204" pitchFamily="34" charset="0"/>
              </a:rPr>
              <a:t>Learning with special needs</a:t>
            </a:r>
          </a:p>
          <a:p>
            <a:pPr indent="-342900" marL="342900">
              <a:buAutoNum type="alphaUcPeriod"/>
            </a:pPr>
            <a:r>
              <a:rPr dirty="0" lang="en-US">
                <a:solidFill>
                  <a:srgbClr val="FF0000"/>
                </a:solidFill>
                <a:latin typeface="arial" panose="020B0604020202020204" pitchFamily="34" charset="0"/>
              </a:rPr>
              <a:t>Adult learners</a:t>
            </a:r>
          </a:p>
          <a:p>
            <a:pPr indent="-342900" marL="342900">
              <a:buAutoNum type="alphaUcPeriod"/>
            </a:pPr>
            <a:r>
              <a:rPr dirty="0" lang="en-US">
                <a:solidFill>
                  <a:srgbClr val="00B050"/>
                </a:solidFill>
                <a:latin typeface="arial" panose="020B0604020202020204" pitchFamily="34" charset="0"/>
              </a:rPr>
              <a:t>Mixed classroom of special and normal students</a:t>
            </a:r>
          </a:p>
          <a:p>
            <a:pPr indent="-342900" marL="342900">
              <a:buAutoNum type="alphaUcPeriod"/>
            </a:pPr>
            <a:r>
              <a:rPr dirty="0" lang="en-US">
                <a:solidFill>
                  <a:srgbClr val="00B050"/>
                </a:solidFill>
                <a:latin typeface="arial" panose="020B0604020202020204" pitchFamily="34" charset="0"/>
              </a:rPr>
              <a:t>B and C are correct</a:t>
            </a:r>
          </a:p>
          <a:p>
            <a:pPr indent="0" marL="0">
              <a:buNone/>
            </a:pPr>
            <a:r>
              <a:rPr dirty="0" lang="en-US">
                <a:solidFill>
                  <a:srgbClr val="202124"/>
                </a:solidFill>
                <a:latin typeface="arial" panose="020B0604020202020204" pitchFamily="34" charset="0"/>
                <a:hlinkClick r:id="rId1"/>
              </a:rPr>
              <a:t>the method and practice of teaching adult learners; adult education.</a:t>
            </a:r>
            <a:endParaRPr dirty="0" lang="en-US">
              <a:solidFill>
                <a:srgbClr val="202124"/>
              </a:solidFill>
              <a:latin typeface="arial" panose="020B0604020202020204" pitchFamily="34" charset="0"/>
            </a:endParaRPr>
          </a:p>
          <a:p>
            <a:endParaRPr dirty="0"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774" name=""/>
        <p:cNvGrpSpPr/>
        <p:nvPr/>
      </p:nvGrpSpPr>
      <p:grpSpPr>
        <a:xfrm>
          <a:off x="0" y="0"/>
          <a:ext cx="0" cy="0"/>
          <a:chOff x="0" y="0"/>
          <a:chExt cx="0" cy="0"/>
        </a:xfrm>
      </p:grpSpPr>
      <p:sp>
        <p:nvSpPr>
          <p:cNvPr id="1048982" name="Title 1"/>
          <p:cNvSpPr>
            <a:spLocks noGrp="1"/>
          </p:cNvSpPr>
          <p:nvPr>
            <p:ph type="title"/>
          </p:nvPr>
        </p:nvSpPr>
        <p:spPr/>
        <p:txBody>
          <a:bodyPr/>
          <a:p>
            <a:endParaRPr lang="en-US"/>
          </a:p>
        </p:txBody>
      </p:sp>
      <p:sp>
        <p:nvSpPr>
          <p:cNvPr id="1048983" name="Content Placeholder 2"/>
          <p:cNvSpPr>
            <a:spLocks noGrp="1"/>
          </p:cNvSpPr>
          <p:nvPr>
            <p:ph idx="1"/>
          </p:nvPr>
        </p:nvSpPr>
        <p:spPr/>
        <p:txBody>
          <a:bodyPr/>
          <a:p>
            <a:r>
              <a:rPr dirty="0" lang="en-US" smtClean="0"/>
              <a:t>Q11. A leadership style which seems to be similar to a transformational leadership is:</a:t>
            </a:r>
          </a:p>
          <a:p>
            <a:r>
              <a:rPr dirty="0" lang="en-US" smtClean="0"/>
              <a:t>A. coercive leadership</a:t>
            </a:r>
          </a:p>
          <a:p>
            <a:r>
              <a:rPr dirty="0" lang="en-US" err="1" smtClean="0"/>
              <a:t>B.People</a:t>
            </a:r>
            <a:r>
              <a:rPr dirty="0" lang="en-US" smtClean="0"/>
              <a:t> oriented leadership</a:t>
            </a:r>
          </a:p>
          <a:p>
            <a:r>
              <a:rPr dirty="0" lang="en-US" smtClean="0"/>
              <a:t>C. Task oriented leadership</a:t>
            </a:r>
          </a:p>
          <a:p>
            <a:r>
              <a:rPr dirty="0" lang="en-US" smtClean="0"/>
              <a:t>D. </a:t>
            </a:r>
            <a:r>
              <a:rPr dirty="0" lang="en-US" err="1" smtClean="0">
                <a:solidFill>
                  <a:srgbClr val="FF0000"/>
                </a:solidFill>
              </a:rPr>
              <a:t>charistimatic</a:t>
            </a:r>
            <a:r>
              <a:rPr dirty="0" lang="en-US" smtClean="0">
                <a:solidFill>
                  <a:srgbClr val="FF0000"/>
                </a:solidFill>
              </a:rPr>
              <a:t> </a:t>
            </a:r>
            <a:r>
              <a:rPr dirty="0" lang="en-US" smtClean="0">
                <a:solidFill>
                  <a:srgbClr val="FF0000"/>
                </a:solidFill>
              </a:rPr>
              <a:t>leadership</a:t>
            </a:r>
          </a:p>
          <a:p>
            <a:r>
              <a:rPr b="1" dirty="0" lang="en-US">
                <a:hlinkClick r:id="rId1"/>
              </a:rPr>
              <a:t>Charismatic leaders</a:t>
            </a:r>
            <a:r>
              <a:rPr dirty="0" lang="en-US">
                <a:hlinkClick r:id="rId1"/>
              </a:rPr>
              <a:t> are </a:t>
            </a:r>
            <a:r>
              <a:rPr b="1" dirty="0" lang="en-US">
                <a:hlinkClick r:id="rId1"/>
              </a:rPr>
              <a:t>driven by</a:t>
            </a:r>
            <a:r>
              <a:rPr dirty="0" lang="en-US">
                <a:hlinkClick r:id="rId1"/>
              </a:rPr>
              <a:t> their convictions and commitment to their cause. ... They are </a:t>
            </a:r>
            <a:r>
              <a:rPr b="1" dirty="0" lang="en-US">
                <a:hlinkClick r:id="rId1"/>
              </a:rPr>
              <a:t>similar</a:t>
            </a:r>
            <a:r>
              <a:rPr dirty="0" lang="en-US">
                <a:hlinkClick r:id="rId1"/>
              </a:rPr>
              <a:t> to </a:t>
            </a:r>
            <a:r>
              <a:rPr b="1" dirty="0" lang="en-US">
                <a:hlinkClick r:id="rId1"/>
              </a:rPr>
              <a:t>transformational leaders</a:t>
            </a:r>
            <a:endParaRPr dirty="0"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775" name=""/>
        <p:cNvGrpSpPr/>
        <p:nvPr/>
      </p:nvGrpSpPr>
      <p:grpSpPr>
        <a:xfrm>
          <a:off x="0" y="0"/>
          <a:ext cx="0" cy="0"/>
          <a:chOff x="0" y="0"/>
          <a:chExt cx="0" cy="0"/>
        </a:xfrm>
      </p:grpSpPr>
      <p:sp>
        <p:nvSpPr>
          <p:cNvPr id="1048984" name="Title 1"/>
          <p:cNvSpPr>
            <a:spLocks noGrp="1"/>
          </p:cNvSpPr>
          <p:nvPr>
            <p:ph type="title"/>
          </p:nvPr>
        </p:nvSpPr>
        <p:spPr/>
        <p:txBody>
          <a:bodyPr/>
          <a:p>
            <a:endParaRPr lang="en-US"/>
          </a:p>
        </p:txBody>
      </p:sp>
      <p:sp>
        <p:nvSpPr>
          <p:cNvPr id="1048985" name="Content Placeholder 2"/>
          <p:cNvSpPr>
            <a:spLocks noGrp="1"/>
          </p:cNvSpPr>
          <p:nvPr>
            <p:ph idx="1"/>
          </p:nvPr>
        </p:nvSpPr>
        <p:spPr/>
        <p:txBody>
          <a:bodyPr/>
          <a:p>
            <a:r>
              <a:rPr dirty="0" lang="en-US" smtClean="0">
                <a:solidFill>
                  <a:srgbClr val="202124"/>
                </a:solidFill>
                <a:latin typeface="arial" panose="020B0604020202020204" pitchFamily="34" charset="0"/>
              </a:rPr>
              <a:t>12. a </a:t>
            </a:r>
            <a:r>
              <a:rPr dirty="0" lang="en-US">
                <a:solidFill>
                  <a:srgbClr val="202124"/>
                </a:solidFill>
                <a:latin typeface="arial" panose="020B0604020202020204" pitchFamily="34" charset="0"/>
              </a:rPr>
              <a:t>school built by government on property given to a private person or an association in accordance with the laws and regulations is:</a:t>
            </a:r>
          </a:p>
          <a:p>
            <a:pPr indent="-342900" marL="342900">
              <a:buAutoNum type="alphaUcPeriod"/>
            </a:pPr>
            <a:r>
              <a:rPr dirty="0" lang="en-US">
                <a:solidFill>
                  <a:srgbClr val="202124"/>
                </a:solidFill>
                <a:latin typeface="arial" panose="020B0604020202020204" pitchFamily="34" charset="0"/>
              </a:rPr>
              <a:t>A public school</a:t>
            </a:r>
          </a:p>
          <a:p>
            <a:pPr indent="-342900" marL="342900">
              <a:buAutoNum type="alphaUcPeriod"/>
            </a:pPr>
            <a:r>
              <a:rPr dirty="0" lang="en-US">
                <a:solidFill>
                  <a:srgbClr val="202124"/>
                </a:solidFill>
                <a:latin typeface="arial" panose="020B0604020202020204" pitchFamily="34" charset="0"/>
              </a:rPr>
              <a:t>A </a:t>
            </a:r>
            <a:r>
              <a:rPr dirty="0" lang="en-US">
                <a:solidFill>
                  <a:srgbClr val="202124"/>
                </a:solidFill>
                <a:latin typeface="arial" panose="020B0604020202020204" pitchFamily="34" charset="0"/>
                <a:hlinkClick r:id="rId1"/>
              </a:rPr>
              <a:t>subsidized school</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Government aided school</a:t>
            </a:r>
          </a:p>
          <a:p>
            <a:pPr indent="-342900" marL="342900">
              <a:buAutoNum type="alphaUcPeriod"/>
            </a:pPr>
            <a:r>
              <a:rPr dirty="0" lang="en-US">
                <a:solidFill>
                  <a:srgbClr val="202124"/>
                </a:solidFill>
                <a:latin typeface="arial" panose="020B0604020202020204" pitchFamily="34" charset="0"/>
              </a:rPr>
              <a:t>A and C are correct</a:t>
            </a:r>
          </a:p>
          <a:p>
            <a:endParaRPr dirty="0" lang="en-US"/>
          </a:p>
          <a:p>
            <a:endParaRPr dirty="0" lang="en-US"/>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776" name=""/>
        <p:cNvGrpSpPr/>
        <p:nvPr/>
      </p:nvGrpSpPr>
      <p:grpSpPr>
        <a:xfrm>
          <a:off x="0" y="0"/>
          <a:ext cx="0" cy="0"/>
          <a:chOff x="0" y="0"/>
          <a:chExt cx="0" cy="0"/>
        </a:xfrm>
      </p:grpSpPr>
      <p:sp>
        <p:nvSpPr>
          <p:cNvPr id="1048986" name="Title 1"/>
          <p:cNvSpPr>
            <a:spLocks noGrp="1"/>
          </p:cNvSpPr>
          <p:nvPr>
            <p:ph type="title"/>
          </p:nvPr>
        </p:nvSpPr>
        <p:spPr/>
        <p:txBody>
          <a:bodyPr/>
          <a:p>
            <a:endParaRPr lang="en-US"/>
          </a:p>
        </p:txBody>
      </p:sp>
      <p:sp>
        <p:nvSpPr>
          <p:cNvPr id="1048987" name="Content Placeholder 2"/>
          <p:cNvSpPr>
            <a:spLocks noGrp="1"/>
          </p:cNvSpPr>
          <p:nvPr>
            <p:ph idx="1"/>
          </p:nvPr>
        </p:nvSpPr>
        <p:spPr/>
        <p:txBody>
          <a:bodyPr>
            <a:normAutofit fontScale="92500" lnSpcReduction="10000"/>
          </a:bodyPr>
          <a:p>
            <a:r>
              <a:rPr dirty="0" lang="en-US" smtClean="0"/>
              <a:t>Q13. A leadership style which involves a paradigm shift from leader or teacher centered to interactive orientation to an interactive, dynamic, connective system using a democratic style for the process of learning and communication is called:</a:t>
            </a:r>
          </a:p>
          <a:p>
            <a:r>
              <a:rPr dirty="0" lang="en-US" smtClean="0"/>
              <a:t>A. coercive leadership</a:t>
            </a:r>
          </a:p>
          <a:p>
            <a:r>
              <a:rPr dirty="0" lang="en-US" smtClean="0">
                <a:solidFill>
                  <a:srgbClr val="FF0000"/>
                </a:solidFill>
              </a:rPr>
              <a:t>B. pedagogical leadership</a:t>
            </a:r>
          </a:p>
          <a:p>
            <a:r>
              <a:rPr dirty="0" lang="en-US" smtClean="0"/>
              <a:t>C. transformational leadership</a:t>
            </a:r>
          </a:p>
          <a:p>
            <a:r>
              <a:rPr dirty="0" lang="en-US" smtClean="0"/>
              <a:t>D. None is </a:t>
            </a:r>
            <a:r>
              <a:rPr dirty="0" lang="en-US" smtClean="0"/>
              <a:t>correct</a:t>
            </a:r>
          </a:p>
          <a:p>
            <a:r>
              <a:rPr dirty="0" lang="en-US">
                <a:hlinkClick r:id="rId1"/>
              </a:rPr>
              <a:t>Pedagogical Leadership Paradigm shift from leader/teacher centered "orientation" to an interactive, connective organizational system using a democratic learning and communicative style </a:t>
            </a:r>
            <a:endParaRPr dirty="0" lang="en-US" smtClean="0"/>
          </a:p>
          <a:p>
            <a:endParaRPr dirty="0"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777" name=""/>
        <p:cNvGrpSpPr/>
        <p:nvPr/>
      </p:nvGrpSpPr>
      <p:grpSpPr>
        <a:xfrm>
          <a:off x="0" y="0"/>
          <a:ext cx="0" cy="0"/>
          <a:chOff x="0" y="0"/>
          <a:chExt cx="0" cy="0"/>
        </a:xfrm>
      </p:grpSpPr>
      <p:sp>
        <p:nvSpPr>
          <p:cNvPr id="1048988" name="Title 1"/>
          <p:cNvSpPr>
            <a:spLocks noGrp="1"/>
          </p:cNvSpPr>
          <p:nvPr>
            <p:ph type="title"/>
          </p:nvPr>
        </p:nvSpPr>
        <p:spPr/>
        <p:txBody>
          <a:bodyPr/>
          <a:p>
            <a:endParaRPr lang="en-US"/>
          </a:p>
        </p:txBody>
      </p:sp>
      <p:sp>
        <p:nvSpPr>
          <p:cNvPr id="1048989" name="Content Placeholder 2"/>
          <p:cNvSpPr>
            <a:spLocks noGrp="1"/>
          </p:cNvSpPr>
          <p:nvPr>
            <p:ph idx="1"/>
          </p:nvPr>
        </p:nvSpPr>
        <p:spPr/>
        <p:txBody>
          <a:bodyPr/>
          <a:p>
            <a:r>
              <a:rPr dirty="0" lang="en-US" smtClean="0">
                <a:solidFill>
                  <a:srgbClr val="202124"/>
                </a:solidFill>
                <a:latin typeface="arial" panose="020B0604020202020204" pitchFamily="34" charset="0"/>
              </a:rPr>
              <a:t>14. </a:t>
            </a:r>
            <a:r>
              <a:rPr dirty="0" lang="en-US">
                <a:solidFill>
                  <a:srgbClr val="202124"/>
                </a:solidFill>
                <a:latin typeface="arial" panose="020B0604020202020204" pitchFamily="34" charset="0"/>
              </a:rPr>
              <a:t>in learning and teaching, instructors sometimes need to use reinforcement. The reinforcement which requires to add something in order to increase response is called:</a:t>
            </a:r>
          </a:p>
          <a:p>
            <a:pPr indent="-342900" marL="342900">
              <a:buAutoNum type="alphaUcPeriod"/>
            </a:pPr>
            <a:r>
              <a:rPr dirty="0" lang="en-US">
                <a:solidFill>
                  <a:srgbClr val="FF0000"/>
                </a:solidFill>
                <a:latin typeface="arial" panose="020B0604020202020204" pitchFamily="34" charset="0"/>
              </a:rPr>
              <a:t>Positive reinforcement</a:t>
            </a:r>
          </a:p>
          <a:p>
            <a:pPr indent="-342900" marL="342900">
              <a:buAutoNum type="alphaUcPeriod"/>
            </a:pPr>
            <a:r>
              <a:rPr dirty="0" lang="en-US">
                <a:solidFill>
                  <a:srgbClr val="202124"/>
                </a:solidFill>
                <a:latin typeface="arial" panose="020B0604020202020204" pitchFamily="34" charset="0"/>
              </a:rPr>
              <a:t>Primary reinforcement</a:t>
            </a:r>
          </a:p>
          <a:p>
            <a:pPr indent="-342900" marL="342900">
              <a:buAutoNum type="alphaUcPeriod"/>
            </a:pPr>
            <a:r>
              <a:rPr dirty="0" lang="en-US">
                <a:solidFill>
                  <a:srgbClr val="202124"/>
                </a:solidFill>
                <a:latin typeface="arial" panose="020B0604020202020204" pitchFamily="34" charset="0"/>
              </a:rPr>
              <a:t>Negative reinforcement</a:t>
            </a:r>
          </a:p>
          <a:p>
            <a:pPr indent="-342900" marL="342900">
              <a:buAutoNum type="alphaUcPeriod"/>
            </a:pPr>
            <a:r>
              <a:rPr dirty="0" lang="en-US">
                <a:solidFill>
                  <a:srgbClr val="202124"/>
                </a:solidFill>
                <a:latin typeface="arial" panose="020B0604020202020204" pitchFamily="34" charset="0"/>
              </a:rPr>
              <a:t>B and C are correct</a:t>
            </a:r>
          </a:p>
          <a:p>
            <a:endParaRPr dirty="0"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778" name=""/>
        <p:cNvGrpSpPr/>
        <p:nvPr/>
      </p:nvGrpSpPr>
      <p:grpSpPr>
        <a:xfrm>
          <a:off x="0" y="0"/>
          <a:ext cx="0" cy="0"/>
          <a:chOff x="0" y="0"/>
          <a:chExt cx="0" cy="0"/>
        </a:xfrm>
      </p:grpSpPr>
      <p:sp>
        <p:nvSpPr>
          <p:cNvPr id="1048990" name="Content Placeholder 2"/>
          <p:cNvSpPr>
            <a:spLocks noGrp="1"/>
          </p:cNvSpPr>
          <p:nvPr>
            <p:ph idx="1"/>
          </p:nvPr>
        </p:nvSpPr>
        <p:spPr>
          <a:xfrm>
            <a:off x="0" y="0"/>
            <a:ext cx="12110484" cy="6858000"/>
          </a:xfrm>
        </p:spPr>
        <p:txBody>
          <a:bodyPr/>
          <a:p>
            <a:r>
              <a:rPr dirty="0" lang="en-US" smtClean="0"/>
              <a:t>15. A standardized method of assessment for school leadership is called:</a:t>
            </a:r>
          </a:p>
          <a:p>
            <a:r>
              <a:rPr dirty="0" lang="en-US" smtClean="0"/>
              <a:t>A. Degree feedback method</a:t>
            </a:r>
          </a:p>
          <a:p>
            <a:r>
              <a:rPr dirty="0" lang="en-US" smtClean="0"/>
              <a:t>B. team organizational assessment</a:t>
            </a:r>
          </a:p>
          <a:p>
            <a:r>
              <a:rPr dirty="0" lang="en-US" smtClean="0"/>
              <a:t>C. school leadership series</a:t>
            </a:r>
          </a:p>
          <a:p>
            <a:r>
              <a:rPr dirty="0" lang="en-US" smtClean="0"/>
              <a:t>D. </a:t>
            </a:r>
            <a:r>
              <a:rPr dirty="0" lang="en-US" smtClean="0"/>
              <a:t>Self-evaluation</a:t>
            </a:r>
          </a:p>
          <a:p>
            <a:r>
              <a:rPr dirty="0" lang="en-US" smtClean="0">
                <a:hlinkClick r:id="rId1"/>
              </a:rPr>
              <a:t>School leadership</a:t>
            </a:r>
            <a:endParaRPr dirty="0" lang="en-US"/>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779" name=""/>
        <p:cNvGrpSpPr/>
        <p:nvPr/>
      </p:nvGrpSpPr>
      <p:grpSpPr>
        <a:xfrm>
          <a:off x="0" y="0"/>
          <a:ext cx="0" cy="0"/>
          <a:chOff x="0" y="0"/>
          <a:chExt cx="0" cy="0"/>
        </a:xfrm>
      </p:grpSpPr>
      <p:sp>
        <p:nvSpPr>
          <p:cNvPr id="1048991" name="Content Placeholder 2"/>
          <p:cNvSpPr>
            <a:spLocks noGrp="1"/>
          </p:cNvSpPr>
          <p:nvPr>
            <p:ph idx="1"/>
          </p:nvPr>
        </p:nvSpPr>
        <p:spPr>
          <a:xfrm>
            <a:off x="0" y="0"/>
            <a:ext cx="12192000" cy="6858000"/>
          </a:xfrm>
        </p:spPr>
        <p:txBody>
          <a:bodyPr/>
          <a:p>
            <a:r>
              <a:rPr dirty="0" lang="en-US" smtClean="0"/>
              <a:t>Q16. The following are classroom management dimensions except:</a:t>
            </a:r>
          </a:p>
          <a:p>
            <a:r>
              <a:rPr dirty="0" lang="en-US" smtClean="0"/>
              <a:t>A. instructional dimension</a:t>
            </a:r>
          </a:p>
          <a:p>
            <a:r>
              <a:rPr dirty="0" lang="en-US" smtClean="0"/>
              <a:t>B. </a:t>
            </a:r>
            <a:r>
              <a:rPr dirty="0" lang="en-US"/>
              <a:t>behavior dimension</a:t>
            </a:r>
          </a:p>
          <a:p>
            <a:r>
              <a:rPr dirty="0" lang="en-US" smtClean="0"/>
              <a:t>C. </a:t>
            </a:r>
            <a:r>
              <a:rPr dirty="0" lang="en-US"/>
              <a:t>social dimension</a:t>
            </a:r>
          </a:p>
          <a:p>
            <a:r>
              <a:rPr dirty="0" lang="en-US" smtClean="0"/>
              <a:t>D. </a:t>
            </a:r>
            <a:r>
              <a:rPr dirty="0" lang="en-US"/>
              <a:t>Relationship dimension</a:t>
            </a:r>
          </a:p>
          <a:p>
            <a:endParaRPr dirty="0" lang="en-US"/>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780" name=""/>
        <p:cNvGrpSpPr/>
        <p:nvPr/>
      </p:nvGrpSpPr>
      <p:grpSpPr>
        <a:xfrm>
          <a:off x="0" y="0"/>
          <a:ext cx="0" cy="0"/>
          <a:chOff x="0" y="0"/>
          <a:chExt cx="0" cy="0"/>
        </a:xfrm>
      </p:grpSpPr>
      <p:sp>
        <p:nvSpPr>
          <p:cNvPr id="1048992" name="Title 1"/>
          <p:cNvSpPr>
            <a:spLocks noGrp="1"/>
          </p:cNvSpPr>
          <p:nvPr>
            <p:ph type="title"/>
          </p:nvPr>
        </p:nvSpPr>
        <p:spPr/>
        <p:txBody>
          <a:bodyPr/>
          <a:p>
            <a:endParaRPr lang="en-US"/>
          </a:p>
        </p:txBody>
      </p:sp>
      <p:sp>
        <p:nvSpPr>
          <p:cNvPr id="1048993" name="Content Placeholder 2"/>
          <p:cNvSpPr>
            <a:spLocks noGrp="1"/>
          </p:cNvSpPr>
          <p:nvPr>
            <p:ph idx="1"/>
          </p:nvPr>
        </p:nvSpPr>
        <p:spPr/>
        <p:txBody>
          <a:bodyPr/>
          <a:p>
            <a:r>
              <a:rPr dirty="0" lang="en-US" smtClean="0"/>
              <a:t>Q17. Educational planning by which the plan is to last for five to ten years is called:</a:t>
            </a:r>
          </a:p>
          <a:p>
            <a:r>
              <a:rPr dirty="0" lang="en-US" smtClean="0"/>
              <a:t>A. long term</a:t>
            </a:r>
          </a:p>
          <a:p>
            <a:r>
              <a:rPr dirty="0" lang="en-US" smtClean="0"/>
              <a:t>B. short term</a:t>
            </a:r>
          </a:p>
          <a:p>
            <a:r>
              <a:rPr dirty="0" lang="en-US" smtClean="0"/>
              <a:t>C. medium term</a:t>
            </a:r>
          </a:p>
          <a:p>
            <a:r>
              <a:rPr dirty="0" lang="en-US" smtClean="0"/>
              <a:t>D. none is correct</a:t>
            </a:r>
            <a:endParaRPr dirty="0"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781" name=""/>
        <p:cNvGrpSpPr/>
        <p:nvPr/>
      </p:nvGrpSpPr>
      <p:grpSpPr>
        <a:xfrm>
          <a:off x="0" y="0"/>
          <a:ext cx="0" cy="0"/>
          <a:chOff x="0" y="0"/>
          <a:chExt cx="0" cy="0"/>
        </a:xfrm>
      </p:grpSpPr>
      <p:sp>
        <p:nvSpPr>
          <p:cNvPr id="1048994" name="Title 1"/>
          <p:cNvSpPr>
            <a:spLocks noGrp="1"/>
          </p:cNvSpPr>
          <p:nvPr>
            <p:ph type="title"/>
          </p:nvPr>
        </p:nvSpPr>
        <p:spPr/>
        <p:txBody>
          <a:bodyPr/>
          <a:p>
            <a:endParaRPr lang="en-US"/>
          </a:p>
        </p:txBody>
      </p:sp>
      <p:sp>
        <p:nvSpPr>
          <p:cNvPr id="1048995" name="Content Placeholder 2"/>
          <p:cNvSpPr>
            <a:spLocks noGrp="1"/>
          </p:cNvSpPr>
          <p:nvPr>
            <p:ph idx="1"/>
          </p:nvPr>
        </p:nvSpPr>
        <p:spPr/>
        <p:txBody>
          <a:bodyPr>
            <a:normAutofit fontScale="92500" lnSpcReduction="10000"/>
          </a:bodyPr>
          <a:p>
            <a:r>
              <a:rPr dirty="0" lang="en-US" smtClean="0">
                <a:solidFill>
                  <a:srgbClr val="202124"/>
                </a:solidFill>
                <a:latin typeface="arial" panose="020B0604020202020204" pitchFamily="34" charset="0"/>
              </a:rPr>
              <a:t>18.the </a:t>
            </a:r>
            <a:r>
              <a:rPr dirty="0" lang="en-US">
                <a:solidFill>
                  <a:srgbClr val="202124"/>
                </a:solidFill>
                <a:latin typeface="arial" panose="020B0604020202020204" pitchFamily="34" charset="0"/>
              </a:rPr>
              <a:t>philosopher who is considered as father of realism is:</a:t>
            </a:r>
          </a:p>
          <a:p>
            <a:pPr indent="-342900" marL="342900">
              <a:buAutoNum type="alphaUcPeriod"/>
            </a:pPr>
            <a:r>
              <a:rPr dirty="0" lang="en-US" err="1">
                <a:solidFill>
                  <a:srgbClr val="202124"/>
                </a:solidFill>
                <a:latin typeface="arial" panose="020B0604020202020204" pitchFamily="34" charset="0"/>
              </a:rPr>
              <a:t>Socrate</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Rene </a:t>
            </a:r>
            <a:r>
              <a:rPr dirty="0" lang="en-US" err="1">
                <a:solidFill>
                  <a:srgbClr val="202124"/>
                </a:solidFill>
                <a:latin typeface="arial" panose="020B0604020202020204" pitchFamily="34" charset="0"/>
              </a:rPr>
              <a:t>Descarte</a:t>
            </a:r>
            <a:endParaRPr dirty="0" lang="en-US">
              <a:solidFill>
                <a:srgbClr val="202124"/>
              </a:solidFill>
              <a:latin typeface="arial" panose="020B0604020202020204" pitchFamily="34" charset="0"/>
            </a:endParaRPr>
          </a:p>
          <a:p>
            <a:pPr indent="-342900" marL="342900">
              <a:buAutoNum type="alphaUcPeriod"/>
            </a:pPr>
            <a:r>
              <a:rPr dirty="0" lang="en-US">
                <a:solidFill>
                  <a:srgbClr val="FF0000"/>
                </a:solidFill>
                <a:latin typeface="arial" panose="020B0604020202020204" pitchFamily="34" charset="0"/>
              </a:rPr>
              <a:t>Aristotle</a:t>
            </a:r>
          </a:p>
          <a:p>
            <a:pPr indent="-342900" marL="342900">
              <a:buAutoNum type="alphaUcPeriod"/>
            </a:pPr>
            <a:r>
              <a:rPr dirty="0" lang="en-US">
                <a:solidFill>
                  <a:srgbClr val="202124"/>
                </a:solidFill>
                <a:latin typeface="arial" panose="020B0604020202020204" pitchFamily="34" charset="0"/>
              </a:rPr>
              <a:t>Plato</a:t>
            </a:r>
          </a:p>
          <a:p>
            <a:r>
              <a:rPr lang="x-none">
                <a:solidFill>
                  <a:srgbClr val="202124"/>
                </a:solidFill>
                <a:latin typeface="arial" panose="020B0604020202020204" pitchFamily="34" charset="0"/>
                <a:hlinkClick r:id="rId1"/>
              </a:rPr>
              <a:t>Aristotle</a:t>
            </a:r>
          </a:p>
          <a:p>
            <a:r>
              <a:rPr b="1" lang="x-none">
                <a:solidFill>
                  <a:srgbClr val="202124"/>
                </a:solidFill>
                <a:latin typeface="arial" panose="020B0604020202020204" pitchFamily="34" charset="0"/>
                <a:hlinkClick r:id="rId1"/>
              </a:rPr>
              <a:t>Aristotle (384 BC–322 BC)</a:t>
            </a:r>
            <a:r>
              <a:rPr lang="x-none">
                <a:solidFill>
                  <a:srgbClr val="202124"/>
                </a:solidFill>
                <a:latin typeface="arial" panose="020B0604020202020204" pitchFamily="34" charset="0"/>
                <a:hlinkClick r:id="rId1"/>
              </a:rPr>
              <a:t>, the father of realism, was a student of Plato, and adapted his philosophies from that of his teacher. Considering that both men were from the same small community, it is astonishing that both Plato's and Aristotle's philosophies of education have endured for thousands of years</a:t>
            </a:r>
            <a:endParaRPr lang="x-none">
              <a:solidFill>
                <a:srgbClr val="202124"/>
              </a:solidFill>
              <a:latin typeface="arial" panose="020B0604020202020204" pitchFamily="34" charset="0"/>
            </a:endParaRPr>
          </a:p>
          <a:p>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530" name=""/>
        <p:cNvGrpSpPr/>
        <p:nvPr/>
      </p:nvGrpSpPr>
      <p:grpSpPr>
        <a:xfrm>
          <a:off x="0" y="0"/>
          <a:ext cx="0" cy="0"/>
          <a:chOff x="0" y="0"/>
          <a:chExt cx="0" cy="0"/>
        </a:xfrm>
      </p:grpSpPr>
      <p:sp>
        <p:nvSpPr>
          <p:cNvPr id="1048614" name="Content Placeholder 2"/>
          <p:cNvSpPr>
            <a:spLocks noGrp="1"/>
          </p:cNvSpPr>
          <p:nvPr>
            <p:ph idx="1"/>
          </p:nvPr>
        </p:nvSpPr>
        <p:spPr>
          <a:xfrm>
            <a:off x="0" y="0"/>
            <a:ext cx="12192000" cy="6858000"/>
          </a:xfrm>
        </p:spPr>
        <p:txBody>
          <a:bodyPr>
            <a:normAutofit/>
          </a:bodyPr>
          <a:p>
            <a:r>
              <a:rPr b="1" dirty="0" sz="3600" lang="en-US">
                <a:solidFill>
                  <a:srgbClr val="202124"/>
                </a:solidFill>
                <a:latin typeface="arial" panose="020B0604020202020204" pitchFamily="34" charset="0"/>
              </a:rPr>
              <a:t>Q40. The law </a:t>
            </a:r>
            <a:r>
              <a:rPr b="1" dirty="0" sz="3600" lang="en-US" err="1">
                <a:solidFill>
                  <a:srgbClr val="202124"/>
                </a:solidFill>
                <a:latin typeface="arial" panose="020B0604020202020204" pitchFamily="34" charset="0"/>
              </a:rPr>
              <a:t>wich</a:t>
            </a:r>
            <a:r>
              <a:rPr b="1" dirty="0" sz="3600" lang="en-US">
                <a:solidFill>
                  <a:srgbClr val="202124"/>
                </a:solidFill>
                <a:latin typeface="arial" panose="020B0604020202020204" pitchFamily="34" charset="0"/>
              </a:rPr>
              <a:t> states that the responses to a situation that have a satisfying state of affairs will be strengthened and will become a habitual response to that situation is called:</a:t>
            </a:r>
          </a:p>
          <a:p>
            <a:pPr indent="-342900" marL="342900">
              <a:buAutoNum type="alphaUcPeriod"/>
            </a:pPr>
            <a:r>
              <a:rPr b="1" dirty="0" sz="3600" lang="en-US">
                <a:solidFill>
                  <a:srgbClr val="202124"/>
                </a:solidFill>
                <a:latin typeface="arial" panose="020B0604020202020204" pitchFamily="34" charset="0"/>
              </a:rPr>
              <a:t>Law of readiness</a:t>
            </a:r>
          </a:p>
          <a:p>
            <a:pPr indent="-342900" marL="342900">
              <a:buAutoNum type="alphaUcPeriod"/>
            </a:pPr>
            <a:r>
              <a:rPr b="1" dirty="0" sz="3600" lang="en-US">
                <a:solidFill>
                  <a:srgbClr val="202124"/>
                </a:solidFill>
                <a:latin typeface="arial" panose="020B0604020202020204" pitchFamily="34" charset="0"/>
              </a:rPr>
              <a:t>Law of engagement</a:t>
            </a:r>
          </a:p>
          <a:p>
            <a:pPr indent="-342900" marL="342900">
              <a:buAutoNum type="alphaUcPeriod"/>
            </a:pPr>
            <a:r>
              <a:rPr b="1" dirty="0" sz="3600" lang="en-US">
                <a:solidFill>
                  <a:srgbClr val="202124"/>
                </a:solidFill>
                <a:latin typeface="arial" panose="020B0604020202020204" pitchFamily="34" charset="0"/>
              </a:rPr>
              <a:t>Law of exercise</a:t>
            </a:r>
          </a:p>
          <a:p>
            <a:pPr indent="-342900" marL="342900">
              <a:buAutoNum type="alphaUcPeriod"/>
            </a:pPr>
            <a:r>
              <a:rPr b="1" dirty="0" sz="3600" lang="en-US">
                <a:solidFill>
                  <a:srgbClr val="FF0000"/>
                </a:solidFill>
                <a:latin typeface="arial" panose="020B0604020202020204" pitchFamily="34" charset="0"/>
              </a:rPr>
              <a:t>Law effect</a:t>
            </a:r>
          </a:p>
          <a:p>
            <a:r>
              <a:rPr b="1" dirty="0" sz="3600" lang="en-US">
                <a:solidFill>
                  <a:srgbClr val="202124"/>
                </a:solidFill>
                <a:latin typeface="arial" panose="020B0604020202020204" pitchFamily="34" charset="0"/>
                <a:hlinkClick r:id="rId1"/>
              </a:rPr>
              <a:t>The Law of Effect</a:t>
            </a:r>
            <a:endParaRPr dirty="0" sz="3600" lang="en-US">
              <a:solidFill>
                <a:srgbClr val="202124"/>
              </a:solidFill>
              <a:latin typeface="arial" panose="020B0604020202020204" pitchFamily="34" charset="0"/>
              <a:hlinkClick r:id="rId1"/>
            </a:endParaRPr>
          </a:p>
          <a:p>
            <a:r>
              <a:rPr dirty="0" sz="3600" lang="en-US">
                <a:solidFill>
                  <a:srgbClr val="202124"/>
                </a:solidFill>
                <a:latin typeface="arial" panose="020B0604020202020204" pitchFamily="34" charset="0"/>
                <a:hlinkClick r:id="rId1"/>
              </a:rPr>
              <a:t>This law states that the responses to a situation that have a satisfying state of affairs will be strengthened and will become a habitual response to that situation.</a:t>
            </a:r>
            <a:endParaRPr dirty="0" sz="3600" lang="en-US"/>
          </a:p>
          <a:p>
            <a:endParaRPr b="1" dirty="0" sz="3600" lang="en-US">
              <a:solidFill>
                <a:srgbClr val="202124"/>
              </a:solidFill>
              <a:latin typeface="arial" panose="020B0604020202020204" pitchFamily="34" charset="0"/>
            </a:endParaRPr>
          </a:p>
          <a:p>
            <a:endParaRPr dirty="0" sz="3600" lang="en-US"/>
          </a:p>
        </p:txBody>
      </p:sp>
    </p:spTree>
  </p:cSld>
  <p:clrMapOvr>
    <a:masterClrMapping/>
  </p:clrMapOvr>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782" name=""/>
        <p:cNvGrpSpPr/>
        <p:nvPr/>
      </p:nvGrpSpPr>
      <p:grpSpPr>
        <a:xfrm>
          <a:off x="0" y="0"/>
          <a:ext cx="0" cy="0"/>
          <a:chOff x="0" y="0"/>
          <a:chExt cx="0" cy="0"/>
        </a:xfrm>
      </p:grpSpPr>
      <p:sp>
        <p:nvSpPr>
          <p:cNvPr id="1048996" name="Content Placeholder 2"/>
          <p:cNvSpPr>
            <a:spLocks noGrp="1"/>
          </p:cNvSpPr>
          <p:nvPr>
            <p:ph idx="1"/>
          </p:nvPr>
        </p:nvSpPr>
        <p:spPr>
          <a:xfrm>
            <a:off x="0" y="0"/>
            <a:ext cx="12192000" cy="6858000"/>
          </a:xfrm>
        </p:spPr>
        <p:txBody>
          <a:bodyPr/>
          <a:p>
            <a:r>
              <a:rPr dirty="0" lang="en-US" smtClean="0"/>
              <a:t>Q19. An educational planning by which the plan is to last for three to five years is called:</a:t>
            </a:r>
          </a:p>
          <a:p>
            <a:r>
              <a:rPr dirty="0" lang="en-US" smtClean="0"/>
              <a:t>A. medium term</a:t>
            </a:r>
          </a:p>
          <a:p>
            <a:r>
              <a:rPr dirty="0" lang="en-US" smtClean="0"/>
              <a:t>B. long term</a:t>
            </a:r>
          </a:p>
          <a:p>
            <a:r>
              <a:rPr dirty="0" lang="en-US" smtClean="0"/>
              <a:t>C. short term</a:t>
            </a:r>
          </a:p>
          <a:p>
            <a:r>
              <a:rPr dirty="0" lang="en-US" smtClean="0"/>
              <a:t>D. none is correct</a:t>
            </a:r>
            <a:endParaRPr dirty="0" lang="en-US"/>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783" name=""/>
        <p:cNvGrpSpPr/>
        <p:nvPr/>
      </p:nvGrpSpPr>
      <p:grpSpPr>
        <a:xfrm>
          <a:off x="0" y="0"/>
          <a:ext cx="0" cy="0"/>
          <a:chOff x="0" y="0"/>
          <a:chExt cx="0" cy="0"/>
        </a:xfrm>
      </p:grpSpPr>
      <p:sp>
        <p:nvSpPr>
          <p:cNvPr id="1048997" name="Content Placeholder 2"/>
          <p:cNvSpPr>
            <a:spLocks noGrp="1"/>
          </p:cNvSpPr>
          <p:nvPr>
            <p:ph idx="1"/>
          </p:nvPr>
        </p:nvSpPr>
        <p:spPr>
          <a:xfrm>
            <a:off x="0" y="0"/>
            <a:ext cx="12192000" cy="6858000"/>
          </a:xfrm>
        </p:spPr>
        <p:txBody>
          <a:bodyPr/>
          <a:p>
            <a:r>
              <a:rPr dirty="0" lang="en-US" smtClean="0"/>
              <a:t>20. Goal centered theory is attributed to:</a:t>
            </a:r>
          </a:p>
          <a:p>
            <a:r>
              <a:rPr dirty="0" lang="en-US" smtClean="0"/>
              <a:t>A. </a:t>
            </a:r>
            <a:r>
              <a:rPr dirty="0" lang="en-US" err="1" smtClean="0"/>
              <a:t>william</a:t>
            </a:r>
            <a:r>
              <a:rPr dirty="0" lang="en-US" smtClean="0"/>
              <a:t> </a:t>
            </a:r>
            <a:r>
              <a:rPr dirty="0" lang="en-US" err="1" smtClean="0"/>
              <a:t>Glasser</a:t>
            </a:r>
            <a:endParaRPr dirty="0" lang="en-US" smtClean="0"/>
          </a:p>
          <a:p>
            <a:r>
              <a:rPr dirty="0" lang="en-US" smtClean="0"/>
              <a:t>B. Rudolf </a:t>
            </a:r>
            <a:r>
              <a:rPr dirty="0" lang="en-US" err="1" smtClean="0"/>
              <a:t>Dreikurs</a:t>
            </a:r>
            <a:endParaRPr dirty="0" lang="en-US" smtClean="0"/>
          </a:p>
          <a:p>
            <a:r>
              <a:rPr dirty="0" lang="en-US" smtClean="0"/>
              <a:t>C. Amos Comenius</a:t>
            </a:r>
          </a:p>
          <a:p>
            <a:r>
              <a:rPr dirty="0" lang="en-US" smtClean="0"/>
              <a:t>D. Thorndike</a:t>
            </a:r>
            <a:endParaRPr dirty="0" lang="en-US"/>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784" name=""/>
        <p:cNvGrpSpPr/>
        <p:nvPr/>
      </p:nvGrpSpPr>
      <p:grpSpPr>
        <a:xfrm>
          <a:off x="0" y="0"/>
          <a:ext cx="0" cy="0"/>
          <a:chOff x="0" y="0"/>
          <a:chExt cx="0" cy="0"/>
        </a:xfrm>
      </p:grpSpPr>
      <p:sp>
        <p:nvSpPr>
          <p:cNvPr id="1048998" name="Content Placeholder 2"/>
          <p:cNvSpPr>
            <a:spLocks noGrp="1"/>
          </p:cNvSpPr>
          <p:nvPr>
            <p:ph idx="1"/>
          </p:nvPr>
        </p:nvSpPr>
        <p:spPr>
          <a:xfrm>
            <a:off x="0" y="1"/>
            <a:ext cx="12192000" cy="6858000"/>
          </a:xfrm>
        </p:spPr>
        <p:txBody>
          <a:bodyPr/>
          <a:p>
            <a:r>
              <a:rPr dirty="0" lang="en-US" smtClean="0"/>
              <a:t>21. The approach to educational planning by which education is considered to be a consumer good that should be available to all as soon as possible is:</a:t>
            </a:r>
          </a:p>
          <a:p>
            <a:r>
              <a:rPr dirty="0" lang="en-US" smtClean="0"/>
              <a:t>A. Manpower requirements approach</a:t>
            </a:r>
          </a:p>
          <a:p>
            <a:r>
              <a:rPr dirty="0" lang="en-US" smtClean="0"/>
              <a:t>B. political approach</a:t>
            </a:r>
          </a:p>
          <a:p>
            <a:r>
              <a:rPr dirty="0" lang="en-US" smtClean="0"/>
              <a:t>C. Cost benefit analysis</a:t>
            </a:r>
          </a:p>
          <a:p>
            <a:r>
              <a:rPr dirty="0" lang="en-US" smtClean="0"/>
              <a:t>D. social demand approach</a:t>
            </a:r>
            <a:endParaRPr dirty="0" lang="en-US"/>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785" name=""/>
        <p:cNvGrpSpPr/>
        <p:nvPr/>
      </p:nvGrpSpPr>
      <p:grpSpPr>
        <a:xfrm>
          <a:off x="0" y="0"/>
          <a:ext cx="0" cy="0"/>
          <a:chOff x="0" y="0"/>
          <a:chExt cx="0" cy="0"/>
        </a:xfrm>
      </p:grpSpPr>
      <p:sp>
        <p:nvSpPr>
          <p:cNvPr id="1048999" name="Content Placeholder 2"/>
          <p:cNvSpPr>
            <a:spLocks noGrp="1"/>
          </p:cNvSpPr>
          <p:nvPr>
            <p:ph idx="1"/>
          </p:nvPr>
        </p:nvSpPr>
        <p:spPr>
          <a:xfrm>
            <a:off x="0" y="0"/>
            <a:ext cx="12192000" cy="6858000"/>
          </a:xfrm>
        </p:spPr>
        <p:txBody>
          <a:bodyPr/>
          <a:p>
            <a:r>
              <a:rPr dirty="0" lang="en-US" smtClean="0"/>
              <a:t>22. According to the presidential order of 16/03/2020, teachers of secondary schools are placed in:</a:t>
            </a:r>
          </a:p>
          <a:p>
            <a:r>
              <a:rPr dirty="0" lang="en-US" smtClean="0"/>
              <a:t>A. 5 categories</a:t>
            </a:r>
          </a:p>
          <a:p>
            <a:r>
              <a:rPr dirty="0" lang="en-US" smtClean="0"/>
              <a:t>B. 2 </a:t>
            </a:r>
            <a:r>
              <a:rPr dirty="0" lang="en-US"/>
              <a:t>categories</a:t>
            </a:r>
          </a:p>
          <a:p>
            <a:r>
              <a:rPr dirty="0" lang="en-US" smtClean="0"/>
              <a:t>C</a:t>
            </a:r>
            <a:r>
              <a:rPr dirty="0" lang="en-US"/>
              <a:t>. </a:t>
            </a:r>
            <a:r>
              <a:rPr dirty="0" lang="en-US" smtClean="0"/>
              <a:t>4 categories</a:t>
            </a:r>
            <a:endParaRPr dirty="0" lang="en-US"/>
          </a:p>
          <a:p>
            <a:r>
              <a:rPr dirty="0" lang="en-US" smtClean="0"/>
              <a:t>D. </a:t>
            </a:r>
            <a:r>
              <a:rPr dirty="0" lang="en-US"/>
              <a:t>6 categories</a:t>
            </a:r>
          </a:p>
          <a:p>
            <a:endParaRPr dirty="0"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786" name=""/>
        <p:cNvGrpSpPr/>
        <p:nvPr/>
      </p:nvGrpSpPr>
      <p:grpSpPr>
        <a:xfrm>
          <a:off x="0" y="0"/>
          <a:ext cx="0" cy="0"/>
          <a:chOff x="0" y="0"/>
          <a:chExt cx="0" cy="0"/>
        </a:xfrm>
      </p:grpSpPr>
      <p:sp>
        <p:nvSpPr>
          <p:cNvPr id="1049000" name="Content Placeholder 2"/>
          <p:cNvSpPr>
            <a:spLocks noGrp="1"/>
          </p:cNvSpPr>
          <p:nvPr>
            <p:ph idx="1"/>
          </p:nvPr>
        </p:nvSpPr>
        <p:spPr>
          <a:xfrm>
            <a:off x="0" y="0"/>
            <a:ext cx="12192000" cy="6858000"/>
          </a:xfrm>
        </p:spPr>
        <p:txBody>
          <a:bodyPr/>
          <a:p>
            <a:r>
              <a:rPr dirty="0" lang="en-US" smtClean="0"/>
              <a:t>23. the approach to educational planning which holds that an education system of a country can be shaped according to the social or national goals of a country is called:</a:t>
            </a:r>
          </a:p>
          <a:p>
            <a:r>
              <a:rPr dirty="0" lang="en-US" smtClean="0"/>
              <a:t>A. Rate of return approach</a:t>
            </a:r>
          </a:p>
          <a:p>
            <a:r>
              <a:rPr dirty="0" lang="en-US" smtClean="0"/>
              <a:t>B. social approach</a:t>
            </a:r>
          </a:p>
          <a:p>
            <a:r>
              <a:rPr dirty="0" lang="en-US" smtClean="0"/>
              <a:t>C. political approach</a:t>
            </a:r>
          </a:p>
          <a:p>
            <a:r>
              <a:rPr dirty="0" lang="en-US" smtClean="0"/>
              <a:t>D. intra educational extrapolation approach</a:t>
            </a:r>
            <a:endParaRPr dirty="0"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787" name=""/>
        <p:cNvGrpSpPr/>
        <p:nvPr/>
      </p:nvGrpSpPr>
      <p:grpSpPr>
        <a:xfrm>
          <a:off x="0" y="0"/>
          <a:ext cx="0" cy="0"/>
          <a:chOff x="0" y="0"/>
          <a:chExt cx="0" cy="0"/>
        </a:xfrm>
      </p:grpSpPr>
      <p:sp>
        <p:nvSpPr>
          <p:cNvPr id="1049001" name="Title 1"/>
          <p:cNvSpPr>
            <a:spLocks noGrp="1"/>
          </p:cNvSpPr>
          <p:nvPr>
            <p:ph type="title"/>
          </p:nvPr>
        </p:nvSpPr>
        <p:spPr/>
        <p:txBody>
          <a:bodyPr/>
          <a:p>
            <a:endParaRPr lang="en-US"/>
          </a:p>
        </p:txBody>
      </p:sp>
      <p:sp>
        <p:nvSpPr>
          <p:cNvPr id="1049002" name="Content Placeholder 2"/>
          <p:cNvSpPr>
            <a:spLocks noGrp="1"/>
          </p:cNvSpPr>
          <p:nvPr>
            <p:ph idx="1"/>
          </p:nvPr>
        </p:nvSpPr>
        <p:spPr/>
        <p:txBody>
          <a:bodyPr>
            <a:normAutofit fontScale="92500" lnSpcReduction="10000"/>
          </a:bodyPr>
          <a:p>
            <a:r>
              <a:rPr b="1" dirty="0" lang="en-US" smtClean="0">
                <a:solidFill>
                  <a:srgbClr val="202124"/>
                </a:solidFill>
                <a:latin typeface="arial" panose="020B0604020202020204" pitchFamily="34" charset="0"/>
              </a:rPr>
              <a:t>24The </a:t>
            </a:r>
            <a:r>
              <a:rPr b="1" dirty="0" lang="en-US">
                <a:solidFill>
                  <a:srgbClr val="202124"/>
                </a:solidFill>
                <a:latin typeface="arial" panose="020B0604020202020204" pitchFamily="34" charset="0"/>
              </a:rPr>
              <a:t>learning process that engage students by making real world connections through exploration and high-level questioning is:</a:t>
            </a:r>
          </a:p>
          <a:p>
            <a:pPr indent="-342900" marL="342900">
              <a:buAutoNum type="alphaUcPeriod"/>
            </a:pPr>
            <a:r>
              <a:rPr b="1" dirty="0" lang="en-US">
                <a:solidFill>
                  <a:srgbClr val="FF0000"/>
                </a:solidFill>
                <a:latin typeface="arial" panose="020B0604020202020204" pitchFamily="34" charset="0"/>
              </a:rPr>
              <a:t>Inquiry based learning </a:t>
            </a:r>
          </a:p>
          <a:p>
            <a:pPr indent="-342900" marL="342900">
              <a:buAutoNum type="alphaUcPeriod"/>
            </a:pPr>
            <a:r>
              <a:rPr b="1" dirty="0" lang="en-US">
                <a:solidFill>
                  <a:srgbClr val="202124"/>
                </a:solidFill>
                <a:latin typeface="arial" panose="020B0604020202020204" pitchFamily="34" charset="0"/>
              </a:rPr>
              <a:t>Project methods</a:t>
            </a:r>
          </a:p>
          <a:p>
            <a:pPr indent="-342900" marL="342900">
              <a:buAutoNum type="alphaUcPeriod"/>
            </a:pPr>
            <a:r>
              <a:rPr b="1" dirty="0" lang="en-US">
                <a:solidFill>
                  <a:srgbClr val="202124"/>
                </a:solidFill>
                <a:latin typeface="arial" panose="020B0604020202020204" pitchFamily="34" charset="0"/>
              </a:rPr>
              <a:t>Socratic method</a:t>
            </a:r>
          </a:p>
          <a:p>
            <a:pPr indent="-342900" marL="342900">
              <a:buAutoNum type="alphaUcPeriod"/>
            </a:pPr>
            <a:r>
              <a:rPr b="1" dirty="0" lang="en-US">
                <a:solidFill>
                  <a:srgbClr val="202124"/>
                </a:solidFill>
                <a:latin typeface="arial" panose="020B0604020202020204" pitchFamily="34" charset="0"/>
              </a:rPr>
              <a:t>None is wrong</a:t>
            </a:r>
          </a:p>
          <a:p>
            <a:r>
              <a:rPr b="1" dirty="0" lang="en-US">
                <a:solidFill>
                  <a:srgbClr val="202124"/>
                </a:solidFill>
                <a:latin typeface="arial" panose="020B0604020202020204" pitchFamily="34" charset="0"/>
                <a:hlinkClick r:id="rId1"/>
              </a:rPr>
              <a:t>Inquiry-based learning</a:t>
            </a:r>
            <a:r>
              <a:rPr dirty="0" lang="en-US">
                <a:solidFill>
                  <a:srgbClr val="202124"/>
                </a:solidFill>
                <a:latin typeface="arial" panose="020B0604020202020204" pitchFamily="34" charset="0"/>
                <a:hlinkClick r:id="rId1"/>
              </a:rPr>
              <a:t> is a learning process that engages students by making real-world connections through exploration and high-level questioning. It is an approach to learning that encourages students to engage in problem-solving and experiential learning.</a:t>
            </a:r>
            <a:endParaRPr dirty="0" lang="en-US"/>
          </a:p>
          <a:p>
            <a:endParaRPr dirty="0" lang="en-US"/>
          </a:p>
          <a:p>
            <a:endParaRPr dirty="0"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788" name=""/>
        <p:cNvGrpSpPr/>
        <p:nvPr/>
      </p:nvGrpSpPr>
      <p:grpSpPr>
        <a:xfrm>
          <a:off x="0" y="0"/>
          <a:ext cx="0" cy="0"/>
          <a:chOff x="0" y="0"/>
          <a:chExt cx="0" cy="0"/>
        </a:xfrm>
      </p:grpSpPr>
      <p:sp>
        <p:nvSpPr>
          <p:cNvPr id="1049003" name="Content Placeholder 2"/>
          <p:cNvSpPr>
            <a:spLocks noGrp="1"/>
          </p:cNvSpPr>
          <p:nvPr>
            <p:ph idx="1"/>
          </p:nvPr>
        </p:nvSpPr>
        <p:spPr>
          <a:xfrm>
            <a:off x="0" y="0"/>
            <a:ext cx="12192000" cy="6858000"/>
          </a:xfrm>
        </p:spPr>
        <p:txBody>
          <a:bodyPr/>
          <a:p>
            <a:r>
              <a:rPr dirty="0" lang="en-US" smtClean="0"/>
              <a:t>25. A type of educational supervision in which the supervisor attempts to find </a:t>
            </a:r>
            <a:r>
              <a:rPr dirty="0" lang="en-US" err="1" smtClean="0"/>
              <a:t>loophols</a:t>
            </a:r>
            <a:r>
              <a:rPr dirty="0" lang="en-US" smtClean="0"/>
              <a:t> and short </a:t>
            </a:r>
            <a:r>
              <a:rPr dirty="0" lang="en-US" err="1" smtClean="0"/>
              <a:t>cominings</a:t>
            </a:r>
            <a:r>
              <a:rPr dirty="0" lang="en-US" smtClean="0"/>
              <a:t> in everything is called:</a:t>
            </a:r>
          </a:p>
          <a:p>
            <a:r>
              <a:rPr dirty="0" lang="en-US" smtClean="0"/>
              <a:t>A. corrective supervision</a:t>
            </a:r>
          </a:p>
          <a:p>
            <a:r>
              <a:rPr dirty="0" lang="en-US" smtClean="0"/>
              <a:t>B. Fault finding supervision</a:t>
            </a:r>
          </a:p>
          <a:p>
            <a:r>
              <a:rPr dirty="0" lang="en-US" smtClean="0"/>
              <a:t>C. preventive supervision</a:t>
            </a:r>
          </a:p>
          <a:p>
            <a:r>
              <a:rPr dirty="0" lang="en-US" smtClean="0"/>
              <a:t>D. B and C are correct</a:t>
            </a:r>
            <a:endParaRPr dirty="0" lang="en-US"/>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789" name=""/>
        <p:cNvGrpSpPr/>
        <p:nvPr/>
      </p:nvGrpSpPr>
      <p:grpSpPr>
        <a:xfrm>
          <a:off x="0" y="0"/>
          <a:ext cx="0" cy="0"/>
          <a:chOff x="0" y="0"/>
          <a:chExt cx="0" cy="0"/>
        </a:xfrm>
      </p:grpSpPr>
      <p:sp>
        <p:nvSpPr>
          <p:cNvPr id="1049004" name="Content Placeholder 2"/>
          <p:cNvSpPr>
            <a:spLocks noGrp="1"/>
          </p:cNvSpPr>
          <p:nvPr>
            <p:ph idx="1"/>
          </p:nvPr>
        </p:nvSpPr>
        <p:spPr>
          <a:xfrm>
            <a:off x="0" y="0"/>
            <a:ext cx="12192000" cy="6858000"/>
          </a:xfrm>
        </p:spPr>
        <p:txBody>
          <a:bodyPr/>
          <a:p>
            <a:r>
              <a:rPr dirty="0" lang="en-US" smtClean="0"/>
              <a:t>26.</a:t>
            </a:r>
            <a:r>
              <a:rPr dirty="0" lang="en-US">
                <a:solidFill>
                  <a:srgbClr val="202124"/>
                </a:solidFill>
                <a:latin typeface="arial" panose="020B0604020202020204" pitchFamily="34" charset="0"/>
              </a:rPr>
              <a:t> </a:t>
            </a:r>
            <a:r>
              <a:rPr dirty="0" lang="en-US" smtClean="0">
                <a:solidFill>
                  <a:srgbClr val="202124"/>
                </a:solidFill>
                <a:latin typeface="arial" panose="020B0604020202020204" pitchFamily="34" charset="0"/>
              </a:rPr>
              <a:t>according </a:t>
            </a:r>
            <a:r>
              <a:rPr dirty="0" lang="en-US">
                <a:solidFill>
                  <a:srgbClr val="202124"/>
                </a:solidFill>
                <a:latin typeface="arial" panose="020B0604020202020204" pitchFamily="34" charset="0"/>
              </a:rPr>
              <a:t>to the law, an audit committee of public school in Rwanda is made up of the following members:</a:t>
            </a:r>
          </a:p>
          <a:p>
            <a:pPr indent="-342900" marL="342900">
              <a:buAutoNum type="alphaUcPeriod"/>
            </a:pPr>
            <a:r>
              <a:rPr dirty="0" lang="en-US">
                <a:solidFill>
                  <a:srgbClr val="FF0000"/>
                </a:solidFill>
                <a:latin typeface="arial" panose="020B0604020202020204" pitchFamily="34" charset="0"/>
              </a:rPr>
              <a:t>2 parents, 1 teacher, sector education officer, and executive secretary of the cell</a:t>
            </a:r>
          </a:p>
          <a:p>
            <a:pPr indent="-342900" marL="342900">
              <a:buAutoNum type="alphaUcPeriod"/>
            </a:pPr>
            <a:r>
              <a:rPr dirty="0" lang="en-US">
                <a:solidFill>
                  <a:srgbClr val="202124"/>
                </a:solidFill>
                <a:latin typeface="arial" panose="020B0604020202020204" pitchFamily="34" charset="0"/>
              </a:rPr>
              <a:t>1 parent, 2 teachers, sector education officer, executive secretary of the cell</a:t>
            </a:r>
          </a:p>
          <a:p>
            <a:pPr indent="-342900" marL="342900">
              <a:buAutoNum type="alphaUcPeriod"/>
            </a:pPr>
            <a:r>
              <a:rPr dirty="0" lang="en-US">
                <a:solidFill>
                  <a:srgbClr val="202124"/>
                </a:solidFill>
                <a:latin typeface="arial" panose="020B0604020202020204" pitchFamily="34" charset="0"/>
              </a:rPr>
              <a:t>1 parent, 1 teacher, sector education officer, executive secretary of a cell and one learner</a:t>
            </a:r>
          </a:p>
          <a:p>
            <a:pPr indent="-342900" marL="342900">
              <a:buAutoNum type="alphaUcPeriod"/>
            </a:pPr>
            <a:r>
              <a:rPr dirty="0" lang="en-US">
                <a:solidFill>
                  <a:srgbClr val="202124"/>
                </a:solidFill>
                <a:latin typeface="arial" panose="020B0604020202020204" pitchFamily="34" charset="0"/>
              </a:rPr>
              <a:t>None is correct</a:t>
            </a:r>
          </a:p>
          <a:p>
            <a:pPr indent="0" marL="0">
              <a:buNone/>
            </a:pPr>
            <a:r>
              <a:rPr dirty="0" lang="en-US">
                <a:solidFill>
                  <a:srgbClr val="202124"/>
                </a:solidFill>
                <a:latin typeface="arial" panose="020B0604020202020204" pitchFamily="34" charset="0"/>
                <a:hlinkClick r:id="rId1"/>
              </a:rPr>
              <a:t>1° the Chairperson and Deputy Chairperson elected from among parents who are not members of the School General Assembly Committee;  2° one teacher elected by his/her peers and who serves as  rapporteur;  3° the officer in charge of education at the Sector level;  4° the Executive Secretary of the Cell in which the school is located;  5° the school owner in case of private schools and Government- subsidized schools</a:t>
            </a:r>
            <a:r>
              <a:rPr dirty="0" lang="en-US" smtClean="0"/>
              <a:t> </a:t>
            </a:r>
            <a:endParaRPr dirty="0" lang="en-US"/>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790" name=""/>
        <p:cNvGrpSpPr/>
        <p:nvPr/>
      </p:nvGrpSpPr>
      <p:grpSpPr>
        <a:xfrm>
          <a:off x="0" y="0"/>
          <a:ext cx="0" cy="0"/>
          <a:chOff x="0" y="0"/>
          <a:chExt cx="0" cy="0"/>
        </a:xfrm>
      </p:grpSpPr>
      <p:sp>
        <p:nvSpPr>
          <p:cNvPr id="1049005" name="Content Placeholder 2"/>
          <p:cNvSpPr>
            <a:spLocks noGrp="1"/>
          </p:cNvSpPr>
          <p:nvPr>
            <p:ph idx="1"/>
          </p:nvPr>
        </p:nvSpPr>
        <p:spPr>
          <a:xfrm>
            <a:off x="0" y="0"/>
            <a:ext cx="12192000" cy="6858000"/>
          </a:xfrm>
        </p:spPr>
        <p:txBody>
          <a:bodyPr/>
          <a:p>
            <a:r>
              <a:rPr dirty="0" lang="en-US" smtClean="0"/>
              <a:t>27. A type of educational supervision in which the supervisors brings himself down to the level of working of the teacher is called:</a:t>
            </a:r>
          </a:p>
          <a:p>
            <a:r>
              <a:rPr dirty="0" lang="en-US" smtClean="0"/>
              <a:t>A. preventive supervision</a:t>
            </a:r>
          </a:p>
          <a:p>
            <a:r>
              <a:rPr dirty="0" lang="en-US" smtClean="0"/>
              <a:t>B. fault finding supervision</a:t>
            </a:r>
          </a:p>
          <a:p>
            <a:r>
              <a:rPr dirty="0" lang="en-US" smtClean="0"/>
              <a:t>C. Creative supervision</a:t>
            </a:r>
          </a:p>
          <a:p>
            <a:r>
              <a:rPr dirty="0" lang="en-US" smtClean="0"/>
              <a:t>D. none is correct</a:t>
            </a:r>
            <a:endParaRPr dirty="0" lang="en-US"/>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791" name=""/>
        <p:cNvGrpSpPr/>
        <p:nvPr/>
      </p:nvGrpSpPr>
      <p:grpSpPr>
        <a:xfrm>
          <a:off x="0" y="0"/>
          <a:ext cx="0" cy="0"/>
          <a:chOff x="0" y="0"/>
          <a:chExt cx="0" cy="0"/>
        </a:xfrm>
      </p:grpSpPr>
      <p:sp>
        <p:nvSpPr>
          <p:cNvPr id="1049006" name="Content Placeholder 2"/>
          <p:cNvSpPr>
            <a:spLocks noGrp="1"/>
          </p:cNvSpPr>
          <p:nvPr>
            <p:ph idx="1"/>
          </p:nvPr>
        </p:nvSpPr>
        <p:spPr>
          <a:xfrm>
            <a:off x="0" y="0"/>
            <a:ext cx="12192000" cy="6858000"/>
          </a:xfrm>
        </p:spPr>
        <p:txBody>
          <a:bodyPr/>
          <a:p>
            <a:r>
              <a:rPr dirty="0" lang="en-US" smtClean="0"/>
              <a:t>Q28. </a:t>
            </a:r>
            <a:r>
              <a:rPr dirty="0" lang="en-US">
                <a:solidFill>
                  <a:srgbClr val="202124"/>
                </a:solidFill>
                <a:latin typeface="arial" panose="020B0604020202020204" pitchFamily="34" charset="0"/>
              </a:rPr>
              <a:t>After calculation of IQ by </a:t>
            </a:r>
            <a:r>
              <a:rPr dirty="0" lang="en-US" err="1">
                <a:solidFill>
                  <a:srgbClr val="202124"/>
                </a:solidFill>
                <a:latin typeface="arial" panose="020B0604020202020204" pitchFamily="34" charset="0"/>
              </a:rPr>
              <a:t>deiffent</a:t>
            </a:r>
            <a:r>
              <a:rPr dirty="0" lang="en-US">
                <a:solidFill>
                  <a:srgbClr val="202124"/>
                </a:solidFill>
                <a:latin typeface="arial" panose="020B0604020202020204" pitchFamily="34" charset="0"/>
              </a:rPr>
              <a:t> people for a child whose mental age is 12 years and his chronological is 10 years, they all got different following responses and have placed them in different categories.</a:t>
            </a:r>
          </a:p>
          <a:p>
            <a:pPr indent="-342900" marL="342900">
              <a:buAutoNum type="alphaUcPeriod"/>
            </a:pPr>
            <a:r>
              <a:rPr dirty="0" lang="en-US">
                <a:solidFill>
                  <a:srgbClr val="202124"/>
                </a:solidFill>
                <a:latin typeface="arial" panose="020B0604020202020204" pitchFamily="34" charset="0"/>
              </a:rPr>
              <a:t>114 (high average)</a:t>
            </a:r>
          </a:p>
          <a:p>
            <a:pPr indent="-342900" marL="342900">
              <a:buAutoNum type="alphaUcPeriod"/>
            </a:pPr>
            <a:r>
              <a:rPr dirty="0" lang="en-US">
                <a:solidFill>
                  <a:srgbClr val="202124"/>
                </a:solidFill>
                <a:latin typeface="arial" panose="020B0604020202020204" pitchFamily="34" charset="0"/>
              </a:rPr>
              <a:t>69 (extremely low)</a:t>
            </a:r>
          </a:p>
          <a:p>
            <a:pPr indent="-342900" marL="342900">
              <a:buAutoNum type="alphaUcPeriod"/>
            </a:pPr>
            <a:r>
              <a:rPr dirty="0" lang="en-US">
                <a:solidFill>
                  <a:srgbClr val="FF0000"/>
                </a:solidFill>
                <a:latin typeface="arial" panose="020B0604020202020204" pitchFamily="34" charset="0"/>
              </a:rPr>
              <a:t>120 (superior)</a:t>
            </a:r>
          </a:p>
          <a:p>
            <a:pPr indent="-342900" marL="342900">
              <a:buAutoNum type="alphaUcPeriod"/>
            </a:pPr>
            <a:r>
              <a:rPr dirty="0" lang="en-US">
                <a:solidFill>
                  <a:srgbClr val="202124"/>
                </a:solidFill>
                <a:latin typeface="arial" panose="020B0604020202020204" pitchFamily="34" charset="0"/>
              </a:rPr>
              <a:t>137 9very superior</a:t>
            </a:r>
          </a:p>
          <a:p>
            <a:r>
              <a:rPr dirty="0" lang="en-US">
                <a:solidFill>
                  <a:srgbClr val="202124"/>
                </a:solidFill>
                <a:latin typeface="arial" panose="020B0604020202020204" pitchFamily="34" charset="0"/>
                <a:hlinkClick r:id="rId1"/>
              </a:rPr>
              <a:t>​Thus, it is concluded that If the actual age of the child is 10 years and mental age is 12 years, then </a:t>
            </a:r>
            <a:r>
              <a:rPr b="1" dirty="0" lang="en-US">
                <a:solidFill>
                  <a:srgbClr val="202124"/>
                </a:solidFill>
                <a:latin typeface="arial" panose="020B0604020202020204" pitchFamily="34" charset="0"/>
                <a:hlinkClick r:id="rId1"/>
              </a:rPr>
              <a:t>120</a:t>
            </a:r>
            <a:r>
              <a:rPr dirty="0" lang="en-US">
                <a:solidFill>
                  <a:srgbClr val="202124"/>
                </a:solidFill>
                <a:latin typeface="arial" panose="020B0604020202020204" pitchFamily="34" charset="0"/>
                <a:hlinkClick r:id="rId1"/>
              </a:rPr>
              <a:t> will be the Intelligence Quotient.</a:t>
            </a: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531" name=""/>
        <p:cNvGrpSpPr/>
        <p:nvPr/>
      </p:nvGrpSpPr>
      <p:grpSpPr>
        <a:xfrm>
          <a:off x="0" y="0"/>
          <a:ext cx="0" cy="0"/>
          <a:chOff x="0" y="0"/>
          <a:chExt cx="0" cy="0"/>
        </a:xfrm>
      </p:grpSpPr>
      <p:sp>
        <p:nvSpPr>
          <p:cNvPr id="1048615" name="Content Placeholder 2"/>
          <p:cNvSpPr>
            <a:spLocks noGrp="1"/>
          </p:cNvSpPr>
          <p:nvPr>
            <p:ph idx="1"/>
          </p:nvPr>
        </p:nvSpPr>
        <p:spPr>
          <a:xfrm>
            <a:off x="0" y="0"/>
            <a:ext cx="12192000" cy="6858000"/>
          </a:xfrm>
        </p:spPr>
        <p:txBody>
          <a:bodyPr>
            <a:noAutofit/>
          </a:bodyPr>
          <a:p>
            <a:r>
              <a:rPr b="1" dirty="0" sz="3200" lang="en-US">
                <a:solidFill>
                  <a:srgbClr val="202124"/>
                </a:solidFill>
                <a:latin typeface="arial" panose="020B0604020202020204" pitchFamily="34" charset="0"/>
              </a:rPr>
              <a:t>Q41. Here are different test A, B and C. test A consists of one question. Each response is scored independently by three raters. Test b consists of two questions. Each response is scored independently by two rater. There are separate panels of the two items. Test C consists of five questions. Each response is scored by one rater. There are </a:t>
            </a:r>
            <a:r>
              <a:rPr b="1" dirty="0" sz="3200" lang="en-US" err="1">
                <a:solidFill>
                  <a:srgbClr val="202124"/>
                </a:solidFill>
                <a:latin typeface="arial" panose="020B0604020202020204" pitchFamily="34" charset="0"/>
              </a:rPr>
              <a:t>sparate</a:t>
            </a:r>
            <a:r>
              <a:rPr b="1" dirty="0" sz="3200" lang="en-US">
                <a:solidFill>
                  <a:srgbClr val="202124"/>
                </a:solidFill>
                <a:latin typeface="arial" panose="020B0604020202020204" pitchFamily="34" charset="0"/>
              </a:rPr>
              <a:t> panels of rates for the five items. Which test will have the highest alternate form of reliability? </a:t>
            </a:r>
          </a:p>
          <a:p>
            <a:pPr indent="-342900" marL="342900">
              <a:buAutoNum type="alphaUcPeriod"/>
            </a:pPr>
            <a:r>
              <a:rPr b="1" dirty="0" sz="3200" lang="en-US">
                <a:solidFill>
                  <a:srgbClr val="202124"/>
                </a:solidFill>
                <a:latin typeface="arial" panose="020B0604020202020204" pitchFamily="34" charset="0"/>
              </a:rPr>
              <a:t>test B</a:t>
            </a:r>
          </a:p>
          <a:p>
            <a:pPr indent="-342900" marL="342900">
              <a:buAutoNum type="alphaUcPeriod"/>
            </a:pPr>
            <a:r>
              <a:rPr b="1" dirty="0" sz="3200" lang="en-US">
                <a:solidFill>
                  <a:srgbClr val="FF0000"/>
                </a:solidFill>
                <a:latin typeface="arial" panose="020B0604020202020204" pitchFamily="34" charset="0"/>
              </a:rPr>
              <a:t>Test C</a:t>
            </a:r>
          </a:p>
          <a:p>
            <a:pPr indent="-342900" marL="342900">
              <a:buAutoNum type="alphaUcPeriod"/>
            </a:pPr>
            <a:r>
              <a:rPr b="1" dirty="0" sz="3200" lang="en-US">
                <a:solidFill>
                  <a:srgbClr val="202124"/>
                </a:solidFill>
                <a:latin typeface="arial" panose="020B0604020202020204" pitchFamily="34" charset="0"/>
              </a:rPr>
              <a:t>Test A</a:t>
            </a:r>
          </a:p>
          <a:p>
            <a:pPr indent="-342900" marL="342900">
              <a:buAutoNum type="alphaUcPeriod"/>
            </a:pPr>
            <a:r>
              <a:rPr b="1" dirty="0" sz="3200" lang="en-US">
                <a:solidFill>
                  <a:srgbClr val="202124"/>
                </a:solidFill>
                <a:latin typeface="arial" panose="020B0604020202020204" pitchFamily="34" charset="0"/>
              </a:rPr>
              <a:t>Test A and C</a:t>
            </a:r>
          </a:p>
          <a:p>
            <a:endParaRPr dirty="0" sz="3200" lang="en-US"/>
          </a:p>
        </p:txBody>
      </p:sp>
    </p:spTree>
  </p:cSld>
  <p:clrMapOvr>
    <a:masterClrMapping/>
  </p:clrMapOvr>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792" name=""/>
        <p:cNvGrpSpPr/>
        <p:nvPr/>
      </p:nvGrpSpPr>
      <p:grpSpPr>
        <a:xfrm>
          <a:off x="0" y="0"/>
          <a:ext cx="0" cy="0"/>
          <a:chOff x="0" y="0"/>
          <a:chExt cx="0" cy="0"/>
        </a:xfrm>
      </p:grpSpPr>
      <p:sp>
        <p:nvSpPr>
          <p:cNvPr id="1049007" name="Content Placeholder 2"/>
          <p:cNvSpPr>
            <a:spLocks noGrp="1"/>
          </p:cNvSpPr>
          <p:nvPr>
            <p:ph idx="1"/>
          </p:nvPr>
        </p:nvSpPr>
        <p:spPr>
          <a:xfrm>
            <a:off x="0" y="0"/>
            <a:ext cx="12192000" cy="6858000"/>
          </a:xfrm>
        </p:spPr>
        <p:txBody>
          <a:bodyPr/>
          <a:p>
            <a:r>
              <a:rPr dirty="0" lang="en-US" smtClean="0"/>
              <a:t>29. The aspect of supervision which is related to the work of a supervisor is called:</a:t>
            </a:r>
          </a:p>
          <a:p>
            <a:r>
              <a:rPr dirty="0" lang="en-US" smtClean="0"/>
              <a:t>A. personal aspect</a:t>
            </a:r>
          </a:p>
          <a:p>
            <a:r>
              <a:rPr dirty="0" lang="en-US" smtClean="0"/>
              <a:t>B. substantive aspect</a:t>
            </a:r>
          </a:p>
          <a:p>
            <a:r>
              <a:rPr dirty="0" lang="en-US" smtClean="0"/>
              <a:t>C. institutional aspect</a:t>
            </a:r>
          </a:p>
          <a:p>
            <a:r>
              <a:rPr dirty="0" lang="en-US" smtClean="0"/>
              <a:t>D. all are correct</a:t>
            </a:r>
            <a:endParaRPr dirty="0"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793" name=""/>
        <p:cNvGrpSpPr/>
        <p:nvPr/>
      </p:nvGrpSpPr>
      <p:grpSpPr>
        <a:xfrm>
          <a:off x="0" y="0"/>
          <a:ext cx="0" cy="0"/>
          <a:chOff x="0" y="0"/>
          <a:chExt cx="0" cy="0"/>
        </a:xfrm>
      </p:grpSpPr>
      <p:sp>
        <p:nvSpPr>
          <p:cNvPr id="1049008" name="Content Placeholder 2"/>
          <p:cNvSpPr>
            <a:spLocks noGrp="1"/>
          </p:cNvSpPr>
          <p:nvPr>
            <p:ph idx="1"/>
          </p:nvPr>
        </p:nvSpPr>
        <p:spPr>
          <a:xfrm>
            <a:off x="83127" y="0"/>
            <a:ext cx="12108873" cy="6858000"/>
          </a:xfrm>
        </p:spPr>
        <p:txBody>
          <a:bodyPr/>
          <a:p>
            <a:r>
              <a:rPr dirty="0" lang="en-US" smtClean="0"/>
              <a:t>30. A comprehensive approach to teaching where educators seek to address the emotional, social, ethical, and academic needs of students in an integrated learning format is called:</a:t>
            </a:r>
          </a:p>
          <a:p>
            <a:r>
              <a:rPr dirty="0" lang="en-US" smtClean="0"/>
              <a:t>A. differentiated instruction</a:t>
            </a:r>
          </a:p>
          <a:p>
            <a:r>
              <a:rPr dirty="0" lang="en-US" smtClean="0"/>
              <a:t>B. Holistic education</a:t>
            </a:r>
          </a:p>
          <a:p>
            <a:r>
              <a:rPr dirty="0" lang="en-US" smtClean="0"/>
              <a:t>C. special education</a:t>
            </a:r>
          </a:p>
          <a:p>
            <a:r>
              <a:rPr dirty="0" lang="en-US" smtClean="0"/>
              <a:t>D. contextualization</a:t>
            </a:r>
            <a:endParaRPr dirty="0" lang="en-US"/>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794" name=""/>
        <p:cNvGrpSpPr/>
        <p:nvPr/>
      </p:nvGrpSpPr>
      <p:grpSpPr>
        <a:xfrm>
          <a:off x="0" y="0"/>
          <a:ext cx="0" cy="0"/>
          <a:chOff x="0" y="0"/>
          <a:chExt cx="0" cy="0"/>
        </a:xfrm>
      </p:grpSpPr>
      <p:sp>
        <p:nvSpPr>
          <p:cNvPr id="1049009" name="Title 1"/>
          <p:cNvSpPr>
            <a:spLocks noGrp="1"/>
          </p:cNvSpPr>
          <p:nvPr>
            <p:ph type="title"/>
          </p:nvPr>
        </p:nvSpPr>
        <p:spPr/>
        <p:txBody>
          <a:bodyPr/>
          <a:p>
            <a:endParaRPr lang="en-US"/>
          </a:p>
        </p:txBody>
      </p:sp>
      <p:sp>
        <p:nvSpPr>
          <p:cNvPr id="1049010" name="Content Placeholder 2"/>
          <p:cNvSpPr>
            <a:spLocks noGrp="1"/>
          </p:cNvSpPr>
          <p:nvPr>
            <p:ph idx="1"/>
          </p:nvPr>
        </p:nvSpPr>
        <p:spPr/>
        <p:txBody>
          <a:bodyPr/>
          <a:p>
            <a:r>
              <a:rPr dirty="0" lang="en-US" smtClean="0"/>
              <a:t>31. </a:t>
            </a:r>
            <a:r>
              <a:rPr dirty="0" lang="en-US">
                <a:solidFill>
                  <a:srgbClr val="202124"/>
                </a:solidFill>
                <a:latin typeface="arial" panose="020B0604020202020204" pitchFamily="34" charset="0"/>
              </a:rPr>
              <a:t>learners’ council is composed of:</a:t>
            </a:r>
          </a:p>
          <a:p>
            <a:pPr indent="-342900" marL="342900">
              <a:buAutoNum type="alphaUcPeriod"/>
            </a:pPr>
            <a:r>
              <a:rPr dirty="0" lang="en-US">
                <a:solidFill>
                  <a:srgbClr val="202124"/>
                </a:solidFill>
                <a:latin typeface="arial" panose="020B0604020202020204" pitchFamily="34" charset="0"/>
              </a:rPr>
              <a:t>5 learners selected by peers</a:t>
            </a:r>
          </a:p>
          <a:p>
            <a:pPr indent="-342900" marL="342900">
              <a:buAutoNum type="alphaUcPeriod"/>
            </a:pPr>
            <a:r>
              <a:rPr dirty="0" lang="en-US">
                <a:solidFill>
                  <a:srgbClr val="202124"/>
                </a:solidFill>
                <a:latin typeface="arial" panose="020B0604020202020204" pitchFamily="34" charset="0"/>
              </a:rPr>
              <a:t>10 learners elected by peers</a:t>
            </a:r>
          </a:p>
          <a:p>
            <a:pPr indent="-342900" marL="342900">
              <a:buAutoNum type="alphaUcPeriod"/>
            </a:pPr>
            <a:r>
              <a:rPr dirty="0" lang="en-US">
                <a:solidFill>
                  <a:srgbClr val="202124"/>
                </a:solidFill>
                <a:latin typeface="arial" panose="020B0604020202020204" pitchFamily="34" charset="0"/>
              </a:rPr>
              <a:t>2 learners designated by the head teacher</a:t>
            </a:r>
          </a:p>
          <a:p>
            <a:pPr indent="-342900" marL="342900">
              <a:buAutoNum type="alphaUcPeriod"/>
            </a:pPr>
            <a:r>
              <a:rPr dirty="0" lang="en-US">
                <a:solidFill>
                  <a:srgbClr val="FF0000"/>
                </a:solidFill>
                <a:latin typeface="arial" panose="020B0604020202020204" pitchFamily="34" charset="0"/>
              </a:rPr>
              <a:t>All learners</a:t>
            </a:r>
          </a:p>
          <a:p>
            <a:endParaRPr dirty="0" lang="en-US"/>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795" name=""/>
        <p:cNvGrpSpPr/>
        <p:nvPr/>
      </p:nvGrpSpPr>
      <p:grpSpPr>
        <a:xfrm>
          <a:off x="0" y="0"/>
          <a:ext cx="0" cy="0"/>
          <a:chOff x="0" y="0"/>
          <a:chExt cx="0" cy="0"/>
        </a:xfrm>
      </p:grpSpPr>
      <p:sp>
        <p:nvSpPr>
          <p:cNvPr id="1049011" name="Content Placeholder 2"/>
          <p:cNvSpPr>
            <a:spLocks noGrp="1"/>
          </p:cNvSpPr>
          <p:nvPr>
            <p:ph idx="1"/>
          </p:nvPr>
        </p:nvSpPr>
        <p:spPr>
          <a:xfrm>
            <a:off x="0" y="0"/>
            <a:ext cx="12192000" cy="6858000"/>
          </a:xfrm>
        </p:spPr>
        <p:txBody>
          <a:bodyPr/>
          <a:p>
            <a:r>
              <a:rPr dirty="0" lang="en-US" smtClean="0"/>
              <a:t>32. a short term manpower forecast are generally made for a period of:</a:t>
            </a:r>
          </a:p>
          <a:p>
            <a:r>
              <a:rPr dirty="0" lang="en-US" smtClean="0"/>
              <a:t>A. 5 years</a:t>
            </a:r>
          </a:p>
          <a:p>
            <a:r>
              <a:rPr dirty="0" lang="en-US"/>
              <a:t>B. </a:t>
            </a:r>
            <a:r>
              <a:rPr dirty="0" lang="en-US" smtClean="0"/>
              <a:t>3 years</a:t>
            </a:r>
            <a:endParaRPr dirty="0" lang="en-US"/>
          </a:p>
          <a:p>
            <a:r>
              <a:rPr dirty="0" lang="en-US" smtClean="0"/>
              <a:t>C. </a:t>
            </a:r>
            <a:r>
              <a:rPr dirty="0" lang="en-US"/>
              <a:t>2 years</a:t>
            </a:r>
          </a:p>
          <a:p>
            <a:r>
              <a:rPr dirty="0" lang="en-US" smtClean="0"/>
              <a:t>D. </a:t>
            </a:r>
            <a:r>
              <a:rPr dirty="0" lang="en-US"/>
              <a:t>10 years</a:t>
            </a:r>
          </a:p>
          <a:p>
            <a:endParaRPr dirty="0" lang="en-US"/>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796" name=""/>
        <p:cNvGrpSpPr/>
        <p:nvPr/>
      </p:nvGrpSpPr>
      <p:grpSpPr>
        <a:xfrm>
          <a:off x="0" y="0"/>
          <a:ext cx="0" cy="0"/>
          <a:chOff x="0" y="0"/>
          <a:chExt cx="0" cy="0"/>
        </a:xfrm>
      </p:grpSpPr>
      <p:sp>
        <p:nvSpPr>
          <p:cNvPr id="1049012" name="Content Placeholder 2"/>
          <p:cNvSpPr>
            <a:spLocks noGrp="1"/>
          </p:cNvSpPr>
          <p:nvPr>
            <p:ph idx="1"/>
          </p:nvPr>
        </p:nvSpPr>
        <p:spPr>
          <a:xfrm>
            <a:off x="0" y="0"/>
            <a:ext cx="12192000" cy="6858000"/>
          </a:xfrm>
        </p:spPr>
        <p:txBody>
          <a:bodyPr/>
          <a:p>
            <a:r>
              <a:rPr dirty="0" lang="en-US" smtClean="0"/>
              <a:t>Q33. </a:t>
            </a:r>
            <a:r>
              <a:rPr dirty="0" lang="en-US">
                <a:solidFill>
                  <a:srgbClr val="202124"/>
                </a:solidFill>
                <a:latin typeface="arial" panose="020B0604020202020204" pitchFamily="34" charset="0"/>
              </a:rPr>
              <a:t>the branch of psychology which studies the way in which individuals differ in their behavior and the process that underlie it is called:</a:t>
            </a:r>
          </a:p>
          <a:p>
            <a:pPr indent="-342900" marL="342900">
              <a:buAutoNum type="alphaUcPeriod"/>
            </a:pPr>
            <a:r>
              <a:rPr dirty="0" lang="en-US">
                <a:solidFill>
                  <a:srgbClr val="FF0000"/>
                </a:solidFill>
                <a:latin typeface="arial" panose="020B0604020202020204" pitchFamily="34" charset="0"/>
              </a:rPr>
              <a:t>Differential psychology</a:t>
            </a:r>
          </a:p>
          <a:p>
            <a:pPr indent="-342900" marL="342900">
              <a:buAutoNum type="alphaUcPeriod"/>
            </a:pPr>
            <a:r>
              <a:rPr dirty="0" lang="en-US">
                <a:solidFill>
                  <a:srgbClr val="202124"/>
                </a:solidFill>
                <a:latin typeface="arial" panose="020B0604020202020204" pitchFamily="34" charset="0"/>
              </a:rPr>
              <a:t>Clinical psychology</a:t>
            </a:r>
          </a:p>
          <a:p>
            <a:pPr indent="-342900" marL="342900">
              <a:buAutoNum type="alphaUcPeriod"/>
            </a:pPr>
            <a:r>
              <a:rPr dirty="0" lang="en-US">
                <a:solidFill>
                  <a:srgbClr val="202124"/>
                </a:solidFill>
                <a:latin typeface="arial" panose="020B0604020202020204" pitchFamily="34" charset="0"/>
              </a:rPr>
              <a:t>Health psychology</a:t>
            </a:r>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797" name=""/>
        <p:cNvGrpSpPr/>
        <p:nvPr/>
      </p:nvGrpSpPr>
      <p:grpSpPr>
        <a:xfrm>
          <a:off x="0" y="0"/>
          <a:ext cx="0" cy="0"/>
          <a:chOff x="0" y="0"/>
          <a:chExt cx="0" cy="0"/>
        </a:xfrm>
      </p:grpSpPr>
      <p:sp>
        <p:nvSpPr>
          <p:cNvPr id="1049013" name="Content Placeholder 2"/>
          <p:cNvSpPr>
            <a:spLocks noGrp="1"/>
          </p:cNvSpPr>
          <p:nvPr>
            <p:ph idx="1"/>
          </p:nvPr>
        </p:nvSpPr>
        <p:spPr>
          <a:xfrm>
            <a:off x="0" y="0"/>
            <a:ext cx="12160332" cy="6840187"/>
          </a:xfrm>
        </p:spPr>
        <p:txBody>
          <a:bodyPr/>
          <a:p>
            <a:r>
              <a:rPr dirty="0" lang="en-US" smtClean="0"/>
              <a:t>Q34. A medium manpower forecast are generally made for a period of:</a:t>
            </a:r>
          </a:p>
          <a:p>
            <a:r>
              <a:rPr dirty="0" lang="en-US" smtClean="0"/>
              <a:t>A. 2 years</a:t>
            </a:r>
          </a:p>
          <a:p>
            <a:r>
              <a:rPr dirty="0" lang="en-US" smtClean="0"/>
              <a:t>B. </a:t>
            </a:r>
            <a:r>
              <a:rPr dirty="0" lang="en-US"/>
              <a:t>3 years</a:t>
            </a:r>
          </a:p>
          <a:p>
            <a:r>
              <a:rPr dirty="0" lang="en-US" smtClean="0"/>
              <a:t>C. 2 years</a:t>
            </a:r>
          </a:p>
          <a:p>
            <a:r>
              <a:rPr dirty="0" lang="en-US" smtClean="0"/>
              <a:t>D.10 </a:t>
            </a:r>
            <a:r>
              <a:rPr dirty="0" lang="en-US"/>
              <a:t>years</a:t>
            </a:r>
          </a:p>
          <a:p>
            <a:endParaRPr dirty="0" lang="en-US"/>
          </a:p>
          <a:p>
            <a:endParaRPr dirty="0" lang="en-US"/>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798" name=""/>
        <p:cNvGrpSpPr/>
        <p:nvPr/>
      </p:nvGrpSpPr>
      <p:grpSpPr>
        <a:xfrm>
          <a:off x="0" y="0"/>
          <a:ext cx="0" cy="0"/>
          <a:chOff x="0" y="0"/>
          <a:chExt cx="0" cy="0"/>
        </a:xfrm>
      </p:grpSpPr>
      <p:sp>
        <p:nvSpPr>
          <p:cNvPr id="1049014" name="Content Placeholder 2"/>
          <p:cNvSpPr>
            <a:spLocks noGrp="1"/>
          </p:cNvSpPr>
          <p:nvPr>
            <p:ph idx="1"/>
          </p:nvPr>
        </p:nvSpPr>
        <p:spPr>
          <a:xfrm>
            <a:off x="0" y="0"/>
            <a:ext cx="12192000" cy="6858000"/>
          </a:xfrm>
        </p:spPr>
        <p:txBody>
          <a:bodyPr/>
          <a:p>
            <a:r>
              <a:rPr dirty="0" lang="en-US" smtClean="0"/>
              <a:t>Q35. keys to quality assessment are only:</a:t>
            </a:r>
          </a:p>
          <a:p>
            <a:r>
              <a:rPr dirty="0" lang="en-US" smtClean="0"/>
              <a:t>A. clear target and sound design</a:t>
            </a:r>
          </a:p>
          <a:p>
            <a:r>
              <a:rPr dirty="0" lang="en-US" smtClean="0"/>
              <a:t>B. effective communication and clear purpose</a:t>
            </a:r>
          </a:p>
          <a:p>
            <a:r>
              <a:rPr dirty="0" lang="en-US" smtClean="0"/>
              <a:t>C. students involvement and sound design</a:t>
            </a:r>
          </a:p>
          <a:p>
            <a:r>
              <a:rPr dirty="0" lang="en-US" smtClean="0"/>
              <a:t>D. none is correct</a:t>
            </a:r>
            <a:endParaRPr dirty="0" lang="en-US"/>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799" name=""/>
        <p:cNvGrpSpPr/>
        <p:nvPr/>
      </p:nvGrpSpPr>
      <p:grpSpPr>
        <a:xfrm>
          <a:off x="0" y="0"/>
          <a:ext cx="0" cy="0"/>
          <a:chOff x="0" y="0"/>
          <a:chExt cx="0" cy="0"/>
        </a:xfrm>
      </p:grpSpPr>
      <p:sp>
        <p:nvSpPr>
          <p:cNvPr id="1049015" name="Content Placeholder 2"/>
          <p:cNvSpPr>
            <a:spLocks noGrp="1"/>
          </p:cNvSpPr>
          <p:nvPr>
            <p:ph idx="1"/>
          </p:nvPr>
        </p:nvSpPr>
        <p:spPr>
          <a:xfrm>
            <a:off x="0" y="0"/>
            <a:ext cx="12100956" cy="6858000"/>
          </a:xfrm>
        </p:spPr>
        <p:txBody>
          <a:bodyPr/>
          <a:p>
            <a:r>
              <a:rPr dirty="0" lang="en-US" smtClean="0"/>
              <a:t>Q36. long term manpower forecast is usually made for a period of:</a:t>
            </a:r>
          </a:p>
          <a:p>
            <a:r>
              <a:rPr dirty="0" lang="en-US" smtClean="0"/>
              <a:t>A. 5 to 10 </a:t>
            </a:r>
            <a:r>
              <a:rPr dirty="0" lang="en-US"/>
              <a:t>years</a:t>
            </a:r>
          </a:p>
          <a:p>
            <a:r>
              <a:rPr dirty="0" lang="en-US" smtClean="0"/>
              <a:t>B. </a:t>
            </a:r>
            <a:r>
              <a:rPr dirty="0" lang="en-US"/>
              <a:t>more than 10 years</a:t>
            </a:r>
          </a:p>
          <a:p>
            <a:r>
              <a:rPr dirty="0" lang="en-US" smtClean="0"/>
              <a:t>C. </a:t>
            </a:r>
            <a:r>
              <a:rPr dirty="0" lang="en-US"/>
              <a:t>1 to 15 years</a:t>
            </a:r>
          </a:p>
          <a:p>
            <a:r>
              <a:rPr dirty="0" lang="en-US" smtClean="0"/>
              <a:t>D. none is correct</a:t>
            </a:r>
            <a:endParaRPr dirty="0"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800" name=""/>
        <p:cNvGrpSpPr/>
        <p:nvPr/>
      </p:nvGrpSpPr>
      <p:grpSpPr>
        <a:xfrm>
          <a:off x="0" y="0"/>
          <a:ext cx="0" cy="0"/>
          <a:chOff x="0" y="0"/>
          <a:chExt cx="0" cy="0"/>
        </a:xfrm>
      </p:grpSpPr>
      <p:sp>
        <p:nvSpPr>
          <p:cNvPr id="1049016" name="Content Placeholder 2"/>
          <p:cNvSpPr>
            <a:spLocks noGrp="1"/>
          </p:cNvSpPr>
          <p:nvPr>
            <p:ph idx="1"/>
          </p:nvPr>
        </p:nvSpPr>
        <p:spPr>
          <a:xfrm>
            <a:off x="0" y="0"/>
            <a:ext cx="12192000" cy="6858000"/>
          </a:xfrm>
        </p:spPr>
        <p:txBody>
          <a:bodyPr/>
          <a:p>
            <a:r>
              <a:rPr dirty="0" lang="en-US" smtClean="0"/>
              <a:t>Q37. </a:t>
            </a:r>
            <a:r>
              <a:rPr dirty="0" lang="en-US">
                <a:solidFill>
                  <a:srgbClr val="202124"/>
                </a:solidFill>
                <a:latin typeface="arial" panose="020B0604020202020204" pitchFamily="34" charset="0"/>
              </a:rPr>
              <a:t>the key to success for preschool children is the ability to:</a:t>
            </a:r>
          </a:p>
          <a:p>
            <a:pPr indent="-342900" marL="342900">
              <a:buAutoNum type="alphaUcPeriod"/>
            </a:pPr>
            <a:r>
              <a:rPr dirty="0" lang="en-US">
                <a:solidFill>
                  <a:srgbClr val="00B050"/>
                </a:solidFill>
                <a:latin typeface="arial" panose="020B0604020202020204" pitchFamily="34" charset="0"/>
              </a:rPr>
              <a:t>Connect the meaning of written language to spoken language</a:t>
            </a:r>
          </a:p>
          <a:p>
            <a:pPr indent="-342900" marL="342900">
              <a:buAutoNum type="alphaUcPeriod"/>
            </a:pPr>
            <a:r>
              <a:rPr dirty="0" lang="en-US">
                <a:solidFill>
                  <a:srgbClr val="00B050"/>
                </a:solidFill>
                <a:latin typeface="arial" panose="020B0604020202020204" pitchFamily="34" charset="0"/>
              </a:rPr>
              <a:t>Connect body language to spoken language</a:t>
            </a:r>
          </a:p>
          <a:p>
            <a:pPr indent="-342900" marL="342900">
              <a:buAutoNum type="alphaUcPeriod"/>
            </a:pPr>
            <a:r>
              <a:rPr dirty="0" lang="en-US">
                <a:solidFill>
                  <a:srgbClr val="FF0000"/>
                </a:solidFill>
                <a:latin typeface="arial" panose="020B0604020202020204" pitchFamily="34" charset="0"/>
              </a:rPr>
              <a:t>Connect the spoken language to written language</a:t>
            </a:r>
          </a:p>
          <a:p>
            <a:pPr indent="-342900" marL="342900">
              <a:buAutoNum type="alphaUcPeriod"/>
            </a:pPr>
            <a:r>
              <a:rPr dirty="0" lang="en-US">
                <a:solidFill>
                  <a:srgbClr val="00B050"/>
                </a:solidFill>
                <a:latin typeface="arial" panose="020B0604020202020204" pitchFamily="34" charset="0"/>
              </a:rPr>
              <a:t>A and B are correct</a:t>
            </a:r>
          </a:p>
          <a:p>
            <a:pPr indent="0" marL="0">
              <a:buNone/>
            </a:pPr>
            <a:r>
              <a:rPr b="1" dirty="0" lang="en-US">
                <a:hlinkClick r:id="rId1"/>
              </a:rPr>
              <a:t>children connect</a:t>
            </a:r>
            <a:r>
              <a:rPr dirty="0" lang="en-US">
                <a:hlinkClick r:id="rId1"/>
              </a:rPr>
              <a:t> the </a:t>
            </a:r>
            <a:r>
              <a:rPr b="1" dirty="0" lang="en-US">
                <a:hlinkClick r:id="rId1"/>
              </a:rPr>
              <a:t>meaning</a:t>
            </a:r>
            <a:r>
              <a:rPr dirty="0" lang="en-US">
                <a:hlinkClick r:id="rId1"/>
              </a:rPr>
              <a:t> of </a:t>
            </a:r>
            <a:r>
              <a:rPr b="1" dirty="0" lang="en-US">
                <a:hlinkClick r:id="rId1"/>
              </a:rPr>
              <a:t>spoken language</a:t>
            </a:r>
            <a:r>
              <a:rPr dirty="0" lang="en-US">
                <a:hlinkClick r:id="rId1"/>
              </a:rPr>
              <a:t> to </a:t>
            </a:r>
            <a:r>
              <a:rPr b="1" dirty="0" lang="en-US">
                <a:hlinkClick r:id="rId1"/>
              </a:rPr>
              <a:t>written language</a:t>
            </a:r>
            <a:endParaRPr dirty="0" lang="en-US">
              <a:solidFill>
                <a:srgbClr val="00B050"/>
              </a:solidFill>
              <a:latin typeface="arial" panose="020B0604020202020204" pitchFamily="34" charset="0"/>
            </a:endParaRPr>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801" name=""/>
        <p:cNvGrpSpPr/>
        <p:nvPr/>
      </p:nvGrpSpPr>
      <p:grpSpPr>
        <a:xfrm>
          <a:off x="0" y="0"/>
          <a:ext cx="0" cy="0"/>
          <a:chOff x="0" y="0"/>
          <a:chExt cx="0" cy="0"/>
        </a:xfrm>
      </p:grpSpPr>
      <p:sp>
        <p:nvSpPr>
          <p:cNvPr id="1049017" name="Content Placeholder 2"/>
          <p:cNvSpPr>
            <a:spLocks noGrp="1"/>
          </p:cNvSpPr>
          <p:nvPr>
            <p:ph idx="1"/>
          </p:nvPr>
        </p:nvSpPr>
        <p:spPr>
          <a:xfrm>
            <a:off x="0" y="0"/>
            <a:ext cx="12192000" cy="6858000"/>
          </a:xfrm>
        </p:spPr>
        <p:txBody>
          <a:bodyPr/>
          <a:p>
            <a:r>
              <a:rPr dirty="0" lang="en-US" smtClean="0"/>
              <a:t>Q38. the following are the source of power in leadership except:</a:t>
            </a:r>
          </a:p>
          <a:p>
            <a:r>
              <a:rPr dirty="0" lang="en-US" smtClean="0"/>
              <a:t>A. handsomeness power</a:t>
            </a:r>
          </a:p>
          <a:p>
            <a:r>
              <a:rPr dirty="0" lang="en-US" smtClean="0"/>
              <a:t>B. coercive power</a:t>
            </a:r>
          </a:p>
          <a:p>
            <a:r>
              <a:rPr dirty="0" lang="en-US" smtClean="0"/>
              <a:t>C. trust based power</a:t>
            </a:r>
          </a:p>
          <a:p>
            <a:r>
              <a:rPr dirty="0" lang="en-US" smtClean="0"/>
              <a:t>D. expert power</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05" name=""/>
        <p:cNvGrpSpPr/>
        <p:nvPr/>
      </p:nvGrpSpPr>
      <p:grpSpPr>
        <a:xfrm>
          <a:off x="0" y="0"/>
          <a:ext cx="0" cy="0"/>
          <a:chOff x="0" y="0"/>
          <a:chExt cx="0" cy="0"/>
        </a:xfrm>
      </p:grpSpPr>
      <p:sp>
        <p:nvSpPr>
          <p:cNvPr id="1048589" name="Content Placeholder 2"/>
          <p:cNvSpPr>
            <a:spLocks noGrp="1"/>
          </p:cNvSpPr>
          <p:nvPr>
            <p:ph idx="1"/>
          </p:nvPr>
        </p:nvSpPr>
        <p:spPr>
          <a:xfrm>
            <a:off x="0" y="0"/>
            <a:ext cx="12192000" cy="6858000"/>
          </a:xfrm>
        </p:spPr>
        <p:txBody>
          <a:bodyPr>
            <a:normAutofit/>
          </a:bodyPr>
          <a:p>
            <a:r>
              <a:rPr dirty="0" lang="en-US" smtClean="0"/>
              <a:t>Q3</a:t>
            </a:r>
            <a:r>
              <a:rPr dirty="0" lang="en-US"/>
              <a:t>. three years old child’s brain is more active than adult brain  as follow</a:t>
            </a:r>
          </a:p>
          <a:p>
            <a:pPr indent="-342900" marL="342900">
              <a:buAutoNum type="alphaUcPeriod"/>
            </a:pPr>
            <a:r>
              <a:rPr dirty="0" lang="en-US">
                <a:solidFill>
                  <a:srgbClr val="00B050"/>
                </a:solidFill>
              </a:rPr>
              <a:t>Is two and a half times active than adult’s brain</a:t>
            </a:r>
          </a:p>
          <a:p>
            <a:pPr indent="-342900" marL="342900">
              <a:buAutoNum type="alphaUcPeriod"/>
            </a:pPr>
            <a:r>
              <a:rPr dirty="0" lang="en-US">
                <a:solidFill>
                  <a:srgbClr val="FF0000"/>
                </a:solidFill>
              </a:rPr>
              <a:t>It is two times more active than of adult</a:t>
            </a:r>
          </a:p>
          <a:p>
            <a:pPr indent="-342900" marL="342900">
              <a:buAutoNum type="alphaUcPeriod"/>
            </a:pPr>
            <a:r>
              <a:rPr dirty="0" lang="en-US">
                <a:solidFill>
                  <a:srgbClr val="00B050"/>
                </a:solidFill>
              </a:rPr>
              <a:t>It is three times active than of adult</a:t>
            </a:r>
          </a:p>
          <a:p>
            <a:pPr indent="-342900" marL="342900">
              <a:buAutoNum type="alphaUcPeriod"/>
            </a:pPr>
            <a:r>
              <a:rPr dirty="0" lang="en-US">
                <a:solidFill>
                  <a:srgbClr val="00B050"/>
                </a:solidFill>
              </a:rPr>
              <a:t>It is four times active less than of adult </a:t>
            </a:r>
          </a:p>
          <a:p>
            <a:r>
              <a:rPr dirty="0" lang="en-US">
                <a:solidFill>
                  <a:srgbClr val="202124"/>
                </a:solidFill>
                <a:latin typeface="arial" panose="020B0604020202020204" pitchFamily="34" charset="0"/>
                <a:hlinkClick r:id="rId1"/>
              </a:rPr>
              <a:t>By age three, the child's brain is actually </a:t>
            </a:r>
            <a:r>
              <a:rPr b="1" dirty="0" lang="en-US">
                <a:solidFill>
                  <a:srgbClr val="202124"/>
                </a:solidFill>
                <a:latin typeface="arial" panose="020B0604020202020204" pitchFamily="34" charset="0"/>
                <a:hlinkClick r:id="rId1"/>
              </a:rPr>
              <a:t>twice as active as an adult's</a:t>
            </a:r>
            <a:r>
              <a:rPr dirty="0" lang="en-US">
                <a:solidFill>
                  <a:srgbClr val="202124"/>
                </a:solidFill>
                <a:latin typeface="arial" panose="020B0604020202020204" pitchFamily="34" charset="0"/>
                <a:hlinkClick r:id="rId1"/>
              </a:rPr>
              <a:t>. It has some 15,000 synapses or connections per neuron, many more than in the adult brain. </a:t>
            </a:r>
            <a:r>
              <a:rPr dirty="0" lang="en-US" err="1">
                <a:solidFill>
                  <a:srgbClr val="202124"/>
                </a:solidFill>
                <a:latin typeface="arial" panose="020B0604020202020204" pitchFamily="34" charset="0"/>
                <a:hlinkClick r:id="rId1"/>
              </a:rPr>
              <a:t>Gopnik</a:t>
            </a:r>
            <a:r>
              <a:rPr dirty="0" lang="en-US">
                <a:solidFill>
                  <a:srgbClr val="202124"/>
                </a:solidFill>
                <a:latin typeface="arial" panose="020B0604020202020204" pitchFamily="34" charset="0"/>
                <a:hlinkClick r:id="rId1"/>
              </a:rPr>
              <a:t> said that, contrary to traditional beliefs about children, toddlers do think in a logical manner, arriving at abstract principles early and quickly</a:t>
            </a:r>
            <a:r>
              <a:rPr dirty="0" lang="en-US" smtClean="0">
                <a:solidFill>
                  <a:srgbClr val="202124"/>
                </a:solidFill>
                <a:latin typeface="arial" panose="020B0604020202020204" pitchFamily="34" charset="0"/>
                <a:hlinkClick r:id="rId1"/>
              </a:rPr>
              <a:t>.</a:t>
            </a:r>
            <a:endParaRPr dirty="0" lang="en-US" smtClean="0">
              <a:solidFill>
                <a:srgbClr val="202124"/>
              </a:solidFill>
              <a:latin typeface="arial" panose="020B0604020202020204" pitchFamily="34" charset="0"/>
            </a:endParaRPr>
          </a:p>
          <a:p>
            <a:r>
              <a:rPr dirty="0" lang="en-US">
                <a:solidFill>
                  <a:srgbClr val="4D5156"/>
                </a:solidFill>
                <a:latin typeface="arial" panose="020B0604020202020204" pitchFamily="34" charset="0"/>
              </a:rPr>
              <a:t>Q4. language learning begins </a:t>
            </a:r>
            <a:r>
              <a:rPr dirty="0" lang="en-US" smtClean="0">
                <a:solidFill>
                  <a:srgbClr val="4D5156"/>
                </a:solidFill>
                <a:latin typeface="arial" panose="020B0604020202020204" pitchFamily="34" charset="0"/>
              </a:rPr>
              <a:t>at: </a:t>
            </a:r>
            <a:r>
              <a:rPr dirty="0" lang="en-US" smtClean="0">
                <a:solidFill>
                  <a:srgbClr val="00B050"/>
                </a:solidFill>
                <a:latin typeface="arial" panose="020B0604020202020204" pitchFamily="34" charset="0"/>
              </a:rPr>
              <a:t>a. 1 year  b. </a:t>
            </a:r>
            <a:r>
              <a:rPr dirty="0" lang="en-US" smtClean="0">
                <a:solidFill>
                  <a:srgbClr val="FF0000"/>
                </a:solidFill>
                <a:latin typeface="arial" panose="020B0604020202020204" pitchFamily="34" charset="0"/>
              </a:rPr>
              <a:t>Right </a:t>
            </a:r>
            <a:r>
              <a:rPr dirty="0" lang="en-US">
                <a:solidFill>
                  <a:srgbClr val="FF0000"/>
                </a:solidFill>
                <a:latin typeface="arial" panose="020B0604020202020204" pitchFamily="34" charset="0"/>
              </a:rPr>
              <a:t>after </a:t>
            </a:r>
            <a:r>
              <a:rPr dirty="0" lang="en-US" smtClean="0">
                <a:solidFill>
                  <a:srgbClr val="FF0000"/>
                </a:solidFill>
                <a:latin typeface="arial" panose="020B0604020202020204" pitchFamily="34" charset="0"/>
              </a:rPr>
              <a:t>birth </a:t>
            </a:r>
            <a:r>
              <a:rPr dirty="0" lang="en-US" smtClean="0">
                <a:solidFill>
                  <a:srgbClr val="00B050"/>
                </a:solidFill>
                <a:latin typeface="arial" panose="020B0604020202020204" pitchFamily="34" charset="0"/>
              </a:rPr>
              <a:t>c. 2 </a:t>
            </a:r>
            <a:r>
              <a:rPr dirty="0" lang="en-US">
                <a:solidFill>
                  <a:srgbClr val="00B050"/>
                </a:solidFill>
                <a:latin typeface="arial" panose="020B0604020202020204" pitchFamily="34" charset="0"/>
              </a:rPr>
              <a:t>years</a:t>
            </a:r>
          </a:p>
          <a:p>
            <a:pPr indent="0" marL="0">
              <a:buNone/>
            </a:pPr>
            <a:r>
              <a:rPr dirty="0" lang="en-US" smtClean="0">
                <a:solidFill>
                  <a:srgbClr val="00B050"/>
                </a:solidFill>
                <a:latin typeface="arial" panose="020B0604020202020204" pitchFamily="34" charset="0"/>
              </a:rPr>
              <a:t>d. 3 years</a:t>
            </a:r>
          </a:p>
          <a:p>
            <a:pPr indent="0" marL="0">
              <a:buNone/>
            </a:pPr>
            <a:r>
              <a:rPr dirty="0" lang="en-US">
                <a:solidFill>
                  <a:srgbClr val="4D5156"/>
                </a:solidFill>
                <a:latin typeface="arial" panose="020B0604020202020204" pitchFamily="34" charset="0"/>
                <a:hlinkClick r:id="rId2"/>
              </a:rPr>
              <a:t> </a:t>
            </a:r>
            <a:r>
              <a:rPr b="1" dirty="0" lang="en-US">
                <a:solidFill>
                  <a:srgbClr val="5F6368"/>
                </a:solidFill>
                <a:latin typeface="arial" panose="020B0604020202020204" pitchFamily="34" charset="0"/>
                <a:hlinkClick r:id="rId2"/>
              </a:rPr>
              <a:t>Learning begins</a:t>
            </a:r>
            <a:r>
              <a:rPr dirty="0" lang="en-US">
                <a:solidFill>
                  <a:srgbClr val="4D5156"/>
                </a:solidFill>
                <a:latin typeface="arial" panose="020B0604020202020204" pitchFamily="34" charset="0"/>
                <a:hlinkClick r:id="rId2"/>
              </a:rPr>
              <a:t> literally from the time babies are born and there's even some evidence there's </a:t>
            </a:r>
            <a:r>
              <a:rPr b="1" dirty="0" lang="en-US">
                <a:solidFill>
                  <a:srgbClr val="5F6368"/>
                </a:solidFill>
                <a:latin typeface="arial" panose="020B0604020202020204" pitchFamily="34" charset="0"/>
                <a:hlinkClick r:id="rId2"/>
              </a:rPr>
              <a:t>learning</a:t>
            </a:r>
            <a:r>
              <a:rPr dirty="0" lang="en-US">
                <a:solidFill>
                  <a:srgbClr val="4D5156"/>
                </a:solidFill>
                <a:latin typeface="arial" panose="020B0604020202020204" pitchFamily="34" charset="0"/>
                <a:hlinkClick r:id="rId2"/>
              </a:rPr>
              <a:t> inside of the womb</a:t>
            </a:r>
            <a:endParaRPr dirty="0" lang="en-US"/>
          </a:p>
          <a:p>
            <a:endParaRPr dirty="0" lang="en-US"/>
          </a:p>
          <a:p>
            <a:endParaRPr dirty="0" lang="en-US"/>
          </a:p>
          <a:p>
            <a:endParaRPr dirty="0" lang="en-US"/>
          </a:p>
          <a:p>
            <a:endParaRPr dirty="0"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532" name=""/>
        <p:cNvGrpSpPr/>
        <p:nvPr/>
      </p:nvGrpSpPr>
      <p:grpSpPr>
        <a:xfrm>
          <a:off x="0" y="0"/>
          <a:ext cx="0" cy="0"/>
          <a:chOff x="0" y="0"/>
          <a:chExt cx="0" cy="0"/>
        </a:xfrm>
      </p:grpSpPr>
      <p:sp>
        <p:nvSpPr>
          <p:cNvPr id="1048616" name="Content Placeholder 2"/>
          <p:cNvSpPr>
            <a:spLocks noGrp="1"/>
          </p:cNvSpPr>
          <p:nvPr>
            <p:ph idx="1"/>
          </p:nvPr>
        </p:nvSpPr>
        <p:spPr>
          <a:xfrm>
            <a:off x="0" y="0"/>
            <a:ext cx="12192000" cy="6858000"/>
          </a:xfrm>
        </p:spPr>
        <p:txBody>
          <a:bodyPr>
            <a:normAutofit fontScale="75000" lnSpcReduction="20000"/>
          </a:bodyPr>
          <a:p>
            <a:r>
              <a:rPr b="1" dirty="0" sz="4400" lang="en-US">
                <a:solidFill>
                  <a:srgbClr val="202124"/>
                </a:solidFill>
                <a:latin typeface="arial" panose="020B0604020202020204" pitchFamily="34" charset="0"/>
              </a:rPr>
              <a:t>Q42. The law by which the connection between a stimuli and a response can be strengthened by practice or weakened discontinuation of the practice is called:</a:t>
            </a:r>
          </a:p>
          <a:p>
            <a:pPr indent="-342900" marL="342900">
              <a:buAutoNum type="alphaUcPeriod"/>
            </a:pPr>
            <a:r>
              <a:rPr b="1" dirty="0" sz="4400" lang="en-US">
                <a:solidFill>
                  <a:srgbClr val="FF0000"/>
                </a:solidFill>
                <a:latin typeface="arial" panose="020B0604020202020204" pitchFamily="34" charset="0"/>
              </a:rPr>
              <a:t>Law of exercise</a:t>
            </a:r>
          </a:p>
          <a:p>
            <a:pPr indent="-342900" marL="342900">
              <a:buAutoNum type="alphaUcPeriod"/>
            </a:pPr>
            <a:r>
              <a:rPr b="1" dirty="0" sz="4400" lang="en-US">
                <a:solidFill>
                  <a:srgbClr val="202124"/>
                </a:solidFill>
                <a:latin typeface="arial" panose="020B0604020202020204" pitchFamily="34" charset="0"/>
              </a:rPr>
              <a:t>Law of engagement</a:t>
            </a:r>
          </a:p>
          <a:p>
            <a:pPr indent="-342900" marL="342900">
              <a:buAutoNum type="alphaUcPeriod"/>
            </a:pPr>
            <a:r>
              <a:rPr b="1" dirty="0" sz="4400" lang="en-US">
                <a:solidFill>
                  <a:srgbClr val="202124"/>
                </a:solidFill>
                <a:latin typeface="arial" panose="020B0604020202020204" pitchFamily="34" charset="0"/>
              </a:rPr>
              <a:t>Law of effect</a:t>
            </a:r>
          </a:p>
          <a:p>
            <a:pPr indent="-342900" marL="342900">
              <a:buAutoNum type="alphaUcPeriod"/>
            </a:pPr>
            <a:r>
              <a:rPr b="1" dirty="0" sz="4400" lang="en-US">
                <a:solidFill>
                  <a:srgbClr val="202124"/>
                </a:solidFill>
                <a:latin typeface="arial" panose="020B0604020202020204" pitchFamily="34" charset="0"/>
              </a:rPr>
              <a:t>Law of </a:t>
            </a:r>
            <a:r>
              <a:rPr b="1" dirty="0" sz="4400" lang="en-US" smtClean="0">
                <a:solidFill>
                  <a:srgbClr val="202124"/>
                </a:solidFill>
                <a:latin typeface="arial" panose="020B0604020202020204" pitchFamily="34" charset="0"/>
              </a:rPr>
              <a:t>readiness</a:t>
            </a:r>
          </a:p>
          <a:p>
            <a:r>
              <a:rPr b="1" dirty="0" sz="4400" lang="en-US">
                <a:solidFill>
                  <a:srgbClr val="202124"/>
                </a:solidFill>
                <a:latin typeface="arial" panose="020B0604020202020204" pitchFamily="34" charset="0"/>
              </a:rPr>
              <a:t>Q43. a satisfying state of affairs results when an individual is ready to learn and is allowed to do so:</a:t>
            </a:r>
          </a:p>
          <a:p>
            <a:pPr indent="-342900" marL="342900">
              <a:buAutoNum type="alphaUcPeriod"/>
            </a:pPr>
            <a:r>
              <a:rPr b="1" dirty="0" sz="4400" lang="en-US">
                <a:solidFill>
                  <a:srgbClr val="202124"/>
                </a:solidFill>
                <a:latin typeface="arial" panose="020B0604020202020204" pitchFamily="34" charset="0"/>
              </a:rPr>
              <a:t>Law of engagement</a:t>
            </a:r>
          </a:p>
          <a:p>
            <a:pPr indent="-342900" marL="342900">
              <a:buAutoNum type="alphaUcPeriod"/>
            </a:pPr>
            <a:r>
              <a:rPr b="1" dirty="0" sz="4400" lang="en-US">
                <a:solidFill>
                  <a:srgbClr val="FF0000"/>
                </a:solidFill>
                <a:latin typeface="arial" panose="020B0604020202020204" pitchFamily="34" charset="0"/>
              </a:rPr>
              <a:t>Law of readiness</a:t>
            </a:r>
          </a:p>
          <a:p>
            <a:pPr indent="-342900" marL="342900">
              <a:buAutoNum type="alphaUcPeriod"/>
            </a:pPr>
            <a:r>
              <a:rPr b="1" dirty="0" sz="4400" lang="en-US">
                <a:solidFill>
                  <a:srgbClr val="202124"/>
                </a:solidFill>
                <a:latin typeface="arial" panose="020B0604020202020204" pitchFamily="34" charset="0"/>
              </a:rPr>
              <a:t>Law of effect</a:t>
            </a:r>
          </a:p>
          <a:p>
            <a:pPr indent="-342900" marL="342900">
              <a:buAutoNum type="alphaUcPeriod"/>
            </a:pPr>
            <a:r>
              <a:rPr b="1" dirty="0" sz="4400" lang="en-US">
                <a:solidFill>
                  <a:srgbClr val="202124"/>
                </a:solidFill>
                <a:latin typeface="arial" panose="020B0604020202020204" pitchFamily="34" charset="0"/>
              </a:rPr>
              <a:t>Law of exercise</a:t>
            </a:r>
          </a:p>
          <a:p>
            <a:endParaRPr dirty="0" sz="4400" lang="en-US"/>
          </a:p>
          <a:p>
            <a:pPr indent="0" marL="0">
              <a:buNone/>
            </a:pPr>
            <a:endParaRPr b="1" dirty="0" sz="4400" lang="en-US">
              <a:solidFill>
                <a:srgbClr val="202124"/>
              </a:solidFill>
              <a:latin typeface="arial" panose="020B0604020202020204" pitchFamily="34" charset="0"/>
            </a:endParaRPr>
          </a:p>
          <a:p>
            <a:endParaRPr b="1" dirty="0" sz="4400" lang="en-US">
              <a:solidFill>
                <a:srgbClr val="202124"/>
              </a:solidFill>
              <a:latin typeface="arial" panose="020B0604020202020204" pitchFamily="34" charset="0"/>
            </a:endParaRPr>
          </a:p>
          <a:p>
            <a:endParaRPr dirty="0" sz="4400" lang="en-US"/>
          </a:p>
        </p:txBody>
      </p:sp>
    </p:spTree>
  </p:cSld>
  <p:clrMapOvr>
    <a:masterClrMapping/>
  </p:clrMapOvr>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802" name=""/>
        <p:cNvGrpSpPr/>
        <p:nvPr/>
      </p:nvGrpSpPr>
      <p:grpSpPr>
        <a:xfrm>
          <a:off x="0" y="0"/>
          <a:ext cx="0" cy="0"/>
          <a:chOff x="0" y="0"/>
          <a:chExt cx="0" cy="0"/>
        </a:xfrm>
      </p:grpSpPr>
      <p:sp>
        <p:nvSpPr>
          <p:cNvPr id="1049018" name="Title 1"/>
          <p:cNvSpPr>
            <a:spLocks noGrp="1"/>
          </p:cNvSpPr>
          <p:nvPr>
            <p:ph type="title"/>
          </p:nvPr>
        </p:nvSpPr>
        <p:spPr/>
        <p:txBody>
          <a:bodyPr/>
          <a:p>
            <a:endParaRPr lang="en-US"/>
          </a:p>
        </p:txBody>
      </p:sp>
      <p:sp>
        <p:nvSpPr>
          <p:cNvPr id="1049019" name="Content Placeholder 2"/>
          <p:cNvSpPr>
            <a:spLocks noGrp="1"/>
          </p:cNvSpPr>
          <p:nvPr>
            <p:ph idx="1"/>
          </p:nvPr>
        </p:nvSpPr>
        <p:spPr/>
        <p:txBody>
          <a:bodyPr>
            <a:normAutofit fontScale="92500" lnSpcReduction="10000"/>
          </a:bodyPr>
          <a:p>
            <a:r>
              <a:rPr dirty="0" lang="en-US" smtClean="0">
                <a:solidFill>
                  <a:srgbClr val="202124"/>
                </a:solidFill>
                <a:latin typeface="arial" panose="020B0604020202020204" pitchFamily="34" charset="0"/>
              </a:rPr>
              <a:t>39. the </a:t>
            </a:r>
            <a:r>
              <a:rPr dirty="0" lang="en-US">
                <a:solidFill>
                  <a:srgbClr val="202124"/>
                </a:solidFill>
                <a:latin typeface="arial" panose="020B0604020202020204" pitchFamily="34" charset="0"/>
              </a:rPr>
              <a:t>philosopher which is considered as the father of idealism is:</a:t>
            </a:r>
          </a:p>
          <a:p>
            <a:pPr indent="-342900" marL="342900">
              <a:buAutoNum type="alphaUcPeriod"/>
            </a:pPr>
            <a:r>
              <a:rPr dirty="0" lang="en-US">
                <a:solidFill>
                  <a:srgbClr val="202124"/>
                </a:solidFill>
                <a:latin typeface="arial" panose="020B0604020202020204" pitchFamily="34" charset="0"/>
              </a:rPr>
              <a:t>Aristotle</a:t>
            </a:r>
          </a:p>
          <a:p>
            <a:pPr indent="-342900" marL="342900">
              <a:buAutoNum type="alphaUcPeriod"/>
            </a:pPr>
            <a:r>
              <a:rPr dirty="0" lang="en-US">
                <a:solidFill>
                  <a:srgbClr val="FF0000"/>
                </a:solidFill>
                <a:latin typeface="arial" panose="020B0604020202020204" pitchFamily="34" charset="0"/>
              </a:rPr>
              <a:t>Plato</a:t>
            </a:r>
          </a:p>
          <a:p>
            <a:pPr indent="-342900" marL="342900">
              <a:buAutoNum type="alphaUcPeriod"/>
            </a:pPr>
            <a:r>
              <a:rPr dirty="0" lang="en-US" err="1">
                <a:solidFill>
                  <a:srgbClr val="202124"/>
                </a:solidFill>
                <a:latin typeface="arial" panose="020B0604020202020204" pitchFamily="34" charset="0"/>
              </a:rPr>
              <a:t>Socrate</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Rene </a:t>
            </a:r>
            <a:r>
              <a:rPr dirty="0" lang="en-US" err="1">
                <a:solidFill>
                  <a:srgbClr val="202124"/>
                </a:solidFill>
                <a:latin typeface="arial" panose="020B0604020202020204" pitchFamily="34" charset="0"/>
              </a:rPr>
              <a:t>Descarte</a:t>
            </a:r>
            <a:endParaRPr dirty="0" lang="en-US">
              <a:solidFill>
                <a:srgbClr val="202124"/>
              </a:solidFill>
              <a:latin typeface="arial" panose="020B0604020202020204" pitchFamily="34" charset="0"/>
            </a:endParaRPr>
          </a:p>
          <a:p>
            <a:r>
              <a:rPr lang="x-none">
                <a:solidFill>
                  <a:srgbClr val="202124"/>
                </a:solidFill>
                <a:latin typeface="arial" panose="020B0604020202020204" pitchFamily="34" charset="0"/>
                <a:hlinkClick r:id="rId1"/>
              </a:rPr>
              <a:t>Plato</a:t>
            </a:r>
          </a:p>
          <a:p>
            <a:r>
              <a:rPr b="1" lang="x-none">
                <a:solidFill>
                  <a:srgbClr val="202124"/>
                </a:solidFill>
                <a:latin typeface="arial" panose="020B0604020202020204" pitchFamily="34" charset="0"/>
                <a:hlinkClick r:id="rId1"/>
              </a:rPr>
              <a:t>Plato</a:t>
            </a:r>
            <a:r>
              <a:rPr lang="x-none">
                <a:solidFill>
                  <a:srgbClr val="202124"/>
                </a:solidFill>
                <a:latin typeface="arial" panose="020B0604020202020204" pitchFamily="34" charset="0"/>
                <a:hlinkClick r:id="rId1"/>
              </a:rPr>
              <a:t> is considered by many to be the most important philosopher who ever lived. He is known as the father of idealism in philosophy. His ideas were elitist, with the philosopher king the ideal ruler. Plato is perhaps best known to college students for his parable of a cave, which appears in Plato's Republic</a:t>
            </a:r>
            <a:endParaRPr dirty="0" lang="en-US">
              <a:solidFill>
                <a:srgbClr val="202124"/>
              </a:solidFill>
              <a:latin typeface="arial" panose="020B0604020202020204" pitchFamily="34" charset="0"/>
            </a:endParaRPr>
          </a:p>
          <a:p>
            <a:endParaRPr dirty="0" lang="en-US"/>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803" name=""/>
        <p:cNvGrpSpPr/>
        <p:nvPr/>
      </p:nvGrpSpPr>
      <p:grpSpPr>
        <a:xfrm>
          <a:off x="0" y="0"/>
          <a:ext cx="0" cy="0"/>
          <a:chOff x="0" y="0"/>
          <a:chExt cx="0" cy="0"/>
        </a:xfrm>
      </p:grpSpPr>
      <p:sp>
        <p:nvSpPr>
          <p:cNvPr id="1049020" name="Title 1"/>
          <p:cNvSpPr>
            <a:spLocks noGrp="1"/>
          </p:cNvSpPr>
          <p:nvPr>
            <p:ph type="title"/>
          </p:nvPr>
        </p:nvSpPr>
        <p:spPr/>
        <p:txBody>
          <a:bodyPr/>
          <a:p>
            <a:endParaRPr lang="en-US"/>
          </a:p>
        </p:txBody>
      </p:sp>
      <p:sp>
        <p:nvSpPr>
          <p:cNvPr id="1049021" name="Content Placeholder 2"/>
          <p:cNvSpPr>
            <a:spLocks noGrp="1"/>
          </p:cNvSpPr>
          <p:nvPr>
            <p:ph idx="1"/>
          </p:nvPr>
        </p:nvSpPr>
        <p:spPr/>
        <p:txBody>
          <a:bodyPr/>
          <a:p>
            <a:r>
              <a:rPr dirty="0" lang="en-US" smtClean="0"/>
              <a:t>40. the </a:t>
            </a:r>
            <a:r>
              <a:rPr dirty="0" lang="en-US"/>
              <a:t>multiple intelligence domain specific intelligence are:</a:t>
            </a:r>
          </a:p>
          <a:p>
            <a:pPr indent="-342900" marL="342900">
              <a:buAutoNum type="alphaUcPeriod"/>
            </a:pPr>
            <a:r>
              <a:rPr dirty="0" lang="en-US"/>
              <a:t>3</a:t>
            </a:r>
          </a:p>
          <a:p>
            <a:pPr indent="-342900" marL="342900">
              <a:buAutoNum type="alphaUcPeriod"/>
            </a:pPr>
            <a:r>
              <a:rPr dirty="0" lang="en-US"/>
              <a:t>7</a:t>
            </a:r>
          </a:p>
          <a:p>
            <a:pPr indent="-342900" marL="342900">
              <a:buAutoNum type="alphaUcPeriod"/>
            </a:pPr>
            <a:r>
              <a:rPr dirty="0" lang="en-US"/>
              <a:t>6</a:t>
            </a:r>
          </a:p>
          <a:p>
            <a:pPr indent="-342900" marL="342900">
              <a:buAutoNum type="alphaUcPeriod"/>
            </a:pPr>
            <a:r>
              <a:rPr dirty="0" lang="en-US">
                <a:solidFill>
                  <a:srgbClr val="FF0000"/>
                </a:solidFill>
              </a:rPr>
              <a:t>8</a:t>
            </a:r>
          </a:p>
          <a:p>
            <a:r>
              <a:rPr dirty="0" lang="en-US">
                <a:solidFill>
                  <a:srgbClr val="202124"/>
                </a:solidFill>
                <a:latin typeface="arial" panose="020B0604020202020204" pitchFamily="34" charset="0"/>
                <a:hlinkClick r:id="rId1"/>
              </a:rPr>
              <a:t>To broaden this notion of intelligence, Gardner introduced eight different types of intelligences consisting of: </a:t>
            </a:r>
            <a:r>
              <a:rPr b="1" dirty="0" lang="en-US">
                <a:solidFill>
                  <a:srgbClr val="202124"/>
                </a:solidFill>
                <a:latin typeface="arial" panose="020B0604020202020204" pitchFamily="34" charset="0"/>
                <a:hlinkClick r:id="rId1"/>
              </a:rPr>
              <a:t>Linguistic, Logical/Mathematical, Spatial, Bodily-Kinesthetic, Musical, Interpersonal, Intrapersonal, and Naturalist</a:t>
            </a:r>
            <a:r>
              <a:rPr dirty="0" lang="en-US">
                <a:solidFill>
                  <a:srgbClr val="202124"/>
                </a:solidFill>
                <a:latin typeface="arial" panose="020B0604020202020204" pitchFamily="34" charset="0"/>
                <a:hlinkClick r:id="rId1"/>
              </a:rPr>
              <a:t>.</a:t>
            </a:r>
            <a:endParaRPr dirty="0" lang="en-US"/>
          </a:p>
          <a:p>
            <a:endParaRPr dirty="0" lang="en-US"/>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804" name=""/>
        <p:cNvGrpSpPr/>
        <p:nvPr/>
      </p:nvGrpSpPr>
      <p:grpSpPr>
        <a:xfrm>
          <a:off x="0" y="0"/>
          <a:ext cx="0" cy="0"/>
          <a:chOff x="0" y="0"/>
          <a:chExt cx="0" cy="0"/>
        </a:xfrm>
      </p:grpSpPr>
      <p:sp>
        <p:nvSpPr>
          <p:cNvPr id="1049022" name="Title 1"/>
          <p:cNvSpPr>
            <a:spLocks noGrp="1"/>
          </p:cNvSpPr>
          <p:nvPr>
            <p:ph type="title"/>
          </p:nvPr>
        </p:nvSpPr>
        <p:spPr/>
        <p:txBody>
          <a:bodyPr/>
          <a:p>
            <a:endParaRPr lang="en-US"/>
          </a:p>
        </p:txBody>
      </p:sp>
      <p:sp>
        <p:nvSpPr>
          <p:cNvPr id="1049023" name="Content Placeholder 2"/>
          <p:cNvSpPr>
            <a:spLocks noGrp="1"/>
          </p:cNvSpPr>
          <p:nvPr>
            <p:ph idx="1"/>
          </p:nvPr>
        </p:nvSpPr>
        <p:spPr/>
        <p:txBody>
          <a:bodyPr>
            <a:normAutofit fontScale="92500" lnSpcReduction="20000"/>
          </a:bodyPr>
          <a:p>
            <a:r>
              <a:rPr b="1" dirty="0" lang="en-US" smtClean="0">
                <a:solidFill>
                  <a:srgbClr val="202124"/>
                </a:solidFill>
                <a:latin typeface="arial" panose="020B0604020202020204" pitchFamily="34" charset="0"/>
              </a:rPr>
              <a:t>41. Here </a:t>
            </a:r>
            <a:r>
              <a:rPr b="1" dirty="0" lang="en-US">
                <a:solidFill>
                  <a:srgbClr val="202124"/>
                </a:solidFill>
                <a:latin typeface="arial" panose="020B0604020202020204" pitchFamily="34" charset="0"/>
              </a:rPr>
              <a:t>are different test A, B and C. test A consists of one question. Each response is scored independently by three raters. Test b consists of two questions. Each response is scored independently by two rater. There are separate panels of the two items. Test C consists of five questions. Each response is scored by one rater. There are </a:t>
            </a:r>
            <a:r>
              <a:rPr b="1" dirty="0" lang="en-US" err="1">
                <a:solidFill>
                  <a:srgbClr val="202124"/>
                </a:solidFill>
                <a:latin typeface="arial" panose="020B0604020202020204" pitchFamily="34" charset="0"/>
              </a:rPr>
              <a:t>sparate</a:t>
            </a:r>
            <a:r>
              <a:rPr b="1" dirty="0" lang="en-US">
                <a:solidFill>
                  <a:srgbClr val="202124"/>
                </a:solidFill>
                <a:latin typeface="arial" panose="020B0604020202020204" pitchFamily="34" charset="0"/>
              </a:rPr>
              <a:t> panels of rates for the five items. Which test will have the highest alternate form of reliability? </a:t>
            </a:r>
          </a:p>
          <a:p>
            <a:pPr indent="-342900" marL="342900">
              <a:buAutoNum type="alphaUcPeriod"/>
            </a:pPr>
            <a:r>
              <a:rPr b="1" dirty="0" lang="en-US">
                <a:solidFill>
                  <a:srgbClr val="202124"/>
                </a:solidFill>
                <a:latin typeface="arial" panose="020B0604020202020204" pitchFamily="34" charset="0"/>
              </a:rPr>
              <a:t>test B</a:t>
            </a:r>
          </a:p>
          <a:p>
            <a:pPr indent="-342900" marL="342900">
              <a:buAutoNum type="alphaUcPeriod"/>
            </a:pPr>
            <a:r>
              <a:rPr b="1" dirty="0" lang="en-US">
                <a:solidFill>
                  <a:srgbClr val="FF0000"/>
                </a:solidFill>
                <a:latin typeface="arial" panose="020B0604020202020204" pitchFamily="34" charset="0"/>
              </a:rPr>
              <a:t>Test C</a:t>
            </a:r>
          </a:p>
          <a:p>
            <a:pPr indent="-342900" marL="342900">
              <a:buAutoNum type="alphaUcPeriod"/>
            </a:pPr>
            <a:r>
              <a:rPr b="1" dirty="0" lang="en-US">
                <a:solidFill>
                  <a:srgbClr val="202124"/>
                </a:solidFill>
                <a:latin typeface="arial" panose="020B0604020202020204" pitchFamily="34" charset="0"/>
              </a:rPr>
              <a:t>Test A</a:t>
            </a:r>
          </a:p>
          <a:p>
            <a:pPr indent="-342900" marL="342900">
              <a:buAutoNum type="alphaUcPeriod"/>
            </a:pPr>
            <a:r>
              <a:rPr b="1" dirty="0" lang="en-US">
                <a:solidFill>
                  <a:srgbClr val="202124"/>
                </a:solidFill>
                <a:latin typeface="arial" panose="020B0604020202020204" pitchFamily="34" charset="0"/>
              </a:rPr>
              <a:t>Test A and C</a:t>
            </a:r>
          </a:p>
          <a:p>
            <a:endParaRPr dirty="0" lang="en-US"/>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805" name=""/>
        <p:cNvGrpSpPr/>
        <p:nvPr/>
      </p:nvGrpSpPr>
      <p:grpSpPr>
        <a:xfrm>
          <a:off x="0" y="0"/>
          <a:ext cx="0" cy="0"/>
          <a:chOff x="0" y="0"/>
          <a:chExt cx="0" cy="0"/>
        </a:xfrm>
      </p:grpSpPr>
      <p:sp>
        <p:nvSpPr>
          <p:cNvPr id="1049024" name="Content Placeholder 2"/>
          <p:cNvSpPr>
            <a:spLocks noGrp="1"/>
          </p:cNvSpPr>
          <p:nvPr>
            <p:ph idx="1"/>
          </p:nvPr>
        </p:nvSpPr>
        <p:spPr>
          <a:xfrm>
            <a:off x="0" y="0"/>
            <a:ext cx="12192000" cy="6858000"/>
          </a:xfrm>
        </p:spPr>
        <p:txBody>
          <a:bodyPr/>
          <a:p>
            <a:r>
              <a:rPr dirty="0" lang="en-US" smtClean="0"/>
              <a:t>42. The following are the three major factors </a:t>
            </a:r>
            <a:r>
              <a:rPr dirty="0" lang="en-US" err="1" smtClean="0"/>
              <a:t>wich</a:t>
            </a:r>
            <a:r>
              <a:rPr dirty="0" lang="en-US" smtClean="0"/>
              <a:t> define the concept of leadership except:</a:t>
            </a:r>
          </a:p>
          <a:p>
            <a:r>
              <a:rPr dirty="0" lang="en-US" smtClean="0"/>
              <a:t>A. influence</a:t>
            </a:r>
          </a:p>
          <a:p>
            <a:r>
              <a:rPr dirty="0" lang="en-US" smtClean="0"/>
              <a:t>B. voluntary</a:t>
            </a:r>
          </a:p>
          <a:p>
            <a:r>
              <a:rPr dirty="0" lang="en-US" smtClean="0"/>
              <a:t>C. Goals achievement</a:t>
            </a:r>
          </a:p>
          <a:p>
            <a:r>
              <a:rPr dirty="0" lang="en-US" smtClean="0"/>
              <a:t>D. trust</a:t>
            </a:r>
          </a:p>
          <a:p>
            <a:endParaRPr dirty="0" lang="en-US"/>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806" name=""/>
        <p:cNvGrpSpPr/>
        <p:nvPr/>
      </p:nvGrpSpPr>
      <p:grpSpPr>
        <a:xfrm>
          <a:off x="0" y="0"/>
          <a:ext cx="0" cy="0"/>
          <a:chOff x="0" y="0"/>
          <a:chExt cx="0" cy="0"/>
        </a:xfrm>
      </p:grpSpPr>
      <p:sp>
        <p:nvSpPr>
          <p:cNvPr id="1049025" name="Content Placeholder 2"/>
          <p:cNvSpPr>
            <a:spLocks noGrp="1"/>
          </p:cNvSpPr>
          <p:nvPr>
            <p:ph idx="1"/>
          </p:nvPr>
        </p:nvSpPr>
        <p:spPr>
          <a:xfrm>
            <a:off x="0" y="0"/>
            <a:ext cx="12192000" cy="6858000"/>
          </a:xfrm>
        </p:spPr>
        <p:txBody>
          <a:bodyPr/>
          <a:p>
            <a:r>
              <a:rPr dirty="0" lang="en-US" smtClean="0"/>
              <a:t>Q43. </a:t>
            </a:r>
            <a:r>
              <a:rPr dirty="0" lang="en-US">
                <a:solidFill>
                  <a:srgbClr val="202124"/>
                </a:solidFill>
                <a:latin typeface="arial" panose="020B0604020202020204" pitchFamily="34" charset="0"/>
              </a:rPr>
              <a:t>reliability of a assessment refers to the extent to which a test can:</a:t>
            </a:r>
          </a:p>
          <a:p>
            <a:pPr indent="-342900" marL="342900">
              <a:buAutoNum type="alphaUcPeriod"/>
            </a:pPr>
            <a:r>
              <a:rPr dirty="0" lang="en-US">
                <a:solidFill>
                  <a:srgbClr val="FF0000"/>
                </a:solidFill>
                <a:latin typeface="arial" panose="020B0604020202020204" pitchFamily="34" charset="0"/>
              </a:rPr>
              <a:t>Yield the same or closest results when administered twice</a:t>
            </a:r>
          </a:p>
          <a:p>
            <a:pPr indent="-342900" marL="342900">
              <a:buAutoNum type="alphaUcPeriod"/>
            </a:pPr>
            <a:r>
              <a:rPr dirty="0" lang="en-US">
                <a:solidFill>
                  <a:srgbClr val="202124"/>
                </a:solidFill>
                <a:latin typeface="arial" panose="020B0604020202020204" pitchFamily="34" charset="0"/>
              </a:rPr>
              <a:t>Free of biases</a:t>
            </a:r>
          </a:p>
          <a:p>
            <a:pPr indent="-342900" marL="342900">
              <a:buAutoNum type="alphaUcPeriod"/>
            </a:pPr>
            <a:r>
              <a:rPr dirty="0" lang="en-US">
                <a:solidFill>
                  <a:srgbClr val="202124"/>
                </a:solidFill>
                <a:latin typeface="arial" panose="020B0604020202020204" pitchFamily="34" charset="0"/>
              </a:rPr>
              <a:t>Measure what it is supposed to measure</a:t>
            </a:r>
          </a:p>
          <a:p>
            <a:pPr indent="-342900" marL="342900">
              <a:buAutoNum type="alphaUcPeriod"/>
            </a:pPr>
            <a:r>
              <a:rPr dirty="0" lang="en-US">
                <a:solidFill>
                  <a:srgbClr val="202124"/>
                </a:solidFill>
                <a:latin typeface="arial" panose="020B0604020202020204" pitchFamily="34" charset="0"/>
              </a:rPr>
              <a:t>Be valid</a:t>
            </a:r>
          </a:p>
          <a:p>
            <a:r>
              <a:rPr dirty="0" lang="en-US">
                <a:solidFill>
                  <a:srgbClr val="202124"/>
                </a:solidFill>
                <a:latin typeface="arial" panose="020B0604020202020204" pitchFamily="34" charset="0"/>
                <a:hlinkClick r:id="rId1"/>
              </a:rPr>
              <a:t>Reliability refers to </a:t>
            </a:r>
            <a:r>
              <a:rPr b="1" dirty="0" lang="en-US">
                <a:solidFill>
                  <a:srgbClr val="202124"/>
                </a:solidFill>
                <a:latin typeface="arial" panose="020B0604020202020204" pitchFamily="34" charset="0"/>
                <a:hlinkClick r:id="rId1"/>
              </a:rPr>
              <a:t>the extent to which an assessment method or instrument measures consistently the performance of the student</a:t>
            </a:r>
            <a:r>
              <a:rPr dirty="0" lang="en-US">
                <a:solidFill>
                  <a:srgbClr val="202124"/>
                </a:solidFill>
                <a:latin typeface="arial" panose="020B0604020202020204" pitchFamily="34" charset="0"/>
                <a:hlinkClick r:id="rId1"/>
              </a:rPr>
              <a:t>. Assessments are usually expected to produce comparable outcomes, with consistent standards over time and between different learners and examiners</a:t>
            </a:r>
            <a:endParaRPr dirty="0" lang="en-US"/>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807" name=""/>
        <p:cNvGrpSpPr/>
        <p:nvPr/>
      </p:nvGrpSpPr>
      <p:grpSpPr>
        <a:xfrm>
          <a:off x="0" y="0"/>
          <a:ext cx="0" cy="0"/>
          <a:chOff x="0" y="0"/>
          <a:chExt cx="0" cy="0"/>
        </a:xfrm>
      </p:grpSpPr>
      <p:sp>
        <p:nvSpPr>
          <p:cNvPr id="1049026" name="Content Placeholder 2"/>
          <p:cNvSpPr>
            <a:spLocks noGrp="1"/>
          </p:cNvSpPr>
          <p:nvPr>
            <p:ph idx="1"/>
          </p:nvPr>
        </p:nvSpPr>
        <p:spPr>
          <a:xfrm>
            <a:off x="0" y="0"/>
            <a:ext cx="12192000" cy="6768935"/>
          </a:xfrm>
        </p:spPr>
        <p:txBody>
          <a:bodyPr/>
          <a:p>
            <a:r>
              <a:rPr dirty="0" lang="en-US" smtClean="0"/>
              <a:t>Q44. the action of taking a lead of a group of people or an organization refer to:</a:t>
            </a:r>
          </a:p>
          <a:p>
            <a:r>
              <a:rPr dirty="0" lang="en-US" smtClean="0"/>
              <a:t>A. contingency</a:t>
            </a:r>
          </a:p>
          <a:p>
            <a:r>
              <a:rPr dirty="0" lang="en-US" smtClean="0"/>
              <a:t>B. leadership</a:t>
            </a:r>
          </a:p>
          <a:p>
            <a:r>
              <a:rPr dirty="0" lang="en-US" smtClean="0"/>
              <a:t>C. Management</a:t>
            </a:r>
          </a:p>
          <a:p>
            <a:r>
              <a:rPr dirty="0" lang="en-US" smtClean="0"/>
              <a:t>D. none is correct</a:t>
            </a:r>
            <a:endParaRPr dirty="0" lang="en-US"/>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808" name=""/>
        <p:cNvGrpSpPr/>
        <p:nvPr/>
      </p:nvGrpSpPr>
      <p:grpSpPr>
        <a:xfrm>
          <a:off x="0" y="0"/>
          <a:ext cx="0" cy="0"/>
          <a:chOff x="0" y="0"/>
          <a:chExt cx="0" cy="0"/>
        </a:xfrm>
      </p:grpSpPr>
      <p:sp>
        <p:nvSpPr>
          <p:cNvPr id="1049027" name="Title 1"/>
          <p:cNvSpPr>
            <a:spLocks noGrp="1"/>
          </p:cNvSpPr>
          <p:nvPr>
            <p:ph type="title"/>
          </p:nvPr>
        </p:nvSpPr>
        <p:spPr/>
        <p:txBody>
          <a:bodyPr/>
          <a:p>
            <a:endParaRPr lang="en-US"/>
          </a:p>
        </p:txBody>
      </p:sp>
      <p:sp>
        <p:nvSpPr>
          <p:cNvPr id="1049028" name="Content Placeholder 2"/>
          <p:cNvSpPr>
            <a:spLocks noGrp="1"/>
          </p:cNvSpPr>
          <p:nvPr>
            <p:ph idx="1"/>
          </p:nvPr>
        </p:nvSpPr>
        <p:spPr/>
        <p:txBody>
          <a:bodyPr/>
          <a:p>
            <a:r>
              <a:rPr dirty="0" lang="en-US" smtClean="0"/>
              <a:t>45. </a:t>
            </a:r>
            <a:r>
              <a:rPr b="1" dirty="0" lang="en-US">
                <a:solidFill>
                  <a:srgbClr val="202124"/>
                </a:solidFill>
                <a:latin typeface="arial" panose="020B0604020202020204" pitchFamily="34" charset="0"/>
              </a:rPr>
              <a:t>the laws of readiness, exercise and effect were coined by:</a:t>
            </a:r>
          </a:p>
          <a:p>
            <a:pPr indent="-342900" marL="342900">
              <a:buAutoNum type="alphaUcPeriod"/>
            </a:pPr>
            <a:r>
              <a:rPr b="1" dirty="0" lang="en-US">
                <a:solidFill>
                  <a:srgbClr val="FF0000"/>
                </a:solidFill>
                <a:latin typeface="arial" panose="020B0604020202020204" pitchFamily="34" charset="0"/>
              </a:rPr>
              <a:t>Edward Thorndike</a:t>
            </a:r>
          </a:p>
          <a:p>
            <a:pPr indent="-342900" marL="342900">
              <a:buAutoNum type="alphaUcPeriod"/>
            </a:pPr>
            <a:r>
              <a:rPr b="1" dirty="0" lang="en-US">
                <a:solidFill>
                  <a:srgbClr val="202124"/>
                </a:solidFill>
                <a:latin typeface="arial" panose="020B0604020202020204" pitchFamily="34" charset="0"/>
              </a:rPr>
              <a:t>Jean Jacque </a:t>
            </a:r>
            <a:r>
              <a:rPr b="1" dirty="0" lang="en-US" err="1">
                <a:solidFill>
                  <a:srgbClr val="202124"/>
                </a:solidFill>
                <a:latin typeface="arial" panose="020B0604020202020204" pitchFamily="34" charset="0"/>
              </a:rPr>
              <a:t>rousseau</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Jean Piaget</a:t>
            </a:r>
          </a:p>
          <a:p>
            <a:pPr indent="-342900" marL="342900">
              <a:buAutoNum type="alphaUcPeriod"/>
            </a:pPr>
            <a:r>
              <a:rPr b="1" dirty="0" lang="en-US">
                <a:solidFill>
                  <a:srgbClr val="202124"/>
                </a:solidFill>
                <a:latin typeface="arial" panose="020B0604020202020204" pitchFamily="34" charset="0"/>
              </a:rPr>
              <a:t>John </a:t>
            </a:r>
            <a:r>
              <a:rPr b="1" dirty="0" lang="en-US" err="1">
                <a:solidFill>
                  <a:srgbClr val="202124"/>
                </a:solidFill>
                <a:latin typeface="arial" panose="020B0604020202020204" pitchFamily="34" charset="0"/>
              </a:rPr>
              <a:t>Deway</a:t>
            </a:r>
            <a:endParaRPr b="1" dirty="0" lang="en-US">
              <a:solidFill>
                <a:srgbClr val="202124"/>
              </a:solidFill>
              <a:latin typeface="arial" panose="020B0604020202020204" pitchFamily="34" charset="0"/>
            </a:endParaRPr>
          </a:p>
          <a:p>
            <a:endParaRPr dirty="0" lang="en-US"/>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809" name=""/>
        <p:cNvGrpSpPr/>
        <p:nvPr/>
      </p:nvGrpSpPr>
      <p:grpSpPr>
        <a:xfrm>
          <a:off x="0" y="0"/>
          <a:ext cx="0" cy="0"/>
          <a:chOff x="0" y="0"/>
          <a:chExt cx="0" cy="0"/>
        </a:xfrm>
      </p:grpSpPr>
      <p:sp>
        <p:nvSpPr>
          <p:cNvPr id="1049029" name="Title 1"/>
          <p:cNvSpPr>
            <a:spLocks noGrp="1"/>
          </p:cNvSpPr>
          <p:nvPr>
            <p:ph type="title"/>
          </p:nvPr>
        </p:nvSpPr>
        <p:spPr/>
        <p:txBody>
          <a:bodyPr/>
          <a:p>
            <a:endParaRPr lang="en-US"/>
          </a:p>
        </p:txBody>
      </p:sp>
      <p:sp>
        <p:nvSpPr>
          <p:cNvPr id="1049030" name="Content Placeholder 2"/>
          <p:cNvSpPr>
            <a:spLocks noGrp="1"/>
          </p:cNvSpPr>
          <p:nvPr>
            <p:ph idx="1"/>
          </p:nvPr>
        </p:nvSpPr>
        <p:spPr/>
        <p:txBody>
          <a:bodyPr>
            <a:normAutofit lnSpcReduction="10000"/>
          </a:bodyPr>
          <a:p>
            <a:r>
              <a:rPr dirty="0" lang="en-US" smtClean="0"/>
              <a:t>46. </a:t>
            </a:r>
            <a:r>
              <a:rPr b="1" dirty="0" lang="en-US">
                <a:solidFill>
                  <a:srgbClr val="202124"/>
                </a:solidFill>
                <a:latin typeface="arial" panose="020B0604020202020204" pitchFamily="34" charset="0"/>
              </a:rPr>
              <a:t>suppose that you have 10 students in your classroom with the following ages 15, 12, 16, 10, 21, 19, 12, 14, 17 and 20. if John has calculated the standard deviation for you so that you can know how to teach them effectively, and surprisingly got the following answers in four times he attempted to calculate it. Check the right answer</a:t>
            </a:r>
          </a:p>
          <a:p>
            <a:pPr indent="-342900" marL="342900">
              <a:buAutoNum type="alphaUcPeriod"/>
            </a:pPr>
            <a:r>
              <a:rPr b="1" dirty="0" lang="en-US">
                <a:solidFill>
                  <a:srgbClr val="202124"/>
                </a:solidFill>
                <a:latin typeface="arial" panose="020B0604020202020204" pitchFamily="34" charset="0"/>
              </a:rPr>
              <a:t>4.675</a:t>
            </a:r>
          </a:p>
          <a:p>
            <a:pPr indent="-342900" marL="342900">
              <a:buAutoNum type="alphaUcPeriod"/>
            </a:pPr>
            <a:r>
              <a:rPr b="1" dirty="0" lang="en-US">
                <a:solidFill>
                  <a:srgbClr val="202124"/>
                </a:solidFill>
                <a:latin typeface="arial" panose="020B0604020202020204" pitchFamily="34" charset="0"/>
              </a:rPr>
              <a:t>5.218</a:t>
            </a:r>
          </a:p>
          <a:p>
            <a:pPr indent="-342900" marL="342900">
              <a:buAutoNum type="alphaUcPeriod"/>
            </a:pPr>
            <a:r>
              <a:rPr b="1" dirty="0" lang="en-US">
                <a:solidFill>
                  <a:srgbClr val="FF0000"/>
                </a:solidFill>
                <a:latin typeface="arial" panose="020B0604020202020204" pitchFamily="34" charset="0"/>
              </a:rPr>
              <a:t>3.6878</a:t>
            </a:r>
          </a:p>
          <a:p>
            <a:pPr indent="-342900" marL="342900">
              <a:buAutoNum type="alphaUcPeriod"/>
            </a:pPr>
            <a:r>
              <a:rPr b="1" dirty="0" lang="en-US">
                <a:solidFill>
                  <a:srgbClr val="202124"/>
                </a:solidFill>
                <a:latin typeface="arial" panose="020B0604020202020204" pitchFamily="34" charset="0"/>
              </a:rPr>
              <a:t>2.5678</a:t>
            </a:r>
          </a:p>
          <a:p>
            <a:endParaRPr dirty="0" lang="en-US"/>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810" name=""/>
        <p:cNvGrpSpPr/>
        <p:nvPr/>
      </p:nvGrpSpPr>
      <p:grpSpPr>
        <a:xfrm>
          <a:off x="0" y="0"/>
          <a:ext cx="0" cy="0"/>
          <a:chOff x="0" y="0"/>
          <a:chExt cx="0" cy="0"/>
        </a:xfrm>
      </p:grpSpPr>
      <p:sp>
        <p:nvSpPr>
          <p:cNvPr id="1049031" name="Content Placeholder 2"/>
          <p:cNvSpPr>
            <a:spLocks noGrp="1"/>
          </p:cNvSpPr>
          <p:nvPr>
            <p:ph idx="1"/>
          </p:nvPr>
        </p:nvSpPr>
        <p:spPr>
          <a:xfrm>
            <a:off x="0" y="0"/>
            <a:ext cx="12192000" cy="6858000"/>
          </a:xfrm>
        </p:spPr>
        <p:txBody>
          <a:bodyPr/>
          <a:p>
            <a:r>
              <a:rPr dirty="0" lang="en-US" smtClean="0"/>
              <a:t>Q47. when educational supervision is moving gradually to professional status it is branded as:</a:t>
            </a:r>
          </a:p>
          <a:p>
            <a:r>
              <a:rPr dirty="0" lang="en-US" smtClean="0"/>
              <a:t>A. progressive supervision</a:t>
            </a:r>
          </a:p>
          <a:p>
            <a:r>
              <a:rPr dirty="0" lang="en-US" smtClean="0"/>
              <a:t>B. scientific supervision</a:t>
            </a:r>
          </a:p>
          <a:p>
            <a:r>
              <a:rPr dirty="0" lang="en-US" smtClean="0"/>
              <a:t>C. creative and constructive supervision</a:t>
            </a:r>
          </a:p>
          <a:p>
            <a:r>
              <a:rPr dirty="0" lang="en-US" smtClean="0"/>
              <a:t>D. none is correct</a:t>
            </a:r>
            <a:endParaRPr dirty="0" lang="en-US"/>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811" name=""/>
        <p:cNvGrpSpPr/>
        <p:nvPr/>
      </p:nvGrpSpPr>
      <p:grpSpPr>
        <a:xfrm>
          <a:off x="0" y="0"/>
          <a:ext cx="0" cy="0"/>
          <a:chOff x="0" y="0"/>
          <a:chExt cx="0" cy="0"/>
        </a:xfrm>
      </p:grpSpPr>
      <p:sp>
        <p:nvSpPr>
          <p:cNvPr id="1049032" name="Title 1"/>
          <p:cNvSpPr>
            <a:spLocks noGrp="1"/>
          </p:cNvSpPr>
          <p:nvPr>
            <p:ph type="title"/>
          </p:nvPr>
        </p:nvSpPr>
        <p:spPr/>
        <p:txBody>
          <a:bodyPr/>
          <a:p>
            <a:endParaRPr lang="en-US"/>
          </a:p>
        </p:txBody>
      </p:sp>
      <p:sp>
        <p:nvSpPr>
          <p:cNvPr id="1049033" name="Content Placeholder 2"/>
          <p:cNvSpPr>
            <a:spLocks noGrp="1"/>
          </p:cNvSpPr>
          <p:nvPr>
            <p:ph idx="1"/>
          </p:nvPr>
        </p:nvSpPr>
        <p:spPr/>
        <p:txBody>
          <a:bodyPr/>
          <a:p>
            <a:r>
              <a:rPr dirty="0" lang="en-US" smtClean="0"/>
              <a:t>48. </a:t>
            </a:r>
            <a:r>
              <a:rPr dirty="0" lang="en-US">
                <a:solidFill>
                  <a:srgbClr val="202124"/>
                </a:solidFill>
                <a:latin typeface="arial" panose="020B0604020202020204" pitchFamily="34" charset="0"/>
              </a:rPr>
              <a:t>the theory which focuses on a student’s lack of belonging in a social setting as the primary result of classroom misbehavior is:</a:t>
            </a:r>
          </a:p>
          <a:p>
            <a:pPr indent="-342900" marL="342900">
              <a:buAutoNum type="alphaUcPeriod"/>
            </a:pPr>
            <a:r>
              <a:rPr dirty="0" lang="en-US">
                <a:solidFill>
                  <a:srgbClr val="FF0000"/>
                </a:solidFill>
                <a:latin typeface="arial" panose="020B0604020202020204" pitchFamily="34" charset="0"/>
              </a:rPr>
              <a:t>Goal centered theory</a:t>
            </a:r>
          </a:p>
          <a:p>
            <a:pPr indent="-342900" marL="342900">
              <a:buAutoNum type="alphaUcPeriod"/>
            </a:pPr>
            <a:r>
              <a:rPr dirty="0" lang="en-US">
                <a:solidFill>
                  <a:srgbClr val="202124"/>
                </a:solidFill>
                <a:latin typeface="arial" panose="020B0604020202020204" pitchFamily="34" charset="0"/>
              </a:rPr>
              <a:t>Choice theory</a:t>
            </a:r>
          </a:p>
          <a:p>
            <a:pPr indent="-342900" marL="342900">
              <a:buAutoNum type="alphaUcPeriod"/>
            </a:pPr>
            <a:r>
              <a:rPr dirty="0" lang="en-US">
                <a:solidFill>
                  <a:srgbClr val="202124"/>
                </a:solidFill>
                <a:latin typeface="arial" panose="020B0604020202020204" pitchFamily="34" charset="0"/>
              </a:rPr>
              <a:t>Motivation theory</a:t>
            </a:r>
          </a:p>
          <a:p>
            <a:pPr indent="-342900" marL="342900">
              <a:buAutoNum type="alphaUcPeriod"/>
            </a:pPr>
            <a:r>
              <a:rPr dirty="0" lang="en-US">
                <a:solidFill>
                  <a:srgbClr val="202124"/>
                </a:solidFill>
                <a:latin typeface="arial" panose="020B0604020202020204" pitchFamily="34" charset="0"/>
              </a:rPr>
              <a:t>A and C are correct</a:t>
            </a:r>
          </a:p>
          <a:p>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533" name=""/>
        <p:cNvGrpSpPr/>
        <p:nvPr/>
      </p:nvGrpSpPr>
      <p:grpSpPr>
        <a:xfrm>
          <a:off x="0" y="0"/>
          <a:ext cx="0" cy="0"/>
          <a:chOff x="0" y="0"/>
          <a:chExt cx="0" cy="0"/>
        </a:xfrm>
      </p:grpSpPr>
      <p:sp>
        <p:nvSpPr>
          <p:cNvPr id="1048617" name="Content Placeholder 2"/>
          <p:cNvSpPr>
            <a:spLocks noGrp="1"/>
          </p:cNvSpPr>
          <p:nvPr>
            <p:ph idx="1"/>
          </p:nvPr>
        </p:nvSpPr>
        <p:spPr>
          <a:xfrm>
            <a:off x="-1" y="0"/>
            <a:ext cx="12192001" cy="6858000"/>
          </a:xfrm>
        </p:spPr>
        <p:txBody>
          <a:bodyPr>
            <a:normAutofit/>
          </a:bodyPr>
          <a:p>
            <a:r>
              <a:rPr b="1" dirty="0" sz="3200" lang="en-US">
                <a:solidFill>
                  <a:srgbClr val="202124"/>
                </a:solidFill>
                <a:latin typeface="arial" panose="020B0604020202020204" pitchFamily="34" charset="0"/>
              </a:rPr>
              <a:t>Q44. the laws of readiness, exercise and effect were coined by:</a:t>
            </a:r>
          </a:p>
          <a:p>
            <a:pPr indent="-342900" marL="342900">
              <a:buAutoNum type="alphaUcPeriod"/>
            </a:pPr>
            <a:r>
              <a:rPr b="1" dirty="0" sz="3200" lang="en-US">
                <a:solidFill>
                  <a:srgbClr val="FF0000"/>
                </a:solidFill>
                <a:latin typeface="arial" panose="020B0604020202020204" pitchFamily="34" charset="0"/>
              </a:rPr>
              <a:t>Edward Thorndike</a:t>
            </a:r>
          </a:p>
          <a:p>
            <a:pPr indent="-342900" marL="342900">
              <a:buAutoNum type="alphaUcPeriod"/>
            </a:pPr>
            <a:r>
              <a:rPr b="1" dirty="0" sz="3200" lang="en-US">
                <a:solidFill>
                  <a:srgbClr val="202124"/>
                </a:solidFill>
                <a:latin typeface="arial" panose="020B0604020202020204" pitchFamily="34" charset="0"/>
              </a:rPr>
              <a:t>Jean Jacque </a:t>
            </a:r>
            <a:r>
              <a:rPr b="1" dirty="0" sz="3200" lang="en-US" err="1">
                <a:solidFill>
                  <a:srgbClr val="202124"/>
                </a:solidFill>
                <a:latin typeface="arial" panose="020B0604020202020204" pitchFamily="34" charset="0"/>
              </a:rPr>
              <a:t>rousseau</a:t>
            </a:r>
            <a:endParaRPr b="1" dirty="0" sz="3200" lang="en-US">
              <a:solidFill>
                <a:srgbClr val="202124"/>
              </a:solidFill>
              <a:latin typeface="arial" panose="020B0604020202020204" pitchFamily="34" charset="0"/>
            </a:endParaRPr>
          </a:p>
          <a:p>
            <a:pPr indent="-342900" marL="342900">
              <a:buAutoNum type="alphaUcPeriod"/>
            </a:pPr>
            <a:r>
              <a:rPr b="1" dirty="0" sz="3200" lang="en-US">
                <a:solidFill>
                  <a:srgbClr val="202124"/>
                </a:solidFill>
                <a:latin typeface="arial" panose="020B0604020202020204" pitchFamily="34" charset="0"/>
              </a:rPr>
              <a:t>Jean Piaget</a:t>
            </a:r>
          </a:p>
          <a:p>
            <a:pPr indent="-342900" marL="342900">
              <a:buAutoNum type="alphaUcPeriod"/>
            </a:pPr>
            <a:r>
              <a:rPr b="1" dirty="0" sz="3200" lang="en-US">
                <a:solidFill>
                  <a:srgbClr val="202124"/>
                </a:solidFill>
                <a:latin typeface="arial" panose="020B0604020202020204" pitchFamily="34" charset="0"/>
              </a:rPr>
              <a:t>John </a:t>
            </a:r>
            <a:r>
              <a:rPr b="1" dirty="0" sz="3200" lang="en-US" err="1" smtClean="0">
                <a:solidFill>
                  <a:srgbClr val="202124"/>
                </a:solidFill>
                <a:latin typeface="arial" panose="020B0604020202020204" pitchFamily="34" charset="0"/>
              </a:rPr>
              <a:t>Deway</a:t>
            </a:r>
            <a:endParaRPr b="1" dirty="0" sz="3200" lang="en-US" smtClean="0">
              <a:solidFill>
                <a:srgbClr val="202124"/>
              </a:solidFill>
              <a:latin typeface="arial" panose="020B0604020202020204" pitchFamily="34" charset="0"/>
            </a:endParaRPr>
          </a:p>
          <a:p>
            <a:r>
              <a:rPr b="1" dirty="0" sz="3200" lang="en-US">
                <a:solidFill>
                  <a:srgbClr val="202124"/>
                </a:solidFill>
                <a:latin typeface="arial" panose="020B0604020202020204" pitchFamily="34" charset="0"/>
              </a:rPr>
              <a:t>Q45. The day to day students assessment is known as:</a:t>
            </a:r>
          </a:p>
          <a:p>
            <a:pPr indent="-342900" marL="342900">
              <a:buAutoNum type="alphaUcPeriod"/>
            </a:pPr>
            <a:r>
              <a:rPr b="1" dirty="0" sz="3200" lang="en-US">
                <a:solidFill>
                  <a:srgbClr val="202124"/>
                </a:solidFill>
                <a:latin typeface="arial" panose="020B0604020202020204" pitchFamily="34" charset="0"/>
              </a:rPr>
              <a:t>Summative assessment</a:t>
            </a:r>
          </a:p>
          <a:p>
            <a:pPr indent="-342900" marL="342900">
              <a:buAutoNum type="alphaUcPeriod"/>
            </a:pPr>
            <a:r>
              <a:rPr b="1" dirty="0" sz="3200" lang="en-US">
                <a:solidFill>
                  <a:srgbClr val="202124"/>
                </a:solidFill>
                <a:latin typeface="arial" panose="020B0604020202020204" pitchFamily="34" charset="0"/>
              </a:rPr>
              <a:t>Standardized test</a:t>
            </a:r>
          </a:p>
          <a:p>
            <a:pPr indent="-342900" marL="342900">
              <a:buAutoNum type="alphaUcPeriod"/>
            </a:pPr>
            <a:r>
              <a:rPr b="1" dirty="0" sz="3200" lang="en-US">
                <a:solidFill>
                  <a:srgbClr val="FF0000"/>
                </a:solidFill>
                <a:latin typeface="arial" panose="020B0604020202020204" pitchFamily="34" charset="0"/>
              </a:rPr>
              <a:t>Formative assessment</a:t>
            </a:r>
          </a:p>
          <a:p>
            <a:pPr indent="-342900" marL="342900">
              <a:buAutoNum type="alphaUcPeriod"/>
            </a:pPr>
            <a:r>
              <a:rPr b="1" dirty="0" sz="3200" lang="en-US">
                <a:solidFill>
                  <a:srgbClr val="202124"/>
                </a:solidFill>
                <a:latin typeface="arial" panose="020B0604020202020204" pitchFamily="34" charset="0"/>
              </a:rPr>
              <a:t>Cumulative assessment</a:t>
            </a:r>
            <a:endParaRPr dirty="0" sz="3200" lang="en-US"/>
          </a:p>
          <a:p>
            <a:pPr indent="-342900" marL="342900">
              <a:buAutoNum type="alphaUcPeriod"/>
            </a:pPr>
            <a:endParaRPr dirty="0" sz="3200" lang="en-US"/>
          </a:p>
          <a:p>
            <a:endParaRPr b="1" dirty="0" sz="3200" lang="en-US"/>
          </a:p>
        </p:txBody>
      </p:sp>
    </p:spTree>
  </p:cSld>
  <p:clrMapOvr>
    <a:masterClrMapping/>
  </p:clrMapOvr>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812" name=""/>
        <p:cNvGrpSpPr/>
        <p:nvPr/>
      </p:nvGrpSpPr>
      <p:grpSpPr>
        <a:xfrm>
          <a:off x="0" y="0"/>
          <a:ext cx="0" cy="0"/>
          <a:chOff x="0" y="0"/>
          <a:chExt cx="0" cy="0"/>
        </a:xfrm>
      </p:grpSpPr>
      <p:sp>
        <p:nvSpPr>
          <p:cNvPr id="1049034" name="Content Placeholder 2"/>
          <p:cNvSpPr>
            <a:spLocks noGrp="1"/>
          </p:cNvSpPr>
          <p:nvPr>
            <p:ph idx="1"/>
          </p:nvPr>
        </p:nvSpPr>
        <p:spPr>
          <a:xfrm>
            <a:off x="0" y="0"/>
            <a:ext cx="12192000" cy="6858000"/>
          </a:xfrm>
        </p:spPr>
        <p:txBody>
          <a:bodyPr/>
          <a:p>
            <a:r>
              <a:rPr dirty="0" lang="en-US" smtClean="0"/>
              <a:t>Q49. when a supervisor runs the activity or unit under his charge according to established rules and procedures and within the framework of the approved policy, this supervision takes the aspect of:</a:t>
            </a:r>
          </a:p>
          <a:p>
            <a:r>
              <a:rPr dirty="0" lang="en-US" smtClean="0"/>
              <a:t>A. institutional supervision</a:t>
            </a:r>
          </a:p>
          <a:p>
            <a:r>
              <a:rPr dirty="0" lang="en-US" smtClean="0"/>
              <a:t>B. substantive supervision</a:t>
            </a:r>
          </a:p>
          <a:p>
            <a:r>
              <a:rPr dirty="0" lang="en-US" smtClean="0"/>
              <a:t>B. personal supervision</a:t>
            </a:r>
          </a:p>
          <a:p>
            <a:r>
              <a:rPr dirty="0" lang="en-US" smtClean="0"/>
              <a:t>D. all are correct</a:t>
            </a:r>
            <a:endParaRPr dirty="0" lang="en-US"/>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813" name=""/>
        <p:cNvGrpSpPr/>
        <p:nvPr/>
      </p:nvGrpSpPr>
      <p:grpSpPr>
        <a:xfrm>
          <a:off x="0" y="0"/>
          <a:ext cx="0" cy="0"/>
          <a:chOff x="0" y="0"/>
          <a:chExt cx="0" cy="0"/>
        </a:xfrm>
      </p:grpSpPr>
      <p:sp>
        <p:nvSpPr>
          <p:cNvPr id="1049035" name="Content Placeholder 2"/>
          <p:cNvSpPr>
            <a:spLocks noGrp="1"/>
          </p:cNvSpPr>
          <p:nvPr>
            <p:ph idx="1"/>
          </p:nvPr>
        </p:nvSpPr>
        <p:spPr>
          <a:xfrm>
            <a:off x="0" y="0"/>
            <a:ext cx="12192000" cy="6858000"/>
          </a:xfrm>
        </p:spPr>
        <p:txBody>
          <a:bodyPr/>
          <a:p>
            <a:r>
              <a:rPr dirty="0" lang="en-US" smtClean="0"/>
              <a:t>50. </a:t>
            </a:r>
            <a:r>
              <a:rPr dirty="0" lang="en-US">
                <a:solidFill>
                  <a:srgbClr val="202124"/>
                </a:solidFill>
                <a:latin typeface="arial" panose="020B0604020202020204" pitchFamily="34" charset="0"/>
              </a:rPr>
              <a:t>The teaching of mathematical operations following this order:</a:t>
            </a:r>
          </a:p>
          <a:p>
            <a:r>
              <a:rPr dirty="0" lang="en-US">
                <a:solidFill>
                  <a:srgbClr val="202124"/>
                </a:solidFill>
                <a:latin typeface="arial" panose="020B0604020202020204" pitchFamily="34" charset="0"/>
              </a:rPr>
              <a:t>A. </a:t>
            </a:r>
            <a:r>
              <a:rPr dirty="0" lang="en-US">
                <a:solidFill>
                  <a:srgbClr val="FF0000"/>
                </a:solidFill>
                <a:latin typeface="arial" panose="020B0604020202020204" pitchFamily="34" charset="0"/>
              </a:rPr>
              <a:t>Addition, subtraction, multiplication and division </a:t>
            </a:r>
          </a:p>
          <a:p>
            <a:r>
              <a:rPr dirty="0" lang="en-US">
                <a:solidFill>
                  <a:srgbClr val="202124"/>
                </a:solidFill>
                <a:latin typeface="arial" panose="020B0604020202020204" pitchFamily="34" charset="0"/>
              </a:rPr>
              <a:t>B. </a:t>
            </a:r>
            <a:r>
              <a:rPr dirty="0" lang="en-US" smtClean="0">
                <a:solidFill>
                  <a:srgbClr val="202124"/>
                </a:solidFill>
                <a:latin typeface="arial" panose="020B0604020202020204" pitchFamily="34" charset="0"/>
              </a:rPr>
              <a:t>subtraction, </a:t>
            </a:r>
            <a:r>
              <a:rPr dirty="0" lang="en-US">
                <a:solidFill>
                  <a:srgbClr val="202124"/>
                </a:solidFill>
                <a:latin typeface="arial" panose="020B0604020202020204" pitchFamily="34" charset="0"/>
              </a:rPr>
              <a:t>addition, multiplication and division</a:t>
            </a:r>
          </a:p>
          <a:p>
            <a:r>
              <a:rPr dirty="0" lang="en-US">
                <a:solidFill>
                  <a:srgbClr val="202124"/>
                </a:solidFill>
                <a:latin typeface="arial" panose="020B0604020202020204" pitchFamily="34" charset="0"/>
              </a:rPr>
              <a:t>C. division, subtraction, addition and multiplication</a:t>
            </a:r>
          </a:p>
          <a:p>
            <a:r>
              <a:rPr dirty="0" lang="en-US">
                <a:solidFill>
                  <a:srgbClr val="202124"/>
                </a:solidFill>
                <a:latin typeface="arial" panose="020B0604020202020204" pitchFamily="34" charset="0"/>
              </a:rPr>
              <a:t>D. Multiplication, division, subtraction, and addition</a:t>
            </a:r>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814" name=""/>
        <p:cNvGrpSpPr/>
        <p:nvPr/>
      </p:nvGrpSpPr>
      <p:grpSpPr>
        <a:xfrm>
          <a:off x="0" y="0"/>
          <a:ext cx="0" cy="0"/>
          <a:chOff x="0" y="0"/>
          <a:chExt cx="0" cy="0"/>
        </a:xfrm>
      </p:grpSpPr>
      <p:sp>
        <p:nvSpPr>
          <p:cNvPr id="1049036" name="Content Placeholder 2"/>
          <p:cNvSpPr>
            <a:spLocks noGrp="1"/>
          </p:cNvSpPr>
          <p:nvPr>
            <p:ph idx="1"/>
          </p:nvPr>
        </p:nvSpPr>
        <p:spPr>
          <a:xfrm>
            <a:off x="0" y="0"/>
            <a:ext cx="12192000" cy="6858000"/>
          </a:xfrm>
        </p:spPr>
        <p:txBody>
          <a:bodyPr>
            <a:normAutofit/>
          </a:bodyPr>
          <a:p>
            <a:r>
              <a:rPr dirty="0" sz="3600" lang="en-US"/>
              <a:t>1.Authoritarian model is more suitable for </a:t>
            </a:r>
            <a:endParaRPr dirty="0" sz="3600" lang="en-US" smtClean="0"/>
          </a:p>
          <a:p>
            <a:r>
              <a:rPr dirty="0" sz="3600" lang="en-US" smtClean="0"/>
              <a:t>A</a:t>
            </a:r>
            <a:r>
              <a:rPr dirty="0" sz="3600" lang="en-US"/>
              <a:t>. Confidence </a:t>
            </a:r>
            <a:endParaRPr dirty="0" sz="3600" lang="en-US" smtClean="0"/>
          </a:p>
          <a:p>
            <a:r>
              <a:rPr dirty="0" sz="3600" lang="en-US" smtClean="0"/>
              <a:t>B</a:t>
            </a:r>
            <a:r>
              <a:rPr dirty="0" sz="3600" lang="en-US"/>
              <a:t>. Discipline </a:t>
            </a:r>
            <a:r>
              <a:rPr dirty="0" sz="3600" lang="en-US" smtClean="0"/>
              <a:t>👈🏻</a:t>
            </a:r>
          </a:p>
          <a:p>
            <a:r>
              <a:rPr dirty="0" sz="3600" lang="en-US" smtClean="0"/>
              <a:t>C</a:t>
            </a:r>
            <a:r>
              <a:rPr dirty="0" sz="3600" lang="en-US"/>
              <a:t>. Achievement </a:t>
            </a:r>
            <a:endParaRPr dirty="0" sz="3600" lang="en-US" smtClean="0"/>
          </a:p>
          <a:p>
            <a:r>
              <a:rPr dirty="0" sz="3600" lang="en-US" smtClean="0"/>
              <a:t>D</a:t>
            </a:r>
            <a:r>
              <a:rPr dirty="0" sz="3600" lang="en-US"/>
              <a:t>. </a:t>
            </a:r>
            <a:r>
              <a:rPr dirty="0" sz="3600" lang="en-US" smtClean="0"/>
              <a:t>Improvement</a:t>
            </a:r>
          </a:p>
          <a:p>
            <a:r>
              <a:rPr dirty="0" sz="3600" lang="en-US"/>
              <a:t>2. The smallest interacting parts of a systems are </a:t>
            </a:r>
            <a:endParaRPr dirty="0" sz="3600" lang="en-US" smtClean="0"/>
          </a:p>
          <a:p>
            <a:r>
              <a:rPr dirty="0" sz="3600" lang="en-US" smtClean="0"/>
              <a:t>A</a:t>
            </a:r>
            <a:r>
              <a:rPr dirty="0" sz="3600" lang="en-US"/>
              <a:t>. </a:t>
            </a:r>
            <a:r>
              <a:rPr dirty="0" sz="3600" lang="en-US" smtClean="0"/>
              <a:t>Input</a:t>
            </a:r>
          </a:p>
          <a:p>
            <a:r>
              <a:rPr dirty="0" sz="3600" lang="en-US"/>
              <a:t> B. Structure </a:t>
            </a:r>
            <a:endParaRPr dirty="0" sz="3600" lang="en-US" smtClean="0"/>
          </a:p>
          <a:p>
            <a:r>
              <a:rPr dirty="0" sz="3600" lang="en-US" smtClean="0"/>
              <a:t>C</a:t>
            </a:r>
            <a:r>
              <a:rPr dirty="0" sz="3600" lang="en-US"/>
              <a:t>. Feed back </a:t>
            </a:r>
            <a:endParaRPr dirty="0" sz="3600" lang="en-US" smtClean="0"/>
          </a:p>
          <a:p>
            <a:r>
              <a:rPr dirty="0" sz="3600" lang="en-US" smtClean="0"/>
              <a:t>D</a:t>
            </a:r>
            <a:r>
              <a:rPr dirty="0" sz="3600" lang="en-US"/>
              <a:t>. Component😀</a:t>
            </a:r>
          </a:p>
          <a:p>
            <a:endParaRPr dirty="0" sz="3600" lang="en-US"/>
          </a:p>
          <a:p>
            <a:endParaRPr dirty="0" sz="3600" lang="en-US"/>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815" name=""/>
        <p:cNvGrpSpPr/>
        <p:nvPr/>
      </p:nvGrpSpPr>
      <p:grpSpPr>
        <a:xfrm>
          <a:off x="0" y="0"/>
          <a:ext cx="0" cy="0"/>
          <a:chOff x="0" y="0"/>
          <a:chExt cx="0" cy="0"/>
        </a:xfrm>
      </p:grpSpPr>
      <p:sp>
        <p:nvSpPr>
          <p:cNvPr id="1049037" name="Content Placeholder 2"/>
          <p:cNvSpPr>
            <a:spLocks noGrp="1"/>
          </p:cNvSpPr>
          <p:nvPr>
            <p:ph idx="1"/>
          </p:nvPr>
        </p:nvSpPr>
        <p:spPr>
          <a:xfrm>
            <a:off x="0" y="0"/>
            <a:ext cx="12192000" cy="6858000"/>
          </a:xfrm>
        </p:spPr>
        <p:txBody>
          <a:bodyPr>
            <a:normAutofit/>
          </a:bodyPr>
          <a:p>
            <a:r>
              <a:rPr dirty="0" sz="3600" lang="en-US"/>
              <a:t>3. The process of making judgment is called </a:t>
            </a:r>
            <a:endParaRPr dirty="0" sz="3600" lang="en-US" smtClean="0"/>
          </a:p>
          <a:p>
            <a:r>
              <a:rPr dirty="0" sz="3600" lang="en-US" smtClean="0"/>
              <a:t>A</a:t>
            </a:r>
            <a:r>
              <a:rPr dirty="0" sz="3600" lang="en-US"/>
              <a:t>. Evaluation </a:t>
            </a:r>
            <a:r>
              <a:rPr dirty="0" sz="3600" lang="en-US" smtClean="0"/>
              <a:t>😀</a:t>
            </a:r>
          </a:p>
          <a:p>
            <a:r>
              <a:rPr dirty="0" sz="3600" lang="en-US" smtClean="0"/>
              <a:t>B</a:t>
            </a:r>
            <a:r>
              <a:rPr dirty="0" sz="3600" lang="en-US"/>
              <a:t>. Budgeting </a:t>
            </a:r>
            <a:endParaRPr dirty="0" sz="3600" lang="en-US" smtClean="0"/>
          </a:p>
          <a:p>
            <a:r>
              <a:rPr dirty="0" sz="3600" lang="en-US" smtClean="0"/>
              <a:t>C</a:t>
            </a:r>
            <a:r>
              <a:rPr dirty="0" sz="3600" lang="en-US"/>
              <a:t>. Demonstration </a:t>
            </a:r>
            <a:endParaRPr dirty="0" sz="3600" lang="en-US" smtClean="0"/>
          </a:p>
          <a:p>
            <a:r>
              <a:rPr dirty="0" sz="3600" lang="en-US" smtClean="0"/>
              <a:t>D</a:t>
            </a:r>
            <a:r>
              <a:rPr dirty="0" sz="3600" lang="en-US"/>
              <a:t>. </a:t>
            </a:r>
            <a:r>
              <a:rPr dirty="0" sz="3600" lang="en-US" smtClean="0"/>
              <a:t>Documentation</a:t>
            </a:r>
          </a:p>
          <a:p>
            <a:r>
              <a:rPr dirty="0" sz="3600" lang="en-US"/>
              <a:t>4.Acquittance roll is used </a:t>
            </a:r>
            <a:r>
              <a:rPr dirty="0" sz="3600" lang="en-US" smtClean="0"/>
              <a:t>for</a:t>
            </a:r>
          </a:p>
          <a:p>
            <a:r>
              <a:rPr dirty="0" sz="3600" lang="en-US"/>
              <a:t> A. Stock </a:t>
            </a:r>
            <a:endParaRPr dirty="0" sz="3600" lang="en-US" smtClean="0"/>
          </a:p>
          <a:p>
            <a:r>
              <a:rPr dirty="0" sz="3600" lang="en-US" smtClean="0"/>
              <a:t>B</a:t>
            </a:r>
            <a:r>
              <a:rPr dirty="0" sz="3600" lang="en-US"/>
              <a:t>. </a:t>
            </a:r>
            <a:r>
              <a:rPr dirty="0" sz="3600" lang="en-US" err="1"/>
              <a:t>Govt</a:t>
            </a:r>
            <a:r>
              <a:rPr dirty="0" sz="3600" lang="en-US"/>
              <a:t> . grants </a:t>
            </a:r>
            <a:endParaRPr dirty="0" sz="3600" lang="en-US" smtClean="0"/>
          </a:p>
          <a:p>
            <a:r>
              <a:rPr dirty="0" sz="3600" lang="en-US" smtClean="0"/>
              <a:t>C</a:t>
            </a:r>
            <a:r>
              <a:rPr dirty="0" sz="3600" lang="en-US"/>
              <a:t>. Expenditures </a:t>
            </a:r>
            <a:endParaRPr dirty="0" sz="3600" lang="en-US" smtClean="0"/>
          </a:p>
          <a:p>
            <a:r>
              <a:rPr dirty="0" sz="3600" lang="en-US" smtClean="0"/>
              <a:t>D</a:t>
            </a:r>
            <a:r>
              <a:rPr dirty="0" sz="3600" lang="en-US"/>
              <a:t>. Salary disbursement😀</a:t>
            </a:r>
          </a:p>
          <a:p>
            <a:endParaRPr dirty="0" sz="3600" lang="en-US"/>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816" name=""/>
        <p:cNvGrpSpPr/>
        <p:nvPr/>
      </p:nvGrpSpPr>
      <p:grpSpPr>
        <a:xfrm>
          <a:off x="0" y="0"/>
          <a:ext cx="0" cy="0"/>
          <a:chOff x="0" y="0"/>
          <a:chExt cx="0" cy="0"/>
        </a:xfrm>
      </p:grpSpPr>
      <p:sp>
        <p:nvSpPr>
          <p:cNvPr id="1049038" name="Content Placeholder 2"/>
          <p:cNvSpPr>
            <a:spLocks noGrp="1"/>
          </p:cNvSpPr>
          <p:nvPr>
            <p:ph idx="1"/>
          </p:nvPr>
        </p:nvSpPr>
        <p:spPr>
          <a:xfrm>
            <a:off x="0" y="0"/>
            <a:ext cx="12192000" cy="6858000"/>
          </a:xfrm>
        </p:spPr>
        <p:txBody>
          <a:bodyPr>
            <a:normAutofit/>
          </a:bodyPr>
          <a:p>
            <a:r>
              <a:rPr dirty="0" sz="3600" lang="en-US"/>
              <a:t>5. The purpose of the evaluation is to make</a:t>
            </a:r>
            <a:r>
              <a:rPr dirty="0" sz="3600" lang="en-US" smtClean="0"/>
              <a:t>?</a:t>
            </a:r>
          </a:p>
          <a:p>
            <a:r>
              <a:rPr dirty="0" sz="3600" lang="en-US"/>
              <a:t> A. Opinion </a:t>
            </a:r>
            <a:endParaRPr dirty="0" sz="3600" lang="en-US" smtClean="0"/>
          </a:p>
          <a:p>
            <a:r>
              <a:rPr dirty="0" sz="3600" lang="en-US" smtClean="0"/>
              <a:t>B</a:t>
            </a:r>
            <a:r>
              <a:rPr dirty="0" sz="3600" lang="en-US"/>
              <a:t>. Decision </a:t>
            </a:r>
            <a:endParaRPr dirty="0" sz="3600" lang="en-US" smtClean="0"/>
          </a:p>
          <a:p>
            <a:r>
              <a:rPr dirty="0" sz="3600" lang="en-US" smtClean="0"/>
              <a:t>C</a:t>
            </a:r>
            <a:r>
              <a:rPr dirty="0" sz="3600" lang="en-US"/>
              <a:t>. Judgment </a:t>
            </a:r>
            <a:r>
              <a:rPr dirty="0" sz="3600" lang="en-US" smtClean="0"/>
              <a:t>😀</a:t>
            </a:r>
          </a:p>
          <a:p>
            <a:r>
              <a:rPr dirty="0" sz="3600" lang="en-US" smtClean="0"/>
              <a:t>D</a:t>
            </a:r>
            <a:r>
              <a:rPr dirty="0" sz="3600" lang="en-US"/>
              <a:t>. </a:t>
            </a:r>
            <a:r>
              <a:rPr dirty="0" sz="3600" lang="en-US" smtClean="0"/>
              <a:t>Prediction</a:t>
            </a:r>
          </a:p>
          <a:p>
            <a:r>
              <a:rPr dirty="0" sz="3600" lang="en-US"/>
              <a:t>7.Vast of all in scope? </a:t>
            </a:r>
            <a:endParaRPr dirty="0" sz="3600" lang="en-US" smtClean="0"/>
          </a:p>
          <a:p>
            <a:r>
              <a:rPr dirty="0" sz="3600" lang="en-US" smtClean="0"/>
              <a:t>A</a:t>
            </a:r>
            <a:r>
              <a:rPr dirty="0" sz="3600" lang="en-US"/>
              <a:t>. Test </a:t>
            </a:r>
            <a:endParaRPr dirty="0" sz="3600" lang="en-US" smtClean="0"/>
          </a:p>
          <a:p>
            <a:r>
              <a:rPr dirty="0" sz="3600" lang="en-US" smtClean="0"/>
              <a:t>B</a:t>
            </a:r>
            <a:r>
              <a:rPr dirty="0" sz="3600" lang="en-US"/>
              <a:t>. Assessment </a:t>
            </a:r>
            <a:endParaRPr dirty="0" sz="3600" lang="en-US" smtClean="0"/>
          </a:p>
          <a:p>
            <a:r>
              <a:rPr dirty="0" sz="3600" lang="en-US" smtClean="0"/>
              <a:t>C</a:t>
            </a:r>
            <a:r>
              <a:rPr dirty="0" sz="3600" lang="en-US"/>
              <a:t>. Evaluation </a:t>
            </a:r>
            <a:r>
              <a:rPr dirty="0" sz="3600" lang="en-US" smtClean="0"/>
              <a:t>😀</a:t>
            </a:r>
          </a:p>
          <a:p>
            <a:r>
              <a:rPr dirty="0" sz="3600" lang="en-US" smtClean="0"/>
              <a:t>D</a:t>
            </a:r>
            <a:r>
              <a:rPr dirty="0" sz="3600" lang="en-US"/>
              <a:t>. Measurement</a:t>
            </a:r>
          </a:p>
          <a:p>
            <a:endParaRPr dirty="0" sz="3600" lang="en-US"/>
          </a:p>
          <a:p>
            <a:endParaRPr dirty="0" sz="3600" lang="en-US"/>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817" name=""/>
        <p:cNvGrpSpPr/>
        <p:nvPr/>
      </p:nvGrpSpPr>
      <p:grpSpPr>
        <a:xfrm>
          <a:off x="0" y="0"/>
          <a:ext cx="0" cy="0"/>
          <a:chOff x="0" y="0"/>
          <a:chExt cx="0" cy="0"/>
        </a:xfrm>
      </p:grpSpPr>
      <p:sp>
        <p:nvSpPr>
          <p:cNvPr id="1049039" name="Content Placeholder 2"/>
          <p:cNvSpPr>
            <a:spLocks noGrp="1"/>
          </p:cNvSpPr>
          <p:nvPr>
            <p:ph idx="1"/>
          </p:nvPr>
        </p:nvSpPr>
        <p:spPr>
          <a:xfrm>
            <a:off x="-1" y="0"/>
            <a:ext cx="12192001" cy="6858000"/>
          </a:xfrm>
        </p:spPr>
        <p:txBody>
          <a:bodyPr>
            <a:normAutofit lnSpcReduction="10000"/>
          </a:bodyPr>
          <a:p>
            <a:r>
              <a:rPr dirty="0" sz="4000" lang="en-US"/>
              <a:t>8.Discrimination value of more than 0.4 means </a:t>
            </a:r>
            <a:endParaRPr dirty="0" sz="4000" lang="en-US" smtClean="0"/>
          </a:p>
          <a:p>
            <a:r>
              <a:rPr dirty="0" sz="4000" lang="en-US" smtClean="0"/>
              <a:t>A</a:t>
            </a:r>
            <a:r>
              <a:rPr dirty="0" sz="4000" lang="en-US"/>
              <a:t>. Item is weak </a:t>
            </a:r>
            <a:endParaRPr dirty="0" sz="4000" lang="en-US" smtClean="0"/>
          </a:p>
          <a:p>
            <a:r>
              <a:rPr dirty="0" sz="4000" lang="en-US" smtClean="0"/>
              <a:t>B</a:t>
            </a:r>
            <a:r>
              <a:rPr dirty="0" sz="4000" lang="en-US"/>
              <a:t>. Item is good </a:t>
            </a:r>
            <a:endParaRPr dirty="0" sz="4000" lang="en-US" smtClean="0"/>
          </a:p>
          <a:p>
            <a:r>
              <a:rPr dirty="0" sz="4000" lang="en-US" smtClean="0"/>
              <a:t>C</a:t>
            </a:r>
            <a:r>
              <a:rPr dirty="0" sz="4000" lang="en-US"/>
              <a:t>. tem is acceptable </a:t>
            </a:r>
            <a:r>
              <a:rPr dirty="0" sz="4000" lang="en-US" smtClean="0"/>
              <a:t>😀</a:t>
            </a:r>
          </a:p>
          <a:p>
            <a:r>
              <a:rPr dirty="0" sz="4000" lang="en-US" smtClean="0"/>
              <a:t>D</a:t>
            </a:r>
            <a:r>
              <a:rPr dirty="0" sz="4000" lang="en-US"/>
              <a:t>. </a:t>
            </a:r>
            <a:r>
              <a:rPr dirty="0" sz="4000" lang="en-US" smtClean="0"/>
              <a:t>None</a:t>
            </a:r>
          </a:p>
          <a:p>
            <a:r>
              <a:rPr dirty="0" sz="4000" lang="en-US"/>
              <a:t>9. The difference between maximum and minimum values is</a:t>
            </a:r>
            <a:r>
              <a:rPr dirty="0" sz="4000" lang="en-US" smtClean="0"/>
              <a:t>?</a:t>
            </a:r>
          </a:p>
          <a:p>
            <a:r>
              <a:rPr dirty="0" sz="4000" lang="en-US"/>
              <a:t> A. Range</a:t>
            </a:r>
            <a:r>
              <a:rPr dirty="0" sz="4000" lang="en-US" smtClean="0"/>
              <a:t>😀</a:t>
            </a:r>
          </a:p>
          <a:p>
            <a:r>
              <a:rPr dirty="0" sz="4000" lang="en-US"/>
              <a:t> B. Mode </a:t>
            </a:r>
            <a:endParaRPr dirty="0" sz="4000" lang="en-US" smtClean="0"/>
          </a:p>
          <a:p>
            <a:r>
              <a:rPr dirty="0" sz="4000" lang="en-US" smtClean="0"/>
              <a:t>C</a:t>
            </a:r>
            <a:r>
              <a:rPr dirty="0" sz="4000" lang="en-US"/>
              <a:t>. Mean </a:t>
            </a:r>
            <a:endParaRPr dirty="0" sz="4000" lang="en-US" smtClean="0"/>
          </a:p>
          <a:p>
            <a:r>
              <a:rPr dirty="0" sz="4000" lang="en-US" smtClean="0"/>
              <a:t>D</a:t>
            </a:r>
            <a:r>
              <a:rPr dirty="0" sz="4000" lang="en-US"/>
              <a:t>. None</a:t>
            </a:r>
          </a:p>
          <a:p>
            <a:endParaRPr dirty="0" sz="4000" lang="en-US"/>
          </a:p>
          <a:p>
            <a:endParaRPr dirty="0" sz="4000" lang="en-US"/>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818" name=""/>
        <p:cNvGrpSpPr/>
        <p:nvPr/>
      </p:nvGrpSpPr>
      <p:grpSpPr>
        <a:xfrm>
          <a:off x="0" y="0"/>
          <a:ext cx="0" cy="0"/>
          <a:chOff x="0" y="0"/>
          <a:chExt cx="0" cy="0"/>
        </a:xfrm>
      </p:grpSpPr>
      <p:sp>
        <p:nvSpPr>
          <p:cNvPr id="1049040" name="Content Placeholder 2"/>
          <p:cNvSpPr>
            <a:spLocks noGrp="1"/>
          </p:cNvSpPr>
          <p:nvPr>
            <p:ph idx="1"/>
          </p:nvPr>
        </p:nvSpPr>
        <p:spPr>
          <a:xfrm>
            <a:off x="0" y="0"/>
            <a:ext cx="12192000" cy="6858000"/>
          </a:xfrm>
        </p:spPr>
        <p:txBody>
          <a:bodyPr>
            <a:normAutofit/>
          </a:bodyPr>
          <a:p>
            <a:r>
              <a:rPr dirty="0" sz="3600" lang="en-US"/>
              <a:t>10. Which questions are difficult to mark with reliability? </a:t>
            </a:r>
            <a:endParaRPr dirty="0" sz="3600" lang="en-US" smtClean="0"/>
          </a:p>
          <a:p>
            <a:r>
              <a:rPr dirty="0" sz="3600" lang="en-US" smtClean="0"/>
              <a:t>A</a:t>
            </a:r>
            <a:r>
              <a:rPr dirty="0" sz="3600" lang="en-US"/>
              <a:t>. Short answer </a:t>
            </a:r>
            <a:endParaRPr dirty="0" sz="3600" lang="en-US" smtClean="0"/>
          </a:p>
          <a:p>
            <a:r>
              <a:rPr dirty="0" sz="3600" lang="en-US" smtClean="0"/>
              <a:t>B</a:t>
            </a:r>
            <a:r>
              <a:rPr dirty="0" sz="3600" lang="en-US"/>
              <a:t>. Structured essay </a:t>
            </a:r>
            <a:endParaRPr dirty="0" sz="3600" lang="en-US" smtClean="0"/>
          </a:p>
          <a:p>
            <a:r>
              <a:rPr dirty="0" sz="3600" lang="en-US" smtClean="0"/>
              <a:t>C</a:t>
            </a:r>
            <a:r>
              <a:rPr dirty="0" sz="3600" lang="en-US"/>
              <a:t>. Unstructured essay </a:t>
            </a:r>
            <a:r>
              <a:rPr dirty="0" sz="3600" lang="en-US" smtClean="0"/>
              <a:t>😀</a:t>
            </a:r>
          </a:p>
          <a:p>
            <a:r>
              <a:rPr dirty="0" sz="3600" lang="en-US" smtClean="0"/>
              <a:t>D</a:t>
            </a:r>
            <a:r>
              <a:rPr dirty="0" sz="3600" lang="en-US"/>
              <a:t>. Multiple type </a:t>
            </a:r>
            <a:r>
              <a:rPr dirty="0" sz="3600" lang="en-US" smtClean="0"/>
              <a:t>questions</a:t>
            </a:r>
          </a:p>
          <a:p>
            <a:r>
              <a:rPr dirty="0" sz="3600" lang="en-US"/>
              <a:t>11. The appearance of normal curve resembles with</a:t>
            </a:r>
            <a:r>
              <a:rPr dirty="0" sz="3600" lang="en-US" smtClean="0"/>
              <a:t>?</a:t>
            </a:r>
          </a:p>
          <a:p>
            <a:r>
              <a:rPr dirty="0" sz="3600" lang="en-US"/>
              <a:t> A. V </a:t>
            </a:r>
            <a:endParaRPr dirty="0" sz="3600" lang="en-US" smtClean="0"/>
          </a:p>
          <a:p>
            <a:r>
              <a:rPr dirty="0" sz="3600" lang="en-US" smtClean="0"/>
              <a:t>B</a:t>
            </a:r>
            <a:r>
              <a:rPr dirty="0" sz="3600" lang="en-US"/>
              <a:t>. U </a:t>
            </a:r>
            <a:endParaRPr dirty="0" sz="3600" lang="en-US" smtClean="0"/>
          </a:p>
          <a:p>
            <a:r>
              <a:rPr dirty="0" sz="3600" lang="en-US" smtClean="0"/>
              <a:t>C</a:t>
            </a:r>
            <a:r>
              <a:rPr dirty="0" sz="3600" lang="en-US"/>
              <a:t>. Bell </a:t>
            </a:r>
            <a:r>
              <a:rPr dirty="0" sz="3600" lang="en-US" smtClean="0"/>
              <a:t>😀</a:t>
            </a:r>
          </a:p>
          <a:p>
            <a:r>
              <a:rPr dirty="0" sz="3600" lang="en-US" smtClean="0"/>
              <a:t>D</a:t>
            </a:r>
            <a:r>
              <a:rPr dirty="0" sz="3600" lang="en-US"/>
              <a:t>. None</a:t>
            </a:r>
          </a:p>
          <a:p>
            <a:endParaRPr dirty="0" sz="3600" lang="en-US"/>
          </a:p>
          <a:p>
            <a:endParaRPr dirty="0" sz="3600" lang="en-US"/>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819" name=""/>
        <p:cNvGrpSpPr/>
        <p:nvPr/>
      </p:nvGrpSpPr>
      <p:grpSpPr>
        <a:xfrm>
          <a:off x="0" y="0"/>
          <a:ext cx="0" cy="0"/>
          <a:chOff x="0" y="0"/>
          <a:chExt cx="0" cy="0"/>
        </a:xfrm>
      </p:grpSpPr>
      <p:sp>
        <p:nvSpPr>
          <p:cNvPr id="1049041" name="Content Placeholder 2"/>
          <p:cNvSpPr>
            <a:spLocks noGrp="1"/>
          </p:cNvSpPr>
          <p:nvPr>
            <p:ph idx="1"/>
          </p:nvPr>
        </p:nvSpPr>
        <p:spPr>
          <a:xfrm>
            <a:off x="0" y="0"/>
            <a:ext cx="12192000" cy="6858000"/>
          </a:xfrm>
        </p:spPr>
        <p:txBody>
          <a:bodyPr>
            <a:normAutofit/>
          </a:bodyPr>
          <a:p>
            <a:r>
              <a:rPr dirty="0" sz="3600" lang="en-US"/>
              <a:t>12. The incorrect options in M.C.Q are? </a:t>
            </a:r>
            <a:endParaRPr dirty="0" sz="3600" lang="en-US" smtClean="0"/>
          </a:p>
          <a:p>
            <a:r>
              <a:rPr dirty="0" sz="3600" lang="en-US" smtClean="0"/>
              <a:t>A</a:t>
            </a:r>
            <a:r>
              <a:rPr dirty="0" sz="3600" lang="en-US"/>
              <a:t>. Answer </a:t>
            </a:r>
            <a:endParaRPr dirty="0" sz="3600" lang="en-US" smtClean="0"/>
          </a:p>
          <a:p>
            <a:r>
              <a:rPr dirty="0" sz="3600" lang="en-US" smtClean="0"/>
              <a:t>B</a:t>
            </a:r>
            <a:r>
              <a:rPr dirty="0" sz="3600" lang="en-US"/>
              <a:t>. Premise </a:t>
            </a:r>
            <a:endParaRPr dirty="0" sz="3600" lang="en-US" smtClean="0"/>
          </a:p>
          <a:p>
            <a:r>
              <a:rPr dirty="0" sz="3600" lang="en-US" smtClean="0"/>
              <a:t>C</a:t>
            </a:r>
            <a:r>
              <a:rPr dirty="0" sz="3600" lang="en-US"/>
              <a:t>. Response </a:t>
            </a:r>
            <a:endParaRPr dirty="0" sz="3600" lang="en-US" smtClean="0"/>
          </a:p>
          <a:p>
            <a:r>
              <a:rPr dirty="0" sz="3600" lang="en-US" smtClean="0"/>
              <a:t>D</a:t>
            </a:r>
            <a:r>
              <a:rPr dirty="0" sz="3600" lang="en-US"/>
              <a:t>. Destructor</a:t>
            </a:r>
            <a:r>
              <a:rPr dirty="0" sz="3600" lang="en-US" smtClean="0"/>
              <a:t>😀</a:t>
            </a:r>
          </a:p>
          <a:p>
            <a:r>
              <a:rPr dirty="0" sz="3600" lang="en-US"/>
              <a:t>13. The tests designed to predict future performance is? </a:t>
            </a:r>
            <a:endParaRPr dirty="0" sz="3600" lang="en-US" smtClean="0"/>
          </a:p>
          <a:p>
            <a:r>
              <a:rPr dirty="0" sz="3600" lang="en-US" smtClean="0"/>
              <a:t>A</a:t>
            </a:r>
            <a:r>
              <a:rPr dirty="0" sz="3600" lang="en-US"/>
              <a:t>. Aptitude test </a:t>
            </a:r>
            <a:r>
              <a:rPr dirty="0" sz="3600" lang="en-US" smtClean="0"/>
              <a:t>😀</a:t>
            </a:r>
          </a:p>
          <a:p>
            <a:r>
              <a:rPr dirty="0" sz="3600" lang="en-US" smtClean="0"/>
              <a:t>B</a:t>
            </a:r>
            <a:r>
              <a:rPr dirty="0" sz="3600" lang="en-US"/>
              <a:t>. Achievement </a:t>
            </a:r>
            <a:r>
              <a:rPr dirty="0" sz="3600" lang="en-US" smtClean="0"/>
              <a:t>test</a:t>
            </a:r>
          </a:p>
          <a:p>
            <a:r>
              <a:rPr dirty="0" sz="3600" lang="en-US"/>
              <a:t> C. Norm referenced test </a:t>
            </a:r>
            <a:endParaRPr dirty="0" sz="3600" lang="en-US" smtClean="0"/>
          </a:p>
          <a:p>
            <a:r>
              <a:rPr dirty="0" sz="3600" lang="en-US" smtClean="0"/>
              <a:t>D</a:t>
            </a:r>
            <a:r>
              <a:rPr dirty="0" sz="3600" lang="en-US"/>
              <a:t>. Criterion reverenced test</a:t>
            </a:r>
          </a:p>
          <a:p>
            <a:endParaRPr dirty="0" sz="3600" lang="en-US"/>
          </a:p>
          <a:p>
            <a:endParaRPr dirty="0" sz="3600" lang="en-US"/>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820" name=""/>
        <p:cNvGrpSpPr/>
        <p:nvPr/>
      </p:nvGrpSpPr>
      <p:grpSpPr>
        <a:xfrm>
          <a:off x="0" y="0"/>
          <a:ext cx="0" cy="0"/>
          <a:chOff x="0" y="0"/>
          <a:chExt cx="0" cy="0"/>
        </a:xfrm>
      </p:grpSpPr>
      <p:sp>
        <p:nvSpPr>
          <p:cNvPr id="1049042" name="Content Placeholder 2"/>
          <p:cNvSpPr>
            <a:spLocks noGrp="1"/>
          </p:cNvSpPr>
          <p:nvPr>
            <p:ph idx="1"/>
          </p:nvPr>
        </p:nvSpPr>
        <p:spPr>
          <a:xfrm>
            <a:off x="-1" y="0"/>
            <a:ext cx="12373337" cy="6858000"/>
          </a:xfrm>
        </p:spPr>
        <p:txBody>
          <a:bodyPr>
            <a:normAutofit lnSpcReduction="10000"/>
          </a:bodyPr>
          <a:p>
            <a:r>
              <a:rPr dirty="0" sz="3600" lang="en-US"/>
              <a:t>14. If the sample of the question in the test is sufficiently large enough, the quality of test is? </a:t>
            </a:r>
            <a:endParaRPr dirty="0" sz="3600" lang="en-US" smtClean="0"/>
          </a:p>
          <a:p>
            <a:r>
              <a:rPr dirty="0" sz="3600" lang="en-US" smtClean="0"/>
              <a:t>A</a:t>
            </a:r>
            <a:r>
              <a:rPr dirty="0" sz="3600" lang="en-US"/>
              <a:t>. Adequacy </a:t>
            </a:r>
            <a:r>
              <a:rPr dirty="0" sz="3600" lang="en-US" smtClean="0"/>
              <a:t>😀</a:t>
            </a:r>
          </a:p>
          <a:p>
            <a:r>
              <a:rPr dirty="0" sz="3600" lang="en-US" smtClean="0"/>
              <a:t>B</a:t>
            </a:r>
            <a:r>
              <a:rPr dirty="0" sz="3600" lang="en-US"/>
              <a:t>. Reliability </a:t>
            </a:r>
            <a:endParaRPr dirty="0" sz="3600" lang="en-US" smtClean="0"/>
          </a:p>
          <a:p>
            <a:r>
              <a:rPr dirty="0" sz="3600" lang="en-US" smtClean="0"/>
              <a:t>C</a:t>
            </a:r>
            <a:r>
              <a:rPr dirty="0" sz="3600" lang="en-US"/>
              <a:t>. Objectivity </a:t>
            </a:r>
            <a:endParaRPr dirty="0" sz="3600" lang="en-US" smtClean="0"/>
          </a:p>
          <a:p>
            <a:r>
              <a:rPr dirty="0" sz="3600" lang="en-US" smtClean="0"/>
              <a:t>D</a:t>
            </a:r>
            <a:r>
              <a:rPr dirty="0" sz="3600" lang="en-US"/>
              <a:t>. </a:t>
            </a:r>
            <a:r>
              <a:rPr dirty="0" sz="3600" lang="en-US" smtClean="0"/>
              <a:t>Differentiability</a:t>
            </a:r>
          </a:p>
          <a:p>
            <a:r>
              <a:rPr dirty="0" sz="3600" lang="en-US"/>
              <a:t>15. Test item cannot discriminate low achievers and high achievers when its value is lower than? </a:t>
            </a:r>
            <a:endParaRPr dirty="0" sz="3600" lang="en-US" smtClean="0"/>
          </a:p>
          <a:p>
            <a:r>
              <a:rPr dirty="0" sz="3600" lang="en-US" smtClean="0"/>
              <a:t>A</a:t>
            </a:r>
            <a:r>
              <a:rPr dirty="0" sz="3600" lang="en-US"/>
              <a:t>. 0.3👈🏻 </a:t>
            </a:r>
            <a:endParaRPr dirty="0" sz="3600" lang="en-US" smtClean="0"/>
          </a:p>
          <a:p>
            <a:r>
              <a:rPr dirty="0" sz="3600" lang="en-US" smtClean="0"/>
              <a:t>B</a:t>
            </a:r>
            <a:r>
              <a:rPr dirty="0" sz="3600" lang="en-US"/>
              <a:t>. 1 </a:t>
            </a:r>
            <a:endParaRPr dirty="0" sz="3600" lang="en-US" smtClean="0"/>
          </a:p>
          <a:p>
            <a:r>
              <a:rPr dirty="0" sz="3600" lang="en-US" smtClean="0"/>
              <a:t>C</a:t>
            </a:r>
            <a:r>
              <a:rPr dirty="0" sz="3600" lang="en-US"/>
              <a:t>. 0.30 – 1 </a:t>
            </a:r>
            <a:endParaRPr dirty="0" sz="3600" lang="en-US" smtClean="0"/>
          </a:p>
          <a:p>
            <a:r>
              <a:rPr dirty="0" sz="3600" lang="en-US" smtClean="0"/>
              <a:t>D</a:t>
            </a:r>
            <a:r>
              <a:rPr dirty="0" sz="3600" lang="en-US"/>
              <a:t>. None</a:t>
            </a:r>
          </a:p>
          <a:p>
            <a:endParaRPr dirty="0" sz="3600" lang="en-US"/>
          </a:p>
          <a:p>
            <a:endParaRPr dirty="0" sz="3600" lang="en-US"/>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821" name=""/>
        <p:cNvGrpSpPr/>
        <p:nvPr/>
      </p:nvGrpSpPr>
      <p:grpSpPr>
        <a:xfrm>
          <a:off x="0" y="0"/>
          <a:ext cx="0" cy="0"/>
          <a:chOff x="0" y="0"/>
          <a:chExt cx="0" cy="0"/>
        </a:xfrm>
      </p:grpSpPr>
      <p:sp>
        <p:nvSpPr>
          <p:cNvPr id="1049043" name="Title 1"/>
          <p:cNvSpPr>
            <a:spLocks noGrp="1"/>
          </p:cNvSpPr>
          <p:nvPr>
            <p:ph type="title"/>
          </p:nvPr>
        </p:nvSpPr>
        <p:spPr/>
        <p:txBody>
          <a:bodyPr/>
          <a:p>
            <a:endParaRPr lang="en-US"/>
          </a:p>
        </p:txBody>
      </p:sp>
      <p:sp>
        <p:nvSpPr>
          <p:cNvPr id="1049044" name="Content Placeholder 2"/>
          <p:cNvSpPr>
            <a:spLocks noGrp="1"/>
          </p:cNvSpPr>
          <p:nvPr>
            <p:ph idx="1"/>
          </p:nvPr>
        </p:nvSpPr>
        <p:spPr/>
        <p:txBody>
          <a:bodyPr/>
          <a:p>
            <a:r>
              <a:rPr dirty="0" lang="en-US"/>
              <a:t>16. A successful teacher is one who is A. Quite and reactive B. Passive and active C. Tolerant and dominating D. Compassionate and disciplinarian</a:t>
            </a:r>
            <a:r>
              <a:rPr dirty="0" lang="en-US" smtClean="0"/>
              <a:t>👈🏻</a:t>
            </a:r>
          </a:p>
          <a:p>
            <a:r>
              <a:rPr dirty="0" lang="en-US"/>
              <a:t>17. A teacher is successful only if he A. Is approachable B. Produces cent percent result C. Knows his subject thoroughly well 👈🏻D. Publishes papers in journals of Repute</a:t>
            </a:r>
          </a:p>
          <a:p>
            <a:endParaRPr dirty="0" lang="en-US"/>
          </a:p>
          <a:p>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534" name=""/>
        <p:cNvGrpSpPr/>
        <p:nvPr/>
      </p:nvGrpSpPr>
      <p:grpSpPr>
        <a:xfrm>
          <a:off x="0" y="0"/>
          <a:ext cx="0" cy="0"/>
          <a:chOff x="0" y="0"/>
          <a:chExt cx="0" cy="0"/>
        </a:xfrm>
      </p:grpSpPr>
      <p:sp>
        <p:nvSpPr>
          <p:cNvPr id="1048618" name="Content Placeholder 2"/>
          <p:cNvSpPr>
            <a:spLocks noGrp="1"/>
          </p:cNvSpPr>
          <p:nvPr>
            <p:ph idx="1"/>
          </p:nvPr>
        </p:nvSpPr>
        <p:spPr>
          <a:xfrm>
            <a:off x="0" y="0"/>
            <a:ext cx="12192000" cy="6858000"/>
          </a:xfrm>
        </p:spPr>
        <p:txBody>
          <a:bodyPr>
            <a:normAutofit/>
          </a:bodyPr>
          <a:p>
            <a:r>
              <a:rPr dirty="0" lang="en-US">
                <a:solidFill>
                  <a:srgbClr val="202124"/>
                </a:solidFill>
                <a:latin typeface="arial" panose="020B0604020202020204" pitchFamily="34" charset="0"/>
              </a:rPr>
              <a:t>Q46. After calculation of IQ by </a:t>
            </a:r>
            <a:r>
              <a:rPr dirty="0" lang="en-US" err="1">
                <a:solidFill>
                  <a:srgbClr val="202124"/>
                </a:solidFill>
                <a:latin typeface="arial" panose="020B0604020202020204" pitchFamily="34" charset="0"/>
              </a:rPr>
              <a:t>deiffent</a:t>
            </a:r>
            <a:r>
              <a:rPr dirty="0" lang="en-US">
                <a:solidFill>
                  <a:srgbClr val="202124"/>
                </a:solidFill>
                <a:latin typeface="arial" panose="020B0604020202020204" pitchFamily="34" charset="0"/>
              </a:rPr>
              <a:t> people for a child whose mental age is 12 years and his chronological is 10 years, they all got different following responses and have placed them in different categories.</a:t>
            </a:r>
          </a:p>
          <a:p>
            <a:pPr indent="-342900" marL="342900">
              <a:buAutoNum type="alphaUcPeriod"/>
            </a:pPr>
            <a:r>
              <a:rPr dirty="0" lang="en-US">
                <a:solidFill>
                  <a:srgbClr val="202124"/>
                </a:solidFill>
                <a:latin typeface="arial" panose="020B0604020202020204" pitchFamily="34" charset="0"/>
              </a:rPr>
              <a:t>114 (high average)</a:t>
            </a:r>
          </a:p>
          <a:p>
            <a:pPr indent="-342900" marL="342900">
              <a:buAutoNum type="alphaUcPeriod"/>
            </a:pPr>
            <a:r>
              <a:rPr dirty="0" lang="en-US">
                <a:solidFill>
                  <a:srgbClr val="202124"/>
                </a:solidFill>
                <a:latin typeface="arial" panose="020B0604020202020204" pitchFamily="34" charset="0"/>
              </a:rPr>
              <a:t>69 (extremely low)</a:t>
            </a:r>
          </a:p>
          <a:p>
            <a:pPr indent="-342900" marL="342900">
              <a:buAutoNum type="alphaUcPeriod"/>
            </a:pPr>
            <a:r>
              <a:rPr dirty="0" lang="en-US">
                <a:solidFill>
                  <a:srgbClr val="FF0000"/>
                </a:solidFill>
                <a:latin typeface="arial" panose="020B0604020202020204" pitchFamily="34" charset="0"/>
              </a:rPr>
              <a:t>120 (superior)</a:t>
            </a:r>
          </a:p>
          <a:p>
            <a:pPr indent="-342900" marL="342900">
              <a:buAutoNum type="alphaUcPeriod"/>
            </a:pPr>
            <a:r>
              <a:rPr dirty="0" lang="en-US">
                <a:solidFill>
                  <a:srgbClr val="202124"/>
                </a:solidFill>
                <a:latin typeface="arial" panose="020B0604020202020204" pitchFamily="34" charset="0"/>
              </a:rPr>
              <a:t>137 9very superior</a:t>
            </a:r>
          </a:p>
          <a:p>
            <a:r>
              <a:rPr dirty="0" lang="en-US">
                <a:solidFill>
                  <a:srgbClr val="202124"/>
                </a:solidFill>
                <a:latin typeface="arial" panose="020B0604020202020204" pitchFamily="34" charset="0"/>
                <a:hlinkClick r:id="rId1"/>
              </a:rPr>
              <a:t>​Thus, it is concluded that If the actual age of the child is 10 years and mental age is 12 years, then </a:t>
            </a:r>
            <a:r>
              <a:rPr b="1" dirty="0" lang="en-US">
                <a:solidFill>
                  <a:srgbClr val="202124"/>
                </a:solidFill>
                <a:latin typeface="arial" panose="020B0604020202020204" pitchFamily="34" charset="0"/>
                <a:hlinkClick r:id="rId1"/>
              </a:rPr>
              <a:t>120</a:t>
            </a:r>
            <a:r>
              <a:rPr dirty="0" lang="en-US">
                <a:solidFill>
                  <a:srgbClr val="202124"/>
                </a:solidFill>
                <a:latin typeface="arial" panose="020B0604020202020204" pitchFamily="34" charset="0"/>
                <a:hlinkClick r:id="rId1"/>
              </a:rPr>
              <a:t> will be the Intelligence Quotient.</a:t>
            </a:r>
            <a:endParaRPr dirty="0" lang="en-US"/>
          </a:p>
          <a:p>
            <a:r>
              <a:rPr dirty="0" lang="en-US">
                <a:solidFill>
                  <a:srgbClr val="202124"/>
                </a:solidFill>
                <a:latin typeface="arial" panose="020B0604020202020204" pitchFamily="34" charset="0"/>
              </a:rPr>
              <a:t>Q47. The teaching of mathematical operations following this order:</a:t>
            </a:r>
          </a:p>
          <a:p>
            <a:r>
              <a:rPr dirty="0" lang="en-US">
                <a:solidFill>
                  <a:srgbClr val="202124"/>
                </a:solidFill>
                <a:latin typeface="arial" panose="020B0604020202020204" pitchFamily="34" charset="0"/>
              </a:rPr>
              <a:t>A. </a:t>
            </a:r>
            <a:r>
              <a:rPr dirty="0" lang="en-US">
                <a:solidFill>
                  <a:srgbClr val="FF0000"/>
                </a:solidFill>
                <a:latin typeface="arial" panose="020B0604020202020204" pitchFamily="34" charset="0"/>
              </a:rPr>
              <a:t>Addition, subtraction, multiplication and division </a:t>
            </a:r>
          </a:p>
          <a:p>
            <a:r>
              <a:rPr dirty="0" lang="en-US">
                <a:solidFill>
                  <a:srgbClr val="202124"/>
                </a:solidFill>
                <a:latin typeface="arial" panose="020B0604020202020204" pitchFamily="34" charset="0"/>
              </a:rPr>
              <a:t>B. </a:t>
            </a:r>
            <a:r>
              <a:rPr dirty="0" lang="en-US" err="1">
                <a:solidFill>
                  <a:srgbClr val="202124"/>
                </a:solidFill>
                <a:latin typeface="arial" panose="020B0604020202020204" pitchFamily="34" charset="0"/>
              </a:rPr>
              <a:t>substraction</a:t>
            </a:r>
            <a:r>
              <a:rPr dirty="0" lang="en-US">
                <a:solidFill>
                  <a:srgbClr val="202124"/>
                </a:solidFill>
                <a:latin typeface="arial" panose="020B0604020202020204" pitchFamily="34" charset="0"/>
              </a:rPr>
              <a:t>, addition, multiplication and division</a:t>
            </a:r>
          </a:p>
          <a:p>
            <a:r>
              <a:rPr dirty="0" lang="en-US">
                <a:solidFill>
                  <a:srgbClr val="202124"/>
                </a:solidFill>
                <a:latin typeface="arial" panose="020B0604020202020204" pitchFamily="34" charset="0"/>
              </a:rPr>
              <a:t>C. division, subtraction, addition and multiplication</a:t>
            </a:r>
          </a:p>
          <a:p>
            <a:r>
              <a:rPr dirty="0" lang="en-US">
                <a:solidFill>
                  <a:srgbClr val="202124"/>
                </a:solidFill>
                <a:latin typeface="arial" panose="020B0604020202020204" pitchFamily="34" charset="0"/>
              </a:rPr>
              <a:t>D. Multiplication, division, subtraction, and addition</a:t>
            </a:r>
          </a:p>
          <a:p>
            <a:endParaRPr dirty="0" lang="en-US"/>
          </a:p>
          <a:p>
            <a:endParaRPr dirty="0" lang="en-US"/>
          </a:p>
        </p:txBody>
      </p:sp>
    </p:spTree>
  </p:cSld>
  <p:clrMapOvr>
    <a:masterClrMapping/>
  </p:clrMapOvr>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822" name=""/>
        <p:cNvGrpSpPr/>
        <p:nvPr/>
      </p:nvGrpSpPr>
      <p:grpSpPr>
        <a:xfrm>
          <a:off x="0" y="0"/>
          <a:ext cx="0" cy="0"/>
          <a:chOff x="0" y="0"/>
          <a:chExt cx="0" cy="0"/>
        </a:xfrm>
      </p:grpSpPr>
      <p:sp>
        <p:nvSpPr>
          <p:cNvPr id="1049045" name="Title 1"/>
          <p:cNvSpPr>
            <a:spLocks noGrp="1"/>
          </p:cNvSpPr>
          <p:nvPr>
            <p:ph type="title"/>
          </p:nvPr>
        </p:nvSpPr>
        <p:spPr/>
        <p:txBody>
          <a:bodyPr/>
          <a:p>
            <a:endParaRPr lang="en-US"/>
          </a:p>
        </p:txBody>
      </p:sp>
      <p:sp>
        <p:nvSpPr>
          <p:cNvPr id="1049046" name="Content Placeholder 2"/>
          <p:cNvSpPr>
            <a:spLocks noGrp="1"/>
          </p:cNvSpPr>
          <p:nvPr>
            <p:ph idx="1"/>
          </p:nvPr>
        </p:nvSpPr>
        <p:spPr/>
        <p:txBody>
          <a:bodyPr/>
          <a:p>
            <a:r>
              <a:rPr dirty="0" lang="en-US"/>
              <a:t>18. Who can be a good teacher ? One A. Whose students do not need to ask questions B. Who answers all the questions asked by students 👈🏻C. Who never encourages children to known something not in curriculum. D. Who always tells his/her students that from where they can get answers to their </a:t>
            </a:r>
            <a:r>
              <a:rPr dirty="0" lang="en-US" smtClean="0"/>
              <a:t>queries</a:t>
            </a:r>
          </a:p>
          <a:p>
            <a:r>
              <a:rPr dirty="0" lang="en-US"/>
              <a:t>19. The term ‘least restrictive environment’ refers to the education of the A. Gifted B. Retarded C. Handicapped👈🏻 D. Early childhood youngsters</a:t>
            </a:r>
          </a:p>
          <a:p>
            <a:endParaRPr dirty="0" lang="en-US"/>
          </a:p>
          <a:p>
            <a:endParaRPr dirty="0"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823" name=""/>
        <p:cNvGrpSpPr/>
        <p:nvPr/>
      </p:nvGrpSpPr>
      <p:grpSpPr>
        <a:xfrm>
          <a:off x="0" y="0"/>
          <a:ext cx="0" cy="0"/>
          <a:chOff x="0" y="0"/>
          <a:chExt cx="0" cy="0"/>
        </a:xfrm>
      </p:grpSpPr>
      <p:sp>
        <p:nvSpPr>
          <p:cNvPr id="1049047" name="Title 1"/>
          <p:cNvSpPr>
            <a:spLocks noGrp="1"/>
          </p:cNvSpPr>
          <p:nvPr>
            <p:ph type="title"/>
          </p:nvPr>
        </p:nvSpPr>
        <p:spPr/>
        <p:txBody>
          <a:bodyPr/>
          <a:p>
            <a:endParaRPr lang="en-US"/>
          </a:p>
        </p:txBody>
      </p:sp>
      <p:sp>
        <p:nvSpPr>
          <p:cNvPr id="1049048" name="Content Placeholder 2"/>
          <p:cNvSpPr>
            <a:spLocks noGrp="1"/>
          </p:cNvSpPr>
          <p:nvPr>
            <p:ph idx="1"/>
          </p:nvPr>
        </p:nvSpPr>
        <p:spPr/>
        <p:txBody>
          <a:bodyPr>
            <a:normAutofit lnSpcReduction="10000"/>
          </a:bodyPr>
          <a:p>
            <a:r>
              <a:rPr dirty="0" lang="en-US"/>
              <a:t>20. A teacher can help adolescent to overcome his special problems, and help him to adjust to the environment. Which of the following attitude, he should not made? A. He should have right information about Sex. B. He should impart right information about Sex. C. He should have unsympathetic attitude towards others. 😀D. He should redirect the energies of the adolescent to fruitful channels through sports and </a:t>
            </a:r>
            <a:r>
              <a:rPr dirty="0" lang="en-US" smtClean="0"/>
              <a:t>other</a:t>
            </a:r>
          </a:p>
          <a:p>
            <a:r>
              <a:rPr dirty="0" lang="en-US"/>
              <a:t>21.Teacher’s professionalism means: A. A teacher has to teach for the sake of getting salaries B. The extent to which a teacher subscribes to a professional code 👈🏻C. A teacher must have completed professional teachers training course before his appointment D. All of these</a:t>
            </a:r>
          </a:p>
          <a:p>
            <a:endParaRPr dirty="0" lang="en-US"/>
          </a:p>
          <a:p>
            <a:endParaRPr dirty="0"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824" name=""/>
        <p:cNvGrpSpPr/>
        <p:nvPr/>
      </p:nvGrpSpPr>
      <p:grpSpPr>
        <a:xfrm>
          <a:off x="0" y="0"/>
          <a:ext cx="0" cy="0"/>
          <a:chOff x="0" y="0"/>
          <a:chExt cx="0" cy="0"/>
        </a:xfrm>
      </p:grpSpPr>
      <p:sp>
        <p:nvSpPr>
          <p:cNvPr id="1049049" name="Title 1"/>
          <p:cNvSpPr>
            <a:spLocks noGrp="1"/>
          </p:cNvSpPr>
          <p:nvPr>
            <p:ph type="title"/>
          </p:nvPr>
        </p:nvSpPr>
        <p:spPr/>
        <p:txBody>
          <a:bodyPr/>
          <a:p>
            <a:endParaRPr lang="en-US"/>
          </a:p>
        </p:txBody>
      </p:sp>
      <p:sp>
        <p:nvSpPr>
          <p:cNvPr id="1049050" name="Content Placeholder 2"/>
          <p:cNvSpPr>
            <a:spLocks noGrp="1"/>
          </p:cNvSpPr>
          <p:nvPr>
            <p:ph idx="1"/>
          </p:nvPr>
        </p:nvSpPr>
        <p:spPr/>
        <p:txBody>
          <a:bodyPr/>
          <a:p>
            <a:pPr indent="0" marL="0">
              <a:buNone/>
            </a:pPr>
            <a:r>
              <a:rPr dirty="0" lang="en-US"/>
              <a:t>22.Failure of students in examination, it may be the fault of A. teacher B. students themselves C. both (a) and (b) 👈🏻D. </a:t>
            </a:r>
            <a:r>
              <a:rPr dirty="0" lang="en-US" smtClean="0"/>
              <a:t>principal</a:t>
            </a:r>
            <a:endParaRPr dirty="0" lang="en-US"/>
          </a:p>
          <a:p>
            <a:pPr indent="0" marL="0">
              <a:buNone/>
            </a:pPr>
            <a:r>
              <a:rPr dirty="0" lang="en-US"/>
              <a:t>23. Close Circuit Television (CCT )is useful A. for large group communication B. only for poor students of the class C. only for a restricted audience residing at a particular place 👈🏻D. None of these</a:t>
            </a:r>
          </a:p>
          <a:p>
            <a:pPr indent="0" marL="0">
              <a:buNone/>
            </a:pPr>
            <a:endParaRPr dirty="0" lang="en-US"/>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825" name=""/>
        <p:cNvGrpSpPr/>
        <p:nvPr/>
      </p:nvGrpSpPr>
      <p:grpSpPr>
        <a:xfrm>
          <a:off x="0" y="0"/>
          <a:ext cx="0" cy="0"/>
          <a:chOff x="0" y="0"/>
          <a:chExt cx="0" cy="0"/>
        </a:xfrm>
      </p:grpSpPr>
      <p:sp>
        <p:nvSpPr>
          <p:cNvPr id="1049051" name="Title 1"/>
          <p:cNvSpPr>
            <a:spLocks noGrp="1"/>
          </p:cNvSpPr>
          <p:nvPr>
            <p:ph type="title"/>
          </p:nvPr>
        </p:nvSpPr>
        <p:spPr/>
        <p:txBody>
          <a:bodyPr/>
          <a:p>
            <a:endParaRPr lang="en-US"/>
          </a:p>
        </p:txBody>
      </p:sp>
      <p:sp>
        <p:nvSpPr>
          <p:cNvPr id="1049052" name="Content Placeholder 2"/>
          <p:cNvSpPr>
            <a:spLocks noGrp="1"/>
          </p:cNvSpPr>
          <p:nvPr>
            <p:ph idx="1"/>
          </p:nvPr>
        </p:nvSpPr>
        <p:spPr/>
        <p:txBody>
          <a:bodyPr/>
          <a:p>
            <a:r>
              <a:rPr dirty="0" lang="en-US"/>
              <a:t>24. A college wants to give training in use of Statistical Package for Social Sciences (SPSS) to researchers. For this the college should </a:t>
            </a:r>
            <a:r>
              <a:rPr dirty="0" lang="en-US" err="1"/>
              <a:t>organise</a:t>
            </a:r>
            <a:r>
              <a:rPr dirty="0" lang="en-US"/>
              <a:t> : A. Lecture B. Seminar C. Workshop 👈🏻D. </a:t>
            </a:r>
            <a:r>
              <a:rPr dirty="0" lang="en-US" smtClean="0"/>
              <a:t>Conference</a:t>
            </a:r>
          </a:p>
          <a:p>
            <a:r>
              <a:rPr dirty="0" lang="en-US"/>
              <a:t>25. Logic of induction is very close to A. logic of controlled variables B. logic of observation C. logic of sampling 👈🏻D. None of these</a:t>
            </a:r>
          </a:p>
          <a:p>
            <a:endParaRPr dirty="0" lang="en-US"/>
          </a:p>
          <a:p>
            <a:endParaRPr dirty="0" lang="en-US"/>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826" name=""/>
        <p:cNvGrpSpPr/>
        <p:nvPr/>
      </p:nvGrpSpPr>
      <p:grpSpPr>
        <a:xfrm>
          <a:off x="0" y="0"/>
          <a:ext cx="0" cy="0"/>
          <a:chOff x="0" y="0"/>
          <a:chExt cx="0" cy="0"/>
        </a:xfrm>
      </p:grpSpPr>
      <p:sp>
        <p:nvSpPr>
          <p:cNvPr id="1049053" name="Title 1"/>
          <p:cNvSpPr>
            <a:spLocks noGrp="1"/>
          </p:cNvSpPr>
          <p:nvPr>
            <p:ph type="title"/>
          </p:nvPr>
        </p:nvSpPr>
        <p:spPr/>
        <p:txBody>
          <a:bodyPr/>
          <a:p>
            <a:endParaRPr lang="en-US"/>
          </a:p>
        </p:txBody>
      </p:sp>
      <p:sp>
        <p:nvSpPr>
          <p:cNvPr id="1049054" name="Content Placeholder 2"/>
          <p:cNvSpPr>
            <a:spLocks noGrp="1"/>
          </p:cNvSpPr>
          <p:nvPr>
            <p:ph idx="1"/>
          </p:nvPr>
        </p:nvSpPr>
        <p:spPr/>
        <p:txBody>
          <a:bodyPr/>
          <a:p>
            <a:r>
              <a:rPr dirty="0" lang="en-US"/>
              <a:t>26. Democracy in the classroom is best reflected through A. You will justify that most of the female students are more sincere towards their studies than male students. 👈🏻B. You will justify to the male students that it is difficult for you refuse the request made by female students C. Allowing students freedom to the observance of classroom rules and regulations D. None of these</a:t>
            </a:r>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827" name=""/>
        <p:cNvGrpSpPr/>
        <p:nvPr/>
      </p:nvGrpSpPr>
      <p:grpSpPr>
        <a:xfrm>
          <a:off x="0" y="0"/>
          <a:ext cx="0" cy="0"/>
          <a:chOff x="0" y="0"/>
          <a:chExt cx="0" cy="0"/>
        </a:xfrm>
      </p:grpSpPr>
      <p:sp>
        <p:nvSpPr>
          <p:cNvPr id="1049055" name="Title 1"/>
          <p:cNvSpPr>
            <a:spLocks noGrp="1"/>
          </p:cNvSpPr>
          <p:nvPr>
            <p:ph type="title"/>
          </p:nvPr>
        </p:nvSpPr>
        <p:spPr/>
        <p:txBody>
          <a:bodyPr/>
          <a:p>
            <a:endParaRPr lang="en-US"/>
          </a:p>
        </p:txBody>
      </p:sp>
      <p:sp>
        <p:nvSpPr>
          <p:cNvPr id="1049056" name="Content Placeholder 2"/>
          <p:cNvSpPr>
            <a:spLocks noGrp="1"/>
          </p:cNvSpPr>
          <p:nvPr>
            <p:ph idx="1"/>
          </p:nvPr>
        </p:nvSpPr>
        <p:spPr/>
        <p:txBody>
          <a:bodyPr/>
          <a:p>
            <a:r>
              <a:rPr dirty="0" lang="en-US"/>
              <a:t>27. While delivering lecture if there is some disturbance in the class, then a teacher should A. Punish those causing disturbance. B. Keep quiet for a while and then go on. 👈🏻C. Not bother of what is happening in the class. D. All of these</a:t>
            </a:r>
          </a:p>
          <a:p>
            <a:endParaRPr dirty="0" lang="en-US"/>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828" name=""/>
        <p:cNvGrpSpPr/>
        <p:nvPr/>
      </p:nvGrpSpPr>
      <p:grpSpPr>
        <a:xfrm>
          <a:off x="0" y="0"/>
          <a:ext cx="0" cy="0"/>
          <a:chOff x="0" y="0"/>
          <a:chExt cx="0" cy="0"/>
        </a:xfrm>
      </p:grpSpPr>
      <p:sp>
        <p:nvSpPr>
          <p:cNvPr id="1049057" name="Title 1"/>
          <p:cNvSpPr>
            <a:spLocks noGrp="1"/>
          </p:cNvSpPr>
          <p:nvPr>
            <p:ph type="title"/>
          </p:nvPr>
        </p:nvSpPr>
        <p:spPr/>
        <p:txBody>
          <a:bodyPr/>
          <a:p>
            <a:endParaRPr lang="en-US"/>
          </a:p>
        </p:txBody>
      </p:sp>
      <p:sp>
        <p:nvSpPr>
          <p:cNvPr id="1049058" name="Content Placeholder 2"/>
          <p:cNvSpPr>
            <a:spLocks noGrp="1"/>
          </p:cNvSpPr>
          <p:nvPr>
            <p:ph idx="1"/>
          </p:nvPr>
        </p:nvSpPr>
        <p:spPr/>
        <p:txBody>
          <a:bodyPr/>
          <a:p>
            <a:r>
              <a:rPr dirty="0" lang="en-US"/>
              <a:t>28. Which of the following can be termed as most import task in teaching among the given? A. Making assignments and checking worksheets. B. Making monthly reports and maintaining records. C. Directing students in development of experiences. 👈🏻D. All of the </a:t>
            </a:r>
            <a:r>
              <a:rPr dirty="0" lang="en-US" smtClean="0"/>
              <a:t>above</a:t>
            </a:r>
          </a:p>
          <a:p>
            <a:r>
              <a:rPr dirty="0" lang="en-US"/>
              <a:t>29. Which one of the following languages can be the best medium of instruction at primary level? A. Mother Tongue 👈🏻B. Regional Language C. National Language(Hindi) D. International Language(English)</a:t>
            </a:r>
          </a:p>
          <a:p>
            <a:endParaRPr dirty="0" lang="en-US"/>
          </a:p>
          <a:p>
            <a:endParaRPr dirty="0" lang="en-US"/>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829" name=""/>
        <p:cNvGrpSpPr/>
        <p:nvPr/>
      </p:nvGrpSpPr>
      <p:grpSpPr>
        <a:xfrm>
          <a:off x="0" y="0"/>
          <a:ext cx="0" cy="0"/>
          <a:chOff x="0" y="0"/>
          <a:chExt cx="0" cy="0"/>
        </a:xfrm>
      </p:grpSpPr>
      <p:sp>
        <p:nvSpPr>
          <p:cNvPr id="1049059" name="Title 1"/>
          <p:cNvSpPr>
            <a:spLocks noGrp="1"/>
          </p:cNvSpPr>
          <p:nvPr>
            <p:ph type="title"/>
          </p:nvPr>
        </p:nvSpPr>
        <p:spPr/>
        <p:txBody>
          <a:bodyPr/>
          <a:p>
            <a:endParaRPr lang="en-US"/>
          </a:p>
        </p:txBody>
      </p:sp>
      <p:sp>
        <p:nvSpPr>
          <p:cNvPr id="1049060" name="Content Placeholder 2"/>
          <p:cNvSpPr>
            <a:spLocks noGrp="1"/>
          </p:cNvSpPr>
          <p:nvPr>
            <p:ph idx="1"/>
          </p:nvPr>
        </p:nvSpPr>
        <p:spPr/>
        <p:txBody>
          <a:bodyPr/>
          <a:p>
            <a:r>
              <a:rPr dirty="0" lang="en-US"/>
              <a:t>30. The best way to </a:t>
            </a:r>
            <a:r>
              <a:rPr dirty="0" lang="en-US" err="1"/>
              <a:t>reacty</a:t>
            </a:r>
            <a:r>
              <a:rPr dirty="0" lang="en-US"/>
              <a:t> to a wrong answer given by a student is : A. To explain why the answer is wrong 👈🏻B. To scold him for not having learnt the lesson C. To ask another student to give the correct answer D. To ignore the wrong answer and pass on the next </a:t>
            </a:r>
            <a:r>
              <a:rPr dirty="0" lang="en-US" smtClean="0"/>
              <a:t>question</a:t>
            </a:r>
          </a:p>
          <a:p>
            <a:r>
              <a:rPr dirty="0" lang="en-US"/>
              <a:t>31.Q1.A researcher wants to study the future of the Congress-I in India. For the study which tool is most appropriate for him? A. interview B. Schedule C. Rating scale D. Questionnaire👈🏻</a:t>
            </a:r>
          </a:p>
          <a:p>
            <a:endParaRPr dirty="0" lang="en-US"/>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830" name=""/>
        <p:cNvGrpSpPr/>
        <p:nvPr/>
      </p:nvGrpSpPr>
      <p:grpSpPr>
        <a:xfrm>
          <a:off x="0" y="0"/>
          <a:ext cx="0" cy="0"/>
          <a:chOff x="0" y="0"/>
          <a:chExt cx="0" cy="0"/>
        </a:xfrm>
      </p:grpSpPr>
      <p:sp>
        <p:nvSpPr>
          <p:cNvPr id="1049061" name="Title 1"/>
          <p:cNvSpPr>
            <a:spLocks noGrp="1"/>
          </p:cNvSpPr>
          <p:nvPr>
            <p:ph type="title"/>
          </p:nvPr>
        </p:nvSpPr>
        <p:spPr/>
        <p:txBody>
          <a:bodyPr/>
          <a:p>
            <a:endParaRPr lang="en-US"/>
          </a:p>
        </p:txBody>
      </p:sp>
      <p:sp>
        <p:nvSpPr>
          <p:cNvPr id="1049062" name="Content Placeholder 2"/>
          <p:cNvSpPr>
            <a:spLocks noGrp="1"/>
          </p:cNvSpPr>
          <p:nvPr>
            <p:ph idx="1"/>
          </p:nvPr>
        </p:nvSpPr>
        <p:spPr/>
        <p:txBody>
          <a:bodyPr/>
          <a:p>
            <a:r>
              <a:rPr dirty="0" lang="en-US"/>
              <a:t>32. In the guidance of learning a teacher has many important roles. Which one of the following is the least important aspect of the teachers role in the guidance of learning? A. The forestalling of habits. B. The provision of encouragement and moral support. C. The provision of continuous diagnostic and remedial help. D. The development of insight into what constitute the pitfalls and danger to be avoided.👈🏻</a:t>
            </a:r>
          </a:p>
          <a:p>
            <a:endParaRPr dirty="0" lang="en-US"/>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831" name=""/>
        <p:cNvGrpSpPr/>
        <p:nvPr/>
      </p:nvGrpSpPr>
      <p:grpSpPr>
        <a:xfrm>
          <a:off x="0" y="0"/>
          <a:ext cx="0" cy="0"/>
          <a:chOff x="0" y="0"/>
          <a:chExt cx="0" cy="0"/>
        </a:xfrm>
      </p:grpSpPr>
      <p:sp>
        <p:nvSpPr>
          <p:cNvPr id="1049063" name="Title 1"/>
          <p:cNvSpPr>
            <a:spLocks noGrp="1"/>
          </p:cNvSpPr>
          <p:nvPr>
            <p:ph type="title"/>
          </p:nvPr>
        </p:nvSpPr>
        <p:spPr/>
        <p:txBody>
          <a:bodyPr/>
          <a:p>
            <a:endParaRPr lang="en-US"/>
          </a:p>
        </p:txBody>
      </p:sp>
      <p:sp>
        <p:nvSpPr>
          <p:cNvPr id="1049064" name="Content Placeholder 2"/>
          <p:cNvSpPr>
            <a:spLocks noGrp="1"/>
          </p:cNvSpPr>
          <p:nvPr>
            <p:ph idx="1"/>
          </p:nvPr>
        </p:nvSpPr>
        <p:spPr/>
        <p:txBody>
          <a:bodyPr/>
          <a:p>
            <a:r>
              <a:rPr dirty="0" lang="en-US"/>
              <a:t>34.The project method of teaching is best associated with the philosophy of A. B.F. Skinner B. Max Rafferty C. John Dewey 👈🏻D. Robert </a:t>
            </a:r>
            <a:r>
              <a:rPr dirty="0" lang="en-US" err="1" smtClean="0"/>
              <a:t>Hatchins</a:t>
            </a:r>
            <a:endParaRPr dirty="0" lang="en-US" smtClean="0"/>
          </a:p>
          <a:p>
            <a:r>
              <a:rPr dirty="0" lang="en-US"/>
              <a:t>35.Which of the following one is most effective for a teacher? A. Feedback B. Knowledge C. Management D. Teaching skills👈🏻</a:t>
            </a:r>
          </a:p>
          <a:p>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535" name=""/>
        <p:cNvGrpSpPr/>
        <p:nvPr/>
      </p:nvGrpSpPr>
      <p:grpSpPr>
        <a:xfrm>
          <a:off x="0" y="0"/>
          <a:ext cx="0" cy="0"/>
          <a:chOff x="0" y="0"/>
          <a:chExt cx="0" cy="0"/>
        </a:xfrm>
      </p:grpSpPr>
      <p:sp>
        <p:nvSpPr>
          <p:cNvPr id="1048619" name="Content Placeholder 2"/>
          <p:cNvSpPr>
            <a:spLocks noGrp="1"/>
          </p:cNvSpPr>
          <p:nvPr>
            <p:ph idx="1"/>
          </p:nvPr>
        </p:nvSpPr>
        <p:spPr>
          <a:xfrm>
            <a:off x="0" y="0"/>
            <a:ext cx="12192000" cy="6858000"/>
          </a:xfrm>
        </p:spPr>
        <p:txBody>
          <a:bodyPr>
            <a:normAutofit fontScale="71429" lnSpcReduction="20000"/>
          </a:bodyPr>
          <a:p>
            <a:r>
              <a:rPr dirty="0" lang="en-US">
                <a:solidFill>
                  <a:srgbClr val="202124"/>
                </a:solidFill>
                <a:latin typeface="arial" panose="020B0604020202020204" pitchFamily="34" charset="0"/>
              </a:rPr>
              <a:t>Q48. the philosopher which is considered as the father of idealism is:</a:t>
            </a:r>
          </a:p>
          <a:p>
            <a:pPr indent="-342900" marL="342900">
              <a:buAutoNum type="alphaUcPeriod"/>
            </a:pPr>
            <a:r>
              <a:rPr dirty="0" lang="en-US">
                <a:solidFill>
                  <a:srgbClr val="202124"/>
                </a:solidFill>
                <a:latin typeface="arial" panose="020B0604020202020204" pitchFamily="34" charset="0"/>
              </a:rPr>
              <a:t>Aristotle</a:t>
            </a:r>
          </a:p>
          <a:p>
            <a:pPr indent="-342900" marL="342900">
              <a:buAutoNum type="alphaUcPeriod"/>
            </a:pPr>
            <a:r>
              <a:rPr dirty="0" lang="en-US">
                <a:solidFill>
                  <a:srgbClr val="FF0000"/>
                </a:solidFill>
                <a:latin typeface="arial" panose="020B0604020202020204" pitchFamily="34" charset="0"/>
              </a:rPr>
              <a:t>Plato</a:t>
            </a:r>
          </a:p>
          <a:p>
            <a:pPr indent="-342900" marL="342900">
              <a:buAutoNum type="alphaUcPeriod"/>
            </a:pPr>
            <a:r>
              <a:rPr dirty="0" lang="en-US" err="1">
                <a:solidFill>
                  <a:srgbClr val="202124"/>
                </a:solidFill>
                <a:latin typeface="arial" panose="020B0604020202020204" pitchFamily="34" charset="0"/>
              </a:rPr>
              <a:t>Socrate</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Rene </a:t>
            </a:r>
            <a:r>
              <a:rPr dirty="0" lang="en-US" err="1">
                <a:solidFill>
                  <a:srgbClr val="202124"/>
                </a:solidFill>
                <a:latin typeface="arial" panose="020B0604020202020204" pitchFamily="34" charset="0"/>
              </a:rPr>
              <a:t>Descarte</a:t>
            </a:r>
            <a:endParaRPr dirty="0" lang="en-US">
              <a:solidFill>
                <a:srgbClr val="202124"/>
              </a:solidFill>
              <a:latin typeface="arial" panose="020B0604020202020204" pitchFamily="34" charset="0"/>
            </a:endParaRPr>
          </a:p>
          <a:p>
            <a:r>
              <a:rPr dirty="0" lang="x-none">
                <a:solidFill>
                  <a:srgbClr val="202124"/>
                </a:solidFill>
                <a:latin typeface="arial" panose="020B0604020202020204" pitchFamily="34" charset="0"/>
                <a:hlinkClick r:id="rId1"/>
              </a:rPr>
              <a:t>Plato</a:t>
            </a:r>
          </a:p>
          <a:p>
            <a:r>
              <a:rPr b="1" dirty="0" lang="x-none">
                <a:solidFill>
                  <a:srgbClr val="202124"/>
                </a:solidFill>
                <a:latin typeface="arial" panose="020B0604020202020204" pitchFamily="34" charset="0"/>
                <a:hlinkClick r:id="rId1"/>
              </a:rPr>
              <a:t>Plato</a:t>
            </a:r>
            <a:r>
              <a:rPr dirty="0" lang="x-none">
                <a:solidFill>
                  <a:srgbClr val="202124"/>
                </a:solidFill>
                <a:latin typeface="arial" panose="020B0604020202020204" pitchFamily="34" charset="0"/>
                <a:hlinkClick r:id="rId1"/>
              </a:rPr>
              <a:t> is considered by many to be the most important philosopher who ever lived. He is known as the father of idealism in philosophy. His ideas were elitist, with the philosopher king the ideal ruler. Plato is perhaps best known to college students for his parable of a cave, which appears in Plato's </a:t>
            </a:r>
            <a:r>
              <a:rPr dirty="0" lang="x-none" smtClean="0">
                <a:solidFill>
                  <a:srgbClr val="202124"/>
                </a:solidFill>
                <a:latin typeface="arial" panose="020B0604020202020204" pitchFamily="34" charset="0"/>
                <a:hlinkClick r:id="rId1"/>
              </a:rPr>
              <a:t>Republic</a:t>
            </a:r>
            <a:endParaRPr dirty="0" lang="en-US" smtClean="0">
              <a:solidFill>
                <a:srgbClr val="202124"/>
              </a:solidFill>
              <a:latin typeface="arial" panose="020B0604020202020204" pitchFamily="34" charset="0"/>
            </a:endParaRPr>
          </a:p>
          <a:p>
            <a:r>
              <a:rPr dirty="0" lang="en-US">
                <a:solidFill>
                  <a:srgbClr val="202124"/>
                </a:solidFill>
                <a:latin typeface="arial" panose="020B0604020202020204" pitchFamily="34" charset="0"/>
              </a:rPr>
              <a:t>Q49. the philosopher who is considered as father of realism is:</a:t>
            </a:r>
          </a:p>
          <a:p>
            <a:pPr indent="-342900" marL="342900">
              <a:buAutoNum type="alphaUcPeriod"/>
            </a:pPr>
            <a:r>
              <a:rPr dirty="0" lang="en-US" err="1">
                <a:solidFill>
                  <a:srgbClr val="202124"/>
                </a:solidFill>
                <a:latin typeface="arial" panose="020B0604020202020204" pitchFamily="34" charset="0"/>
              </a:rPr>
              <a:t>Socrate</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Rene </a:t>
            </a:r>
            <a:r>
              <a:rPr dirty="0" lang="en-US" err="1">
                <a:solidFill>
                  <a:srgbClr val="202124"/>
                </a:solidFill>
                <a:latin typeface="arial" panose="020B0604020202020204" pitchFamily="34" charset="0"/>
              </a:rPr>
              <a:t>Descarte</a:t>
            </a:r>
            <a:endParaRPr dirty="0" lang="en-US">
              <a:solidFill>
                <a:srgbClr val="202124"/>
              </a:solidFill>
              <a:latin typeface="arial" panose="020B0604020202020204" pitchFamily="34" charset="0"/>
            </a:endParaRPr>
          </a:p>
          <a:p>
            <a:pPr indent="-342900" marL="342900">
              <a:buAutoNum type="alphaUcPeriod"/>
            </a:pPr>
            <a:r>
              <a:rPr dirty="0" lang="en-US">
                <a:solidFill>
                  <a:srgbClr val="FF0000"/>
                </a:solidFill>
                <a:latin typeface="arial" panose="020B0604020202020204" pitchFamily="34" charset="0"/>
              </a:rPr>
              <a:t>Aristotle</a:t>
            </a:r>
          </a:p>
          <a:p>
            <a:pPr indent="-342900" marL="342900">
              <a:buAutoNum type="alphaUcPeriod"/>
            </a:pPr>
            <a:r>
              <a:rPr dirty="0" lang="en-US">
                <a:solidFill>
                  <a:srgbClr val="202124"/>
                </a:solidFill>
                <a:latin typeface="arial" panose="020B0604020202020204" pitchFamily="34" charset="0"/>
              </a:rPr>
              <a:t>Plato</a:t>
            </a:r>
          </a:p>
          <a:p>
            <a:r>
              <a:rPr dirty="0" lang="x-none">
                <a:solidFill>
                  <a:srgbClr val="202124"/>
                </a:solidFill>
                <a:latin typeface="arial" panose="020B0604020202020204" pitchFamily="34" charset="0"/>
                <a:hlinkClick r:id="rId2"/>
              </a:rPr>
              <a:t>Aristotle</a:t>
            </a:r>
          </a:p>
          <a:p>
            <a:r>
              <a:rPr b="1" dirty="0" lang="x-none">
                <a:solidFill>
                  <a:srgbClr val="202124"/>
                </a:solidFill>
                <a:latin typeface="arial" panose="020B0604020202020204" pitchFamily="34" charset="0"/>
                <a:hlinkClick r:id="rId2"/>
              </a:rPr>
              <a:t>Aristotle (384 BC–322 BC)</a:t>
            </a:r>
            <a:r>
              <a:rPr dirty="0" lang="x-none">
                <a:solidFill>
                  <a:srgbClr val="202124"/>
                </a:solidFill>
                <a:latin typeface="arial" panose="020B0604020202020204" pitchFamily="34" charset="0"/>
                <a:hlinkClick r:id="rId2"/>
              </a:rPr>
              <a:t>, the father of realism, was a student of Plato, and adapted his philosophies from that of his teacher. Considering that both men were from the same small community, it is astonishing that both Plato's and Aristotle's philosophies of education have endured for thousands of years</a:t>
            </a:r>
            <a:endParaRPr dirty="0" lang="x-none">
              <a:solidFill>
                <a:srgbClr val="202124"/>
              </a:solidFill>
              <a:latin typeface="arial" panose="020B0604020202020204" pitchFamily="34" charset="0"/>
            </a:endParaRPr>
          </a:p>
          <a:p>
            <a:endParaRPr dirty="0" lang="x-none">
              <a:solidFill>
                <a:srgbClr val="202124"/>
              </a:solidFill>
              <a:latin typeface="arial" panose="020B0604020202020204" pitchFamily="34" charset="0"/>
            </a:endParaRPr>
          </a:p>
          <a:p>
            <a:endParaRPr dirty="0" lang="x-none">
              <a:solidFill>
                <a:srgbClr val="202124"/>
              </a:solidFill>
              <a:latin typeface="arial" panose="020B0604020202020204" pitchFamily="34" charset="0"/>
            </a:endParaRPr>
          </a:p>
          <a:p>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832" name=""/>
        <p:cNvGrpSpPr/>
        <p:nvPr/>
      </p:nvGrpSpPr>
      <p:grpSpPr>
        <a:xfrm>
          <a:off x="0" y="0"/>
          <a:ext cx="0" cy="0"/>
          <a:chOff x="0" y="0"/>
          <a:chExt cx="0" cy="0"/>
        </a:xfrm>
      </p:grpSpPr>
      <p:sp>
        <p:nvSpPr>
          <p:cNvPr id="1049065" name="Title 1"/>
          <p:cNvSpPr>
            <a:spLocks noGrp="1"/>
          </p:cNvSpPr>
          <p:nvPr>
            <p:ph type="title"/>
          </p:nvPr>
        </p:nvSpPr>
        <p:spPr/>
        <p:txBody>
          <a:bodyPr/>
          <a:p>
            <a:endParaRPr lang="en-US"/>
          </a:p>
        </p:txBody>
      </p:sp>
      <p:sp>
        <p:nvSpPr>
          <p:cNvPr id="1049066" name="Content Placeholder 2"/>
          <p:cNvSpPr>
            <a:spLocks noGrp="1"/>
          </p:cNvSpPr>
          <p:nvPr>
            <p:ph idx="1"/>
          </p:nvPr>
        </p:nvSpPr>
        <p:spPr/>
        <p:txBody>
          <a:bodyPr/>
          <a:p>
            <a:r>
              <a:rPr dirty="0" lang="en-US"/>
              <a:t>36.Which of the following is a good method of teaching? A. Seminar and project 👈🏻B. Lecture and dictation C. Seminar and dictation D. Dictation and </a:t>
            </a:r>
            <a:r>
              <a:rPr dirty="0" lang="en-US" smtClean="0"/>
              <a:t>Assignment</a:t>
            </a:r>
          </a:p>
          <a:p>
            <a:r>
              <a:rPr dirty="0" lang="en-US"/>
              <a:t>37.To gain popularity among students, teacher should : A. frequently organize tours B. dictate notes while teaching C. maintain good social relationship D. personally help them in their study👈🏻</a:t>
            </a:r>
          </a:p>
          <a:p>
            <a:endParaRPr dirty="0" lang="en-US"/>
          </a:p>
          <a:p>
            <a:endParaRPr dirty="0" lang="en-US"/>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833" name=""/>
        <p:cNvGrpSpPr/>
        <p:nvPr/>
      </p:nvGrpSpPr>
      <p:grpSpPr>
        <a:xfrm>
          <a:off x="0" y="0"/>
          <a:ext cx="0" cy="0"/>
          <a:chOff x="0" y="0"/>
          <a:chExt cx="0" cy="0"/>
        </a:xfrm>
      </p:grpSpPr>
      <p:sp>
        <p:nvSpPr>
          <p:cNvPr id="1049067" name="Title 1"/>
          <p:cNvSpPr>
            <a:spLocks noGrp="1"/>
          </p:cNvSpPr>
          <p:nvPr>
            <p:ph type="title"/>
          </p:nvPr>
        </p:nvSpPr>
        <p:spPr/>
        <p:txBody>
          <a:bodyPr/>
          <a:p>
            <a:endParaRPr lang="en-US"/>
          </a:p>
        </p:txBody>
      </p:sp>
      <p:sp>
        <p:nvSpPr>
          <p:cNvPr id="1049068" name="Content Placeholder 2"/>
          <p:cNvSpPr>
            <a:spLocks noGrp="1"/>
          </p:cNvSpPr>
          <p:nvPr>
            <p:ph idx="1"/>
          </p:nvPr>
        </p:nvSpPr>
        <p:spPr/>
        <p:txBody>
          <a:bodyPr/>
          <a:p>
            <a:r>
              <a:rPr dirty="0" lang="en-US"/>
              <a:t>38.Which of the following statements regarding motivation is correct? A. Freewill, intellect and reason are the motivating factors according to Plato. B. Curiosity and level of aspiration are motivating factors according to </a:t>
            </a:r>
            <a:r>
              <a:rPr dirty="0" lang="en-US" err="1"/>
              <a:t>Berlyne</a:t>
            </a:r>
            <a:r>
              <a:rPr dirty="0" lang="en-US"/>
              <a:t>. C. Inborn, unlearned </a:t>
            </a:r>
            <a:r>
              <a:rPr dirty="0" lang="en-US" err="1"/>
              <a:t>tendencied</a:t>
            </a:r>
            <a:r>
              <a:rPr dirty="0" lang="en-US"/>
              <a:t>, called instincts are the motivating forces according to James Burt. D. All of these👈🏻</a:t>
            </a:r>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834" name=""/>
        <p:cNvGrpSpPr/>
        <p:nvPr/>
      </p:nvGrpSpPr>
      <p:grpSpPr>
        <a:xfrm>
          <a:off x="0" y="0"/>
          <a:ext cx="0" cy="0"/>
          <a:chOff x="0" y="0"/>
          <a:chExt cx="0" cy="0"/>
        </a:xfrm>
      </p:grpSpPr>
      <p:sp>
        <p:nvSpPr>
          <p:cNvPr id="1049069" name="Title 1"/>
          <p:cNvSpPr>
            <a:spLocks noGrp="1"/>
          </p:cNvSpPr>
          <p:nvPr>
            <p:ph type="title"/>
          </p:nvPr>
        </p:nvSpPr>
        <p:spPr/>
        <p:txBody>
          <a:bodyPr/>
          <a:p>
            <a:endParaRPr lang="en-US"/>
          </a:p>
        </p:txBody>
      </p:sp>
      <p:sp>
        <p:nvSpPr>
          <p:cNvPr id="1049070" name="Content Placeholder 2"/>
          <p:cNvSpPr>
            <a:spLocks noGrp="1"/>
          </p:cNvSpPr>
          <p:nvPr>
            <p:ph idx="1"/>
          </p:nvPr>
        </p:nvSpPr>
        <p:spPr/>
        <p:txBody>
          <a:bodyPr/>
          <a:p>
            <a:r>
              <a:rPr dirty="0" lang="en-US"/>
              <a:t>39. The quality of research is judged by the A. Relevance of research 👈🏻B. Depth of the research C. Experience of researcher D. Methodology followed in conducting the </a:t>
            </a:r>
            <a:r>
              <a:rPr dirty="0" lang="en-US" smtClean="0"/>
              <a:t>research</a:t>
            </a:r>
          </a:p>
          <a:p>
            <a:r>
              <a:rPr dirty="0" lang="en-US"/>
              <a:t>40.During lecture in classroom, some students hesitate to say that they are unable to understand your lecture. What may be the reason for this? A. Students fear you. B. You are unable to communicate effectively. 👈🏻C. Your educational methodology is inadequate. D. There is a cordial relation between you and your students.</a:t>
            </a:r>
          </a:p>
          <a:p>
            <a:endParaRPr dirty="0" lang="en-US"/>
          </a:p>
          <a:p>
            <a:endParaRPr dirty="0" lang="en-US"/>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835" name=""/>
        <p:cNvGrpSpPr/>
        <p:nvPr/>
      </p:nvGrpSpPr>
      <p:grpSpPr>
        <a:xfrm>
          <a:off x="0" y="0"/>
          <a:ext cx="0" cy="0"/>
          <a:chOff x="0" y="0"/>
          <a:chExt cx="0" cy="0"/>
        </a:xfrm>
      </p:grpSpPr>
      <p:sp>
        <p:nvSpPr>
          <p:cNvPr id="1049071" name="Title 1"/>
          <p:cNvSpPr>
            <a:spLocks noGrp="1"/>
          </p:cNvSpPr>
          <p:nvPr>
            <p:ph type="title"/>
          </p:nvPr>
        </p:nvSpPr>
        <p:spPr/>
        <p:txBody>
          <a:bodyPr/>
          <a:p>
            <a:endParaRPr lang="en-US"/>
          </a:p>
        </p:txBody>
      </p:sp>
      <p:sp>
        <p:nvSpPr>
          <p:cNvPr id="1049072" name="Content Placeholder 2"/>
          <p:cNvSpPr>
            <a:spLocks noGrp="1"/>
          </p:cNvSpPr>
          <p:nvPr>
            <p:ph idx="1"/>
          </p:nvPr>
        </p:nvSpPr>
        <p:spPr/>
        <p:txBody>
          <a:bodyPr/>
          <a:p>
            <a:r>
              <a:rPr dirty="0" lang="en-US"/>
              <a:t>41.Which of the following is/are components of ethical research ? A. Disclosure B. Competence C. Understanding D. All of the above</a:t>
            </a:r>
            <a:r>
              <a:rPr dirty="0" lang="en-US" smtClean="0"/>
              <a:t>👈🏻</a:t>
            </a:r>
          </a:p>
          <a:p>
            <a:r>
              <a:rPr dirty="0" lang="en-US"/>
              <a:t>42.Teacher’s primary responsibility lies in A. implementing policies B. keeping students record C. planning educational experiences 👈🏻D. all of the above</a:t>
            </a:r>
          </a:p>
          <a:p>
            <a:endParaRPr dirty="0" lang="en-US"/>
          </a:p>
          <a:p>
            <a:endParaRPr dirty="0" lang="en-US"/>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836" name=""/>
        <p:cNvGrpSpPr/>
        <p:nvPr/>
      </p:nvGrpSpPr>
      <p:grpSpPr>
        <a:xfrm>
          <a:off x="0" y="0"/>
          <a:ext cx="0" cy="0"/>
          <a:chOff x="0" y="0"/>
          <a:chExt cx="0" cy="0"/>
        </a:xfrm>
      </p:grpSpPr>
      <p:sp>
        <p:nvSpPr>
          <p:cNvPr id="1049073" name="Title 1"/>
          <p:cNvSpPr>
            <a:spLocks noGrp="1"/>
          </p:cNvSpPr>
          <p:nvPr>
            <p:ph type="title"/>
          </p:nvPr>
        </p:nvSpPr>
        <p:spPr/>
        <p:txBody>
          <a:bodyPr/>
          <a:p>
            <a:endParaRPr lang="en-US"/>
          </a:p>
        </p:txBody>
      </p:sp>
      <p:sp>
        <p:nvSpPr>
          <p:cNvPr id="1049074" name="Content Placeholder 2"/>
          <p:cNvSpPr>
            <a:spLocks noGrp="1"/>
          </p:cNvSpPr>
          <p:nvPr>
            <p:ph idx="1"/>
          </p:nvPr>
        </p:nvSpPr>
        <p:spPr/>
        <p:txBody>
          <a:bodyPr/>
          <a:p>
            <a:r>
              <a:rPr dirty="0" lang="en-US"/>
              <a:t>43.If a child is a back bencher and unable to watch the blackboard clearly. As a result he stands, sees and sits repeatedly. What inference will you draw regarding the case? A. The child has a defective-vision B. The child is of short height as compared to his classmates C. Both (a) and (b) 👈🏻D. The blackboard is under shining effect of light</a:t>
            </a:r>
          </a:p>
          <a:p>
            <a:endParaRPr dirty="0" lang="en-US"/>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837" name=""/>
        <p:cNvGrpSpPr/>
        <p:nvPr/>
      </p:nvGrpSpPr>
      <p:grpSpPr>
        <a:xfrm>
          <a:off x="0" y="0"/>
          <a:ext cx="0" cy="0"/>
          <a:chOff x="0" y="0"/>
          <a:chExt cx="0" cy="0"/>
        </a:xfrm>
      </p:grpSpPr>
      <p:sp>
        <p:nvSpPr>
          <p:cNvPr id="1049075" name="Title 1"/>
          <p:cNvSpPr>
            <a:spLocks noGrp="1"/>
          </p:cNvSpPr>
          <p:nvPr>
            <p:ph type="title"/>
          </p:nvPr>
        </p:nvSpPr>
        <p:spPr/>
        <p:txBody>
          <a:bodyPr/>
          <a:p>
            <a:endParaRPr lang="en-US"/>
          </a:p>
        </p:txBody>
      </p:sp>
      <p:sp>
        <p:nvSpPr>
          <p:cNvPr id="1049076" name="Content Placeholder 2"/>
          <p:cNvSpPr>
            <a:spLocks noGrp="1"/>
          </p:cNvSpPr>
          <p:nvPr>
            <p:ph idx="1"/>
          </p:nvPr>
        </p:nvSpPr>
        <p:spPr/>
        <p:txBody>
          <a:bodyPr/>
          <a:p>
            <a:r>
              <a:rPr dirty="0" lang="en-US"/>
              <a:t>44.Team teaching has the potential to develop: A. Cooperation B. Competitive spirit C. Highlighting the gaps in each other’s teaching D. The habit of supplementing the teaching of each other</a:t>
            </a:r>
            <a:r>
              <a:rPr dirty="0" lang="en-US" smtClean="0"/>
              <a:t>👈🏻</a:t>
            </a:r>
          </a:p>
          <a:p>
            <a:r>
              <a:rPr dirty="0" lang="en-US"/>
              <a:t>45.Which of the following is not instructional material? A. Transparency 👈🏻B. Audio </a:t>
            </a:r>
            <a:r>
              <a:rPr dirty="0" lang="en-US" err="1"/>
              <a:t>Casset</a:t>
            </a:r>
            <a:r>
              <a:rPr dirty="0" lang="en-US"/>
              <a:t> C. Printed Material D. Over Head Projector</a:t>
            </a:r>
          </a:p>
          <a:p>
            <a:endParaRPr dirty="0" lang="en-US"/>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838" name=""/>
        <p:cNvGrpSpPr/>
        <p:nvPr/>
      </p:nvGrpSpPr>
      <p:grpSpPr>
        <a:xfrm>
          <a:off x="0" y="0"/>
          <a:ext cx="0" cy="0"/>
          <a:chOff x="0" y="0"/>
          <a:chExt cx="0" cy="0"/>
        </a:xfrm>
      </p:grpSpPr>
      <p:sp>
        <p:nvSpPr>
          <p:cNvPr id="1049077" name="Title 1"/>
          <p:cNvSpPr>
            <a:spLocks noGrp="1"/>
          </p:cNvSpPr>
          <p:nvPr>
            <p:ph type="title"/>
          </p:nvPr>
        </p:nvSpPr>
        <p:spPr/>
        <p:txBody>
          <a:bodyPr/>
          <a:p>
            <a:endParaRPr lang="en-US"/>
          </a:p>
        </p:txBody>
      </p:sp>
      <p:sp>
        <p:nvSpPr>
          <p:cNvPr id="1049078" name="Content Placeholder 2"/>
          <p:cNvSpPr>
            <a:spLocks noGrp="1"/>
          </p:cNvSpPr>
          <p:nvPr>
            <p:ph idx="1"/>
          </p:nvPr>
        </p:nvSpPr>
        <p:spPr/>
        <p:txBody>
          <a:bodyPr/>
          <a:p>
            <a:r>
              <a:rPr dirty="0" lang="en-US"/>
              <a:t>46.Which is the least important factor in teaching? A. punishing the students 👈🏻B. lecturing in impressive way C. maintaining discipline in the class D. drawing sketches and diagrams on the </a:t>
            </a:r>
            <a:r>
              <a:rPr dirty="0" lang="en-US" smtClean="0"/>
              <a:t>black-board</a:t>
            </a:r>
          </a:p>
          <a:p>
            <a:r>
              <a:rPr dirty="0" lang="en-US"/>
              <a:t>47.A teacher can establish rapport with his students by: A. playing the role of a guide B. becoming a figure of authority C. becoming a friend to the students D. impressing students with knowledge and skill👈🏻[</a:t>
            </a:r>
          </a:p>
          <a:p>
            <a:endParaRPr dirty="0" lang="en-US"/>
          </a:p>
          <a:p>
            <a:endParaRPr dirty="0" lang="en-US"/>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839" name=""/>
        <p:cNvGrpSpPr/>
        <p:nvPr/>
      </p:nvGrpSpPr>
      <p:grpSpPr>
        <a:xfrm>
          <a:off x="0" y="0"/>
          <a:ext cx="0" cy="0"/>
          <a:chOff x="0" y="0"/>
          <a:chExt cx="0" cy="0"/>
        </a:xfrm>
      </p:grpSpPr>
      <p:sp>
        <p:nvSpPr>
          <p:cNvPr id="1049079" name="Title 1"/>
          <p:cNvSpPr>
            <a:spLocks noGrp="1"/>
          </p:cNvSpPr>
          <p:nvPr>
            <p:ph type="title"/>
          </p:nvPr>
        </p:nvSpPr>
        <p:spPr/>
        <p:txBody>
          <a:bodyPr/>
          <a:p>
            <a:endParaRPr lang="en-US"/>
          </a:p>
        </p:txBody>
      </p:sp>
      <p:sp>
        <p:nvSpPr>
          <p:cNvPr id="1049080" name="Content Placeholder 2"/>
          <p:cNvSpPr>
            <a:spLocks noGrp="1"/>
          </p:cNvSpPr>
          <p:nvPr>
            <p:ph idx="1"/>
          </p:nvPr>
        </p:nvSpPr>
        <p:spPr/>
        <p:txBody>
          <a:bodyPr/>
          <a:p>
            <a:r>
              <a:rPr dirty="0" lang="en-US"/>
              <a:t>48.Why do teachers use teaching aid? A. For students' attention B. To make teaching fun-filled C. To make students attentive D. To teach within understanding level of students</a:t>
            </a:r>
            <a:r>
              <a:rPr dirty="0" lang="en-US" smtClean="0"/>
              <a:t>👈🏻</a:t>
            </a:r>
          </a:p>
          <a:p>
            <a:r>
              <a:rPr dirty="0" lang="en-US"/>
              <a:t>49.What quality the students like the most in a teacher? A. Discipline B. Compassion C. Entertaining D. Idealist philosophy</a:t>
            </a:r>
          </a:p>
          <a:p>
            <a:endParaRPr dirty="0" lang="en-US"/>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840" name=""/>
        <p:cNvGrpSpPr/>
        <p:nvPr/>
      </p:nvGrpSpPr>
      <p:grpSpPr>
        <a:xfrm>
          <a:off x="0" y="0"/>
          <a:ext cx="0" cy="0"/>
          <a:chOff x="0" y="0"/>
          <a:chExt cx="0" cy="0"/>
        </a:xfrm>
      </p:grpSpPr>
      <p:sp>
        <p:nvSpPr>
          <p:cNvPr id="1049081" name="Title 1"/>
          <p:cNvSpPr>
            <a:spLocks noGrp="1"/>
          </p:cNvSpPr>
          <p:nvPr>
            <p:ph type="title"/>
          </p:nvPr>
        </p:nvSpPr>
        <p:spPr/>
        <p:txBody>
          <a:bodyPr/>
          <a:p>
            <a:endParaRPr lang="en-US"/>
          </a:p>
        </p:txBody>
      </p:sp>
      <p:sp>
        <p:nvSpPr>
          <p:cNvPr id="1049082" name="Content Placeholder 2"/>
          <p:cNvSpPr>
            <a:spLocks noGrp="1"/>
          </p:cNvSpPr>
          <p:nvPr>
            <p:ph idx="1"/>
          </p:nvPr>
        </p:nvSpPr>
        <p:spPr/>
        <p:txBody>
          <a:bodyPr/>
          <a:p>
            <a:r>
              <a:rPr dirty="0" lang="en-US"/>
              <a:t>50.Which one of the following is appropriate in respect of teacher student relationship? A. Indifferent B. Cordial and respectful👈🏻 C. Limited to classroom only D. Very informal and </a:t>
            </a:r>
            <a:r>
              <a:rPr dirty="0" lang="en-US" smtClean="0"/>
              <a:t>intimate</a:t>
            </a:r>
          </a:p>
          <a:p>
            <a:r>
              <a:rPr dirty="0" lang="en-US"/>
              <a:t>51.Moral values can be effectively inculcated among the students when the teacher A. himself practices them 👈🏻B. tells stories of great persons C. talks of Gods and Goddesses D. frequently talks about values</a:t>
            </a:r>
          </a:p>
          <a:p>
            <a:endParaRPr dirty="0" lang="en-US"/>
          </a:p>
          <a:p>
            <a:endParaRPr dirty="0" lang="en-US"/>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841" name=""/>
        <p:cNvGrpSpPr/>
        <p:nvPr/>
      </p:nvGrpSpPr>
      <p:grpSpPr>
        <a:xfrm>
          <a:off x="0" y="0"/>
          <a:ext cx="0" cy="0"/>
          <a:chOff x="0" y="0"/>
          <a:chExt cx="0" cy="0"/>
        </a:xfrm>
      </p:grpSpPr>
      <p:sp>
        <p:nvSpPr>
          <p:cNvPr id="1049083" name="Title 1"/>
          <p:cNvSpPr>
            <a:spLocks noGrp="1"/>
          </p:cNvSpPr>
          <p:nvPr>
            <p:ph type="title"/>
          </p:nvPr>
        </p:nvSpPr>
        <p:spPr/>
        <p:txBody>
          <a:bodyPr/>
          <a:p>
            <a:endParaRPr lang="en-US"/>
          </a:p>
        </p:txBody>
      </p:sp>
      <p:sp>
        <p:nvSpPr>
          <p:cNvPr id="1049084" name="Content Placeholder 2"/>
          <p:cNvSpPr>
            <a:spLocks noGrp="1"/>
          </p:cNvSpPr>
          <p:nvPr>
            <p:ph idx="1"/>
          </p:nvPr>
        </p:nvSpPr>
        <p:spPr/>
        <p:txBody>
          <a:bodyPr/>
          <a:p>
            <a:r>
              <a:rPr dirty="0" lang="en-US"/>
              <a:t>52.Which of the following does not belong to a projected aid ? A. Blackboard 👈🏻B. Epidiascope C. Slide projector D. Overhead </a:t>
            </a:r>
            <a:r>
              <a:rPr dirty="0" lang="en-US" smtClean="0"/>
              <a:t>projector</a:t>
            </a:r>
          </a:p>
          <a:p>
            <a:r>
              <a:rPr dirty="0" lang="en-US"/>
              <a:t>53.The type of communication that the teacher has in the classroom, is termed as A. Interpersonal B. Mass communication C. Group communication👈🏻 D. Face-to-face communication</a:t>
            </a:r>
          </a:p>
          <a:p>
            <a:endParaRPr dirty="0" lang="en-US"/>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536" name=""/>
        <p:cNvGrpSpPr/>
        <p:nvPr/>
      </p:nvGrpSpPr>
      <p:grpSpPr>
        <a:xfrm>
          <a:off x="0" y="0"/>
          <a:ext cx="0" cy="0"/>
          <a:chOff x="0" y="0"/>
          <a:chExt cx="0" cy="0"/>
        </a:xfrm>
      </p:grpSpPr>
      <p:sp>
        <p:nvSpPr>
          <p:cNvPr id="1048620" name="Content Placeholder 2"/>
          <p:cNvSpPr>
            <a:spLocks noGrp="1"/>
          </p:cNvSpPr>
          <p:nvPr>
            <p:ph idx="1"/>
          </p:nvPr>
        </p:nvSpPr>
        <p:spPr>
          <a:xfrm>
            <a:off x="0" y="0"/>
            <a:ext cx="12192000" cy="6858000"/>
          </a:xfrm>
        </p:spPr>
        <p:txBody>
          <a:bodyPr>
            <a:normAutofit fontScale="78571" lnSpcReduction="20000"/>
          </a:bodyPr>
          <a:p>
            <a:r>
              <a:rPr dirty="0" lang="en-US">
                <a:solidFill>
                  <a:srgbClr val="202124"/>
                </a:solidFill>
                <a:latin typeface="arial" panose="020B0604020202020204" pitchFamily="34" charset="0"/>
              </a:rPr>
              <a:t>Q50. the branch of psychology which studies the way in which individuals differ in their behavior and the process that underlie it is called:</a:t>
            </a:r>
          </a:p>
          <a:p>
            <a:pPr indent="-342900" marL="342900">
              <a:buAutoNum type="alphaUcPeriod"/>
            </a:pPr>
            <a:r>
              <a:rPr dirty="0" lang="en-US">
                <a:solidFill>
                  <a:srgbClr val="FF0000"/>
                </a:solidFill>
                <a:latin typeface="arial" panose="020B0604020202020204" pitchFamily="34" charset="0"/>
              </a:rPr>
              <a:t>Differential psychology</a:t>
            </a:r>
          </a:p>
          <a:p>
            <a:pPr indent="-342900" marL="342900">
              <a:buAutoNum type="alphaUcPeriod"/>
            </a:pPr>
            <a:r>
              <a:rPr dirty="0" lang="en-US">
                <a:solidFill>
                  <a:srgbClr val="202124"/>
                </a:solidFill>
                <a:latin typeface="arial" panose="020B0604020202020204" pitchFamily="34" charset="0"/>
              </a:rPr>
              <a:t>Clinical psychology</a:t>
            </a:r>
          </a:p>
          <a:p>
            <a:pPr indent="-342900" marL="342900">
              <a:buAutoNum type="alphaUcPeriod"/>
            </a:pPr>
            <a:r>
              <a:rPr dirty="0" lang="en-US">
                <a:solidFill>
                  <a:srgbClr val="202124"/>
                </a:solidFill>
                <a:latin typeface="arial" panose="020B0604020202020204" pitchFamily="34" charset="0"/>
              </a:rPr>
              <a:t>Health </a:t>
            </a:r>
            <a:r>
              <a:rPr dirty="0" lang="en-US" smtClean="0">
                <a:solidFill>
                  <a:srgbClr val="202124"/>
                </a:solidFill>
                <a:latin typeface="arial" panose="020B0604020202020204" pitchFamily="34" charset="0"/>
              </a:rPr>
              <a:t>psychology</a:t>
            </a:r>
          </a:p>
          <a:p>
            <a:pPr indent="0" marL="0">
              <a:buNone/>
            </a:pPr>
            <a:r>
              <a:rPr dirty="0" sz="4400" lang="en-US">
                <a:solidFill>
                  <a:srgbClr val="FF0000"/>
                </a:solidFill>
                <a:hlinkClick r:id="rId1" action="ppaction://hlinksldjump"/>
              </a:rPr>
              <a:t>EXAM EDUCATION OFFICER/KARONGI </a:t>
            </a:r>
            <a:r>
              <a:rPr dirty="0" sz="4400" lang="en-US" smtClean="0">
                <a:solidFill>
                  <a:srgbClr val="FF0000"/>
                </a:solidFill>
                <a:hlinkClick r:id="rId1" action="ppaction://hlinksldjump"/>
              </a:rPr>
              <a:t>13/5/2022</a:t>
            </a:r>
            <a:endParaRPr dirty="0" sz="4400" lang="en-US" smtClean="0">
              <a:solidFill>
                <a:srgbClr val="FF0000"/>
              </a:solidFill>
            </a:endParaRPr>
          </a:p>
          <a:p>
            <a:r>
              <a:rPr dirty="0" sz="4400" lang="en-US">
                <a:solidFill>
                  <a:srgbClr val="202124"/>
                </a:solidFill>
                <a:latin typeface="arial" panose="020B0604020202020204" pitchFamily="34" charset="0"/>
              </a:rPr>
              <a:t>Q1. according to the law determining the organization of education in Rwanda, a School built by government with its own funds with the help of Rwanda people or associations in that is:</a:t>
            </a:r>
          </a:p>
          <a:p>
            <a:pPr indent="-342900" marL="342900">
              <a:buAutoNum type="alphaUcPeriod"/>
            </a:pPr>
            <a:r>
              <a:rPr dirty="0" sz="4400" lang="en-US">
                <a:solidFill>
                  <a:srgbClr val="202124"/>
                </a:solidFill>
                <a:latin typeface="arial" panose="020B0604020202020204" pitchFamily="34" charset="0"/>
              </a:rPr>
              <a:t>A subsidized school</a:t>
            </a:r>
          </a:p>
          <a:p>
            <a:pPr indent="-342900" marL="342900">
              <a:buAutoNum type="alphaUcPeriod"/>
            </a:pPr>
            <a:r>
              <a:rPr dirty="0" sz="4400" lang="en-US">
                <a:solidFill>
                  <a:srgbClr val="202124"/>
                </a:solidFill>
                <a:latin typeface="arial" panose="020B0604020202020204" pitchFamily="34" charset="0"/>
              </a:rPr>
              <a:t>A private school</a:t>
            </a:r>
          </a:p>
          <a:p>
            <a:pPr indent="-342900" marL="342900">
              <a:buAutoNum type="alphaUcPeriod"/>
            </a:pPr>
            <a:r>
              <a:rPr dirty="0" sz="4400" lang="en-US">
                <a:solidFill>
                  <a:srgbClr val="202124"/>
                </a:solidFill>
                <a:latin typeface="arial" panose="020B0604020202020204" pitchFamily="34" charset="0"/>
                <a:hlinkClick r:id="rId2"/>
              </a:rPr>
              <a:t>A public school</a:t>
            </a:r>
            <a:endParaRPr dirty="0" sz="4400" lang="en-US">
              <a:solidFill>
                <a:srgbClr val="202124"/>
              </a:solidFill>
              <a:latin typeface="arial" panose="020B0604020202020204" pitchFamily="34" charset="0"/>
            </a:endParaRPr>
          </a:p>
          <a:p>
            <a:pPr indent="-342900" marL="342900">
              <a:buAutoNum type="alphaUcPeriod"/>
            </a:pPr>
            <a:r>
              <a:rPr dirty="0" sz="4400" lang="en-US">
                <a:solidFill>
                  <a:srgbClr val="202124"/>
                </a:solidFill>
                <a:latin typeface="arial" panose="020B0604020202020204" pitchFamily="34" charset="0"/>
              </a:rPr>
              <a:t>A philanthropic project</a:t>
            </a:r>
          </a:p>
          <a:p>
            <a:pPr indent="0" marL="0">
              <a:buNone/>
            </a:pPr>
            <a:endParaRPr dirty="0" sz="4400" lang="en-US">
              <a:solidFill>
                <a:srgbClr val="FF0000"/>
              </a:solidFill>
              <a:latin typeface="arial" panose="020B0604020202020204" pitchFamily="34" charset="0"/>
            </a:endParaRPr>
          </a:p>
          <a:p>
            <a:endParaRPr dirty="0" lang="en-US"/>
          </a:p>
        </p:txBody>
      </p:sp>
    </p:spTree>
  </p:cSld>
  <p:clrMapOvr>
    <a:masterClrMapping/>
  </p:clrMapOvr>
  <p:timing/>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842" name=""/>
        <p:cNvGrpSpPr/>
        <p:nvPr/>
      </p:nvGrpSpPr>
      <p:grpSpPr>
        <a:xfrm>
          <a:off x="0" y="0"/>
          <a:ext cx="0" cy="0"/>
          <a:chOff x="0" y="0"/>
          <a:chExt cx="0" cy="0"/>
        </a:xfrm>
      </p:grpSpPr>
      <p:sp>
        <p:nvSpPr>
          <p:cNvPr id="1049085" name="Title 1"/>
          <p:cNvSpPr>
            <a:spLocks noGrp="1"/>
          </p:cNvSpPr>
          <p:nvPr>
            <p:ph type="title"/>
          </p:nvPr>
        </p:nvSpPr>
        <p:spPr/>
        <p:txBody>
          <a:bodyPr/>
          <a:p>
            <a:endParaRPr lang="en-US"/>
          </a:p>
        </p:txBody>
      </p:sp>
      <p:sp>
        <p:nvSpPr>
          <p:cNvPr id="1049086" name="Content Placeholder 2"/>
          <p:cNvSpPr>
            <a:spLocks noGrp="1"/>
          </p:cNvSpPr>
          <p:nvPr>
            <p:ph idx="1"/>
          </p:nvPr>
        </p:nvSpPr>
        <p:spPr/>
        <p:txBody>
          <a:bodyPr/>
          <a:p>
            <a:r>
              <a:rPr dirty="0" lang="en-US"/>
              <a:t>55.Instructional aides are used by the teacher to A. Glorify the class B. Ensure discipline C. Attract the students D. Clarify the concepts</a:t>
            </a:r>
            <a:r>
              <a:rPr dirty="0" lang="en-US" smtClean="0"/>
              <a:t>👈🏻</a:t>
            </a:r>
          </a:p>
          <a:p>
            <a:r>
              <a:rPr dirty="0" lang="en-US"/>
              <a:t>56. Techniques used by a teacher to teach include A. Lecture B. Group work C. Self study D. All of the above👈🏻</a:t>
            </a:r>
          </a:p>
          <a:p>
            <a:endParaRPr dirty="0" lang="en-US"/>
          </a:p>
          <a:p>
            <a:endParaRPr dirty="0" lang="en-US"/>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843" name=""/>
        <p:cNvGrpSpPr/>
        <p:nvPr/>
      </p:nvGrpSpPr>
      <p:grpSpPr>
        <a:xfrm>
          <a:off x="0" y="0"/>
          <a:ext cx="0" cy="0"/>
          <a:chOff x="0" y="0"/>
          <a:chExt cx="0" cy="0"/>
        </a:xfrm>
      </p:grpSpPr>
      <p:sp>
        <p:nvSpPr>
          <p:cNvPr id="1049087" name="Title 1"/>
          <p:cNvSpPr>
            <a:spLocks noGrp="1"/>
          </p:cNvSpPr>
          <p:nvPr>
            <p:ph type="title"/>
          </p:nvPr>
        </p:nvSpPr>
        <p:spPr/>
        <p:txBody>
          <a:bodyPr/>
          <a:p>
            <a:endParaRPr lang="en-US"/>
          </a:p>
        </p:txBody>
      </p:sp>
      <p:sp>
        <p:nvSpPr>
          <p:cNvPr id="1049088" name="Content Placeholder 2"/>
          <p:cNvSpPr>
            <a:spLocks noGrp="1"/>
          </p:cNvSpPr>
          <p:nvPr>
            <p:ph idx="1"/>
          </p:nvPr>
        </p:nvSpPr>
        <p:spPr/>
        <p:txBody>
          <a:bodyPr/>
          <a:p>
            <a:r>
              <a:rPr dirty="0" lang="en-US"/>
              <a:t>57.The main objectives of student evaluation of teachers are: A. To make teachers take teaching seriously. B. To help teachers adopt innovative methods of teaching. C. To identify the areas of further improvement in teacher traits. D. All of the above</a:t>
            </a:r>
            <a:r>
              <a:rPr dirty="0" lang="en-US" smtClean="0"/>
              <a:t>👈🏻</a:t>
            </a:r>
          </a:p>
          <a:p>
            <a:r>
              <a:rPr dirty="0" lang="en-US"/>
              <a:t>58.As a teacher, select the best option to ensure your effective presence in the classroom. A. Being authoritarian B. Use of peer command C. Making aggressive statements D. Adoption of well-established posture👈🏻</a:t>
            </a:r>
          </a:p>
          <a:p>
            <a:endParaRPr dirty="0" lang="en-US"/>
          </a:p>
          <a:p>
            <a:endParaRPr dirty="0" lang="en-US"/>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844" name=""/>
        <p:cNvGrpSpPr/>
        <p:nvPr/>
      </p:nvGrpSpPr>
      <p:grpSpPr>
        <a:xfrm>
          <a:off x="0" y="0"/>
          <a:ext cx="0" cy="0"/>
          <a:chOff x="0" y="0"/>
          <a:chExt cx="0" cy="0"/>
        </a:xfrm>
      </p:grpSpPr>
      <p:sp>
        <p:nvSpPr>
          <p:cNvPr id="1049089" name="Title 1"/>
          <p:cNvSpPr>
            <a:spLocks noGrp="1"/>
          </p:cNvSpPr>
          <p:nvPr>
            <p:ph type="title"/>
          </p:nvPr>
        </p:nvSpPr>
        <p:spPr/>
        <p:txBody>
          <a:bodyPr/>
          <a:p>
            <a:endParaRPr lang="en-US"/>
          </a:p>
        </p:txBody>
      </p:sp>
      <p:sp>
        <p:nvSpPr>
          <p:cNvPr id="1049090" name="Content Placeholder 2"/>
          <p:cNvSpPr>
            <a:spLocks noGrp="1"/>
          </p:cNvSpPr>
          <p:nvPr>
            <p:ph idx="1"/>
          </p:nvPr>
        </p:nvSpPr>
        <p:spPr/>
        <p:txBody>
          <a:bodyPr/>
          <a:p>
            <a:r>
              <a:rPr dirty="0" lang="en-US"/>
              <a:t>60.The purpose of formative evaluation is to A. check students’ performance graph. B. grade students’ learning outcomes. C. accelerate students’ learning performance. 👈🏻D. provide feedback to teacher </a:t>
            </a:r>
            <a:r>
              <a:rPr dirty="0" lang="en-US" smtClean="0"/>
              <a:t>effectiveness</a:t>
            </a:r>
          </a:p>
          <a:p>
            <a:r>
              <a:rPr dirty="0" lang="en-US"/>
              <a:t>61.Anything can be taught at any stage of development", was said by __ A. Jean Piaget B. Jerome Bruner 👈🏻C. David </a:t>
            </a:r>
            <a:r>
              <a:rPr dirty="0" lang="en-US" err="1"/>
              <a:t>Ausubel</a:t>
            </a:r>
            <a:r>
              <a:rPr dirty="0" lang="en-US"/>
              <a:t> D. Albert Bandura</a:t>
            </a:r>
          </a:p>
          <a:p>
            <a:endParaRPr dirty="0" lang="en-US"/>
          </a:p>
          <a:p>
            <a:endParaRPr dirty="0" lang="en-US"/>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p:cSld>
    <p:spTree>
      <p:nvGrpSpPr>
        <p:cNvPr id="845" name=""/>
        <p:cNvGrpSpPr/>
        <p:nvPr/>
      </p:nvGrpSpPr>
      <p:grpSpPr>
        <a:xfrm>
          <a:off x="0" y="0"/>
          <a:ext cx="0" cy="0"/>
          <a:chOff x="0" y="0"/>
          <a:chExt cx="0" cy="0"/>
        </a:xfrm>
      </p:grpSpPr>
      <p:sp>
        <p:nvSpPr>
          <p:cNvPr id="1049091" name="Title 1"/>
          <p:cNvSpPr>
            <a:spLocks noGrp="1"/>
          </p:cNvSpPr>
          <p:nvPr>
            <p:ph type="title"/>
          </p:nvPr>
        </p:nvSpPr>
        <p:spPr/>
        <p:txBody>
          <a:bodyPr/>
          <a:p>
            <a:endParaRPr lang="en-US"/>
          </a:p>
        </p:txBody>
      </p:sp>
      <p:sp>
        <p:nvSpPr>
          <p:cNvPr id="1049092" name="Content Placeholder 2"/>
          <p:cNvSpPr>
            <a:spLocks noGrp="1"/>
          </p:cNvSpPr>
          <p:nvPr>
            <p:ph idx="1"/>
          </p:nvPr>
        </p:nvSpPr>
        <p:spPr/>
        <p:txBody>
          <a:bodyPr/>
          <a:p>
            <a:r>
              <a:rPr dirty="0" lang="en-US"/>
              <a:t>62.The development of a student's personality is affected the most by ____. A. Discipline at institute B. Emotional climate at home👈🏻 C. Inherited assets and liabilities D. Social orientation of peers and elders</a:t>
            </a:r>
          </a:p>
          <a:p>
            <a:r>
              <a:rPr dirty="0" lang="en-US"/>
              <a:t>63.What makes an adolescent revolt against Authority? A. He thinks that he is mature enough B. He thinks that he is intelligent enough C. He believes that he does not need any advice D. His want for recognition and independence of thought and action👈🏻</a:t>
            </a:r>
          </a:p>
          <a:p>
            <a:endParaRPr dirty="0" lang="en-US"/>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p:cSld>
    <p:spTree>
      <p:nvGrpSpPr>
        <p:cNvPr id="846" name=""/>
        <p:cNvGrpSpPr/>
        <p:nvPr/>
      </p:nvGrpSpPr>
      <p:grpSpPr>
        <a:xfrm>
          <a:off x="0" y="0"/>
          <a:ext cx="0" cy="0"/>
          <a:chOff x="0" y="0"/>
          <a:chExt cx="0" cy="0"/>
        </a:xfrm>
      </p:grpSpPr>
      <p:sp>
        <p:nvSpPr>
          <p:cNvPr id="1049093" name="Title 1"/>
          <p:cNvSpPr>
            <a:spLocks noGrp="1"/>
          </p:cNvSpPr>
          <p:nvPr>
            <p:ph type="title"/>
          </p:nvPr>
        </p:nvSpPr>
        <p:spPr/>
        <p:txBody>
          <a:bodyPr/>
          <a:p>
            <a:endParaRPr lang="en-US"/>
          </a:p>
        </p:txBody>
      </p:sp>
      <p:sp>
        <p:nvSpPr>
          <p:cNvPr id="1049094" name="Content Placeholder 2"/>
          <p:cNvSpPr>
            <a:spLocks noGrp="1"/>
          </p:cNvSpPr>
          <p:nvPr>
            <p:ph idx="1"/>
          </p:nvPr>
        </p:nvSpPr>
        <p:spPr/>
        <p:txBody>
          <a:bodyPr/>
          <a:p>
            <a:r>
              <a:rPr dirty="0" lang="en-US"/>
              <a:t>64.A teacher should encourage the students to ___________. A. Obey teacher's command B. Submit home-work on time C. Improve their own capabilities D. Score best grades in the class👈🏻</a:t>
            </a:r>
          </a:p>
          <a:p>
            <a:r>
              <a:rPr dirty="0" lang="en-US"/>
              <a:t>65.What is the use of text book in a class? A. Set new standards B. To delimit what is to be taught C. To explain ideas and concepts D. To achieve learning objectives😀</a:t>
            </a:r>
          </a:p>
          <a:p>
            <a:endParaRPr dirty="0" lang="en-US"/>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p:cSld>
    <p:spTree>
      <p:nvGrpSpPr>
        <p:cNvPr id="847" name=""/>
        <p:cNvGrpSpPr/>
        <p:nvPr/>
      </p:nvGrpSpPr>
      <p:grpSpPr>
        <a:xfrm>
          <a:off x="0" y="0"/>
          <a:ext cx="0" cy="0"/>
          <a:chOff x="0" y="0"/>
          <a:chExt cx="0" cy="0"/>
        </a:xfrm>
      </p:grpSpPr>
      <p:sp>
        <p:nvSpPr>
          <p:cNvPr id="1049095" name="Title 1"/>
          <p:cNvSpPr>
            <a:spLocks noGrp="1"/>
          </p:cNvSpPr>
          <p:nvPr>
            <p:ph type="title"/>
          </p:nvPr>
        </p:nvSpPr>
        <p:spPr/>
        <p:txBody>
          <a:bodyPr/>
          <a:p>
            <a:endParaRPr lang="en-US"/>
          </a:p>
        </p:txBody>
      </p:sp>
      <p:sp>
        <p:nvSpPr>
          <p:cNvPr id="1049096" name="Content Placeholder 2"/>
          <p:cNvSpPr>
            <a:spLocks noGrp="1"/>
          </p:cNvSpPr>
          <p:nvPr>
            <p:ph idx="1"/>
          </p:nvPr>
        </p:nvSpPr>
        <p:spPr/>
        <p:txBody>
          <a:bodyPr/>
          <a:p>
            <a:r>
              <a:rPr dirty="0" lang="en-US"/>
              <a:t>66.Suppose you get a Hindi Medium student who has learnt English. He is given five sentences to be translated from Hindi to English. As an evaluator, which aspect would you to try to evaluate in him? A. Synthesis B. Application C. Knowledge D. Understanding</a:t>
            </a:r>
            <a:r>
              <a:rPr dirty="0" lang="en-US" smtClean="0"/>
              <a:t>👈🏻</a:t>
            </a:r>
          </a:p>
          <a:p>
            <a:r>
              <a:rPr dirty="0" lang="en-US"/>
              <a:t>67.You have an aggressive student in your class. Which of the following would you adopt to handle him? A. Punish him B. Allow him the opportunity to act aggressively C. Put him in a highly frustrating and </a:t>
            </a:r>
            <a:r>
              <a:rPr dirty="0" lang="en-US" err="1"/>
              <a:t>enbarrassing</a:t>
            </a:r>
            <a:r>
              <a:rPr dirty="0" lang="en-US"/>
              <a:t> situation  D. Make him aware of the harmful consequences of aggression👈🏻</a:t>
            </a:r>
          </a:p>
          <a:p>
            <a:endParaRPr dirty="0" lang="en-US"/>
          </a:p>
          <a:p>
            <a:endParaRPr dirty="0" lang="en-US"/>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p:cSld>
    <p:spTree>
      <p:nvGrpSpPr>
        <p:cNvPr id="848" name=""/>
        <p:cNvGrpSpPr/>
        <p:nvPr/>
      </p:nvGrpSpPr>
      <p:grpSpPr>
        <a:xfrm>
          <a:off x="0" y="0"/>
          <a:ext cx="0" cy="0"/>
          <a:chOff x="0" y="0"/>
          <a:chExt cx="0" cy="0"/>
        </a:xfrm>
      </p:grpSpPr>
      <p:sp>
        <p:nvSpPr>
          <p:cNvPr id="1049097" name="Title 1"/>
          <p:cNvSpPr>
            <a:spLocks noGrp="1"/>
          </p:cNvSpPr>
          <p:nvPr>
            <p:ph type="title"/>
          </p:nvPr>
        </p:nvSpPr>
        <p:spPr/>
        <p:txBody>
          <a:bodyPr/>
          <a:p>
            <a:endParaRPr lang="en-US"/>
          </a:p>
        </p:txBody>
      </p:sp>
      <p:sp>
        <p:nvSpPr>
          <p:cNvPr id="1049098" name="Content Placeholder 2"/>
          <p:cNvSpPr>
            <a:spLocks noGrp="1"/>
          </p:cNvSpPr>
          <p:nvPr>
            <p:ph idx="1"/>
          </p:nvPr>
        </p:nvSpPr>
        <p:spPr/>
        <p:txBody>
          <a:bodyPr/>
          <a:p>
            <a:r>
              <a:rPr dirty="0" lang="en-US"/>
              <a:t>68.If your purpose is _____, group work is not a good idea. A. Division of work and responsibility B. To overcoming learning difficulties C. To improve coordination and sharing D. To identify different aspects of a problem</a:t>
            </a:r>
            <a:r>
              <a:rPr dirty="0" lang="en-US" smtClean="0"/>
              <a:t>👈🏻</a:t>
            </a:r>
          </a:p>
          <a:p>
            <a:r>
              <a:rPr dirty="0" lang="en-US"/>
              <a:t>69.A student in your class is guilty of stealing. What would you do? A. Send the child to the police B. Publicly demand an apology C. Punish and make the child repay D. Find the cause of the </a:t>
            </a:r>
            <a:r>
              <a:rPr dirty="0" lang="en-US" err="1"/>
              <a:t>behaviour</a:t>
            </a:r>
            <a:r>
              <a:rPr dirty="0" lang="en-US"/>
              <a:t> and explain the effects of stealing👈🏻</a:t>
            </a:r>
          </a:p>
          <a:p>
            <a:endParaRPr dirty="0" lang="en-US"/>
          </a:p>
          <a:p>
            <a:endParaRPr dirty="0" lang="en-US"/>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p:cSld>
    <p:spTree>
      <p:nvGrpSpPr>
        <p:cNvPr id="849" name=""/>
        <p:cNvGrpSpPr/>
        <p:nvPr/>
      </p:nvGrpSpPr>
      <p:grpSpPr>
        <a:xfrm>
          <a:off x="0" y="0"/>
          <a:ext cx="0" cy="0"/>
          <a:chOff x="0" y="0"/>
          <a:chExt cx="0" cy="0"/>
        </a:xfrm>
      </p:grpSpPr>
      <p:sp>
        <p:nvSpPr>
          <p:cNvPr id="1049099" name="Title 1"/>
          <p:cNvSpPr>
            <a:spLocks noGrp="1"/>
          </p:cNvSpPr>
          <p:nvPr>
            <p:ph type="title"/>
          </p:nvPr>
        </p:nvSpPr>
        <p:spPr/>
        <p:txBody>
          <a:bodyPr/>
          <a:p>
            <a:endParaRPr lang="en-US"/>
          </a:p>
        </p:txBody>
      </p:sp>
      <p:sp>
        <p:nvSpPr>
          <p:cNvPr id="1049100" name="Content Placeholder 2"/>
          <p:cNvSpPr>
            <a:spLocks noGrp="1"/>
          </p:cNvSpPr>
          <p:nvPr>
            <p:ph idx="1"/>
          </p:nvPr>
        </p:nvSpPr>
        <p:spPr/>
        <p:txBody>
          <a:bodyPr/>
          <a:p>
            <a:r>
              <a:rPr dirty="0" lang="en-US"/>
              <a:t>Which of the following would you use to shape the habits? A. Training👈🏻 B. Teaching C. Indoctrination D. None of these</a:t>
            </a:r>
          </a:p>
          <a:p>
            <a:endParaRPr dirty="0" lang="en-US"/>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p:cSld>
    <p:spTree>
      <p:nvGrpSpPr>
        <p:cNvPr id="850" name=""/>
        <p:cNvGrpSpPr/>
        <p:nvPr/>
      </p:nvGrpSpPr>
      <p:grpSpPr>
        <a:xfrm>
          <a:off x="0" y="0"/>
          <a:ext cx="0" cy="0"/>
          <a:chOff x="0" y="0"/>
          <a:chExt cx="0" cy="0"/>
        </a:xfrm>
      </p:grpSpPr>
      <p:sp>
        <p:nvSpPr>
          <p:cNvPr id="1049101" name="Title 1"/>
          <p:cNvSpPr>
            <a:spLocks noGrp="1"/>
          </p:cNvSpPr>
          <p:nvPr>
            <p:ph type="title"/>
          </p:nvPr>
        </p:nvSpPr>
        <p:spPr/>
        <p:txBody>
          <a:bodyPr/>
          <a:p>
            <a:endParaRPr lang="en-US"/>
          </a:p>
        </p:txBody>
      </p:sp>
      <p:sp>
        <p:nvSpPr>
          <p:cNvPr id="1049102" name="Content Placeholder 2"/>
          <p:cNvSpPr>
            <a:spLocks noGrp="1"/>
          </p:cNvSpPr>
          <p:nvPr>
            <p:ph idx="1"/>
          </p:nvPr>
        </p:nvSpPr>
        <p:spPr/>
        <p:txBody>
          <a:bodyPr/>
          <a:p>
            <a:r>
              <a:rPr dirty="0" lang="en-US"/>
              <a:t>Its your first day in a class, what would you do? A. Smile at everyone B. Evaluate the subject C. Introduce yourself to the students 👈🏻D. Ask the students to stay disciplined</a:t>
            </a:r>
          </a:p>
          <a:p>
            <a:endParaRPr dirty="0" lang="en-US"/>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p:cSld>
    <p:spTree>
      <p:nvGrpSpPr>
        <p:cNvPr id="851" name=""/>
        <p:cNvGrpSpPr/>
        <p:nvPr/>
      </p:nvGrpSpPr>
      <p:grpSpPr>
        <a:xfrm>
          <a:off x="0" y="0"/>
          <a:ext cx="0" cy="0"/>
          <a:chOff x="0" y="0"/>
          <a:chExt cx="0" cy="0"/>
        </a:xfrm>
      </p:grpSpPr>
      <p:sp>
        <p:nvSpPr>
          <p:cNvPr id="1049103" name="Title 1"/>
          <p:cNvSpPr>
            <a:spLocks noGrp="1"/>
          </p:cNvSpPr>
          <p:nvPr>
            <p:ph type="title"/>
          </p:nvPr>
        </p:nvSpPr>
        <p:spPr/>
        <p:txBody>
          <a:bodyPr/>
          <a:p>
            <a:endParaRPr lang="en-US"/>
          </a:p>
        </p:txBody>
      </p:sp>
      <p:sp>
        <p:nvSpPr>
          <p:cNvPr id="1049104" name="Content Placeholder 2"/>
          <p:cNvSpPr>
            <a:spLocks noGrp="1"/>
          </p:cNvSpPr>
          <p:nvPr>
            <p:ph idx="1"/>
          </p:nvPr>
        </p:nvSpPr>
        <p:spPr/>
        <p:txBody>
          <a:bodyPr/>
          <a:p>
            <a:r>
              <a:rPr dirty="0" lang="en-US"/>
              <a:t>Following attributes would correctly define learning A. Belief, creativity, and endurance 👈🏻B. </a:t>
            </a:r>
            <a:r>
              <a:rPr dirty="0" lang="en-US" err="1"/>
              <a:t>Intution</a:t>
            </a:r>
            <a:r>
              <a:rPr dirty="0" lang="en-US"/>
              <a:t>, intelligence and </a:t>
            </a:r>
            <a:r>
              <a:rPr dirty="0" lang="en-US" err="1"/>
              <a:t>memorisation</a:t>
            </a:r>
            <a:r>
              <a:rPr dirty="0" lang="en-US"/>
              <a:t> C. Change of </a:t>
            </a:r>
            <a:r>
              <a:rPr dirty="0" lang="en-US" err="1"/>
              <a:t>behaviour</a:t>
            </a:r>
            <a:r>
              <a:rPr dirty="0" lang="en-US"/>
              <a:t>, practice and experience D. Understanding, imagination and workmanship</a:t>
            </a: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537" name=""/>
        <p:cNvGrpSpPr/>
        <p:nvPr/>
      </p:nvGrpSpPr>
      <p:grpSpPr>
        <a:xfrm>
          <a:off x="0" y="0"/>
          <a:ext cx="0" cy="0"/>
          <a:chOff x="0" y="0"/>
          <a:chExt cx="0" cy="0"/>
        </a:xfrm>
      </p:grpSpPr>
      <p:sp>
        <p:nvSpPr>
          <p:cNvPr id="1048621"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Q2. a school built </a:t>
            </a:r>
            <a:r>
              <a:rPr dirty="0" lang="en-US" smtClean="0">
                <a:solidFill>
                  <a:srgbClr val="202124"/>
                </a:solidFill>
                <a:latin typeface="arial" panose="020B0604020202020204" pitchFamily="34" charset="0"/>
              </a:rPr>
              <a:t>by government </a:t>
            </a:r>
            <a:r>
              <a:rPr dirty="0" lang="en-US">
                <a:solidFill>
                  <a:srgbClr val="202124"/>
                </a:solidFill>
                <a:latin typeface="arial" panose="020B0604020202020204" pitchFamily="34" charset="0"/>
              </a:rPr>
              <a:t>on property given to a private person or an association in accordance with the laws and regulations is:</a:t>
            </a:r>
          </a:p>
          <a:p>
            <a:pPr indent="-342900" marL="342900">
              <a:buAutoNum type="alphaUcPeriod"/>
            </a:pPr>
            <a:r>
              <a:rPr dirty="0" lang="en-US">
                <a:solidFill>
                  <a:srgbClr val="202124"/>
                </a:solidFill>
                <a:latin typeface="arial" panose="020B0604020202020204" pitchFamily="34" charset="0"/>
              </a:rPr>
              <a:t>A public school</a:t>
            </a:r>
          </a:p>
          <a:p>
            <a:pPr indent="-342900" marL="342900">
              <a:buAutoNum type="alphaUcPeriod"/>
            </a:pPr>
            <a:r>
              <a:rPr dirty="0" lang="en-US">
                <a:solidFill>
                  <a:srgbClr val="202124"/>
                </a:solidFill>
                <a:latin typeface="arial" panose="020B0604020202020204" pitchFamily="34" charset="0"/>
              </a:rPr>
              <a:t>A </a:t>
            </a:r>
            <a:r>
              <a:rPr dirty="0" lang="en-US" smtClean="0">
                <a:solidFill>
                  <a:srgbClr val="202124"/>
                </a:solidFill>
                <a:latin typeface="arial" panose="020B0604020202020204" pitchFamily="34" charset="0"/>
                <a:hlinkClick r:id="rId1"/>
              </a:rPr>
              <a:t>subsidized </a:t>
            </a:r>
            <a:r>
              <a:rPr dirty="0" lang="en-US">
                <a:solidFill>
                  <a:srgbClr val="202124"/>
                </a:solidFill>
                <a:latin typeface="arial" panose="020B0604020202020204" pitchFamily="34" charset="0"/>
                <a:hlinkClick r:id="rId1"/>
              </a:rPr>
              <a:t>school</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Government aided school</a:t>
            </a:r>
          </a:p>
          <a:p>
            <a:pPr indent="-342900" marL="342900">
              <a:buAutoNum type="alphaUcPeriod"/>
            </a:pPr>
            <a:r>
              <a:rPr dirty="0" lang="en-US">
                <a:solidFill>
                  <a:srgbClr val="202124"/>
                </a:solidFill>
                <a:latin typeface="arial" panose="020B0604020202020204" pitchFamily="34" charset="0"/>
              </a:rPr>
              <a:t>A and C are </a:t>
            </a:r>
            <a:r>
              <a:rPr dirty="0" lang="en-US" smtClean="0">
                <a:solidFill>
                  <a:srgbClr val="202124"/>
                </a:solidFill>
                <a:latin typeface="arial" panose="020B0604020202020204" pitchFamily="34" charset="0"/>
              </a:rPr>
              <a:t>correct</a:t>
            </a:r>
          </a:p>
          <a:p>
            <a:r>
              <a:rPr dirty="0" lang="en-US">
                <a:solidFill>
                  <a:srgbClr val="202124"/>
                </a:solidFill>
                <a:latin typeface="arial" panose="020B0604020202020204" pitchFamily="34" charset="0"/>
              </a:rPr>
              <a:t>Q3. according to law determining the organization of education in Rwanda, a school built by individuals or association with no contribution of the </a:t>
            </a:r>
            <a:r>
              <a:rPr dirty="0" lang="en-US" err="1">
                <a:solidFill>
                  <a:srgbClr val="202124"/>
                </a:solidFill>
                <a:latin typeface="arial" panose="020B0604020202020204" pitchFamily="34" charset="0"/>
              </a:rPr>
              <a:t>govermment</a:t>
            </a:r>
            <a:r>
              <a:rPr dirty="0" lang="en-US">
                <a:solidFill>
                  <a:srgbClr val="202124"/>
                </a:solidFill>
                <a:latin typeface="arial" panose="020B0604020202020204" pitchFamily="34" charset="0"/>
              </a:rPr>
              <a:t> is:</a:t>
            </a:r>
          </a:p>
          <a:p>
            <a:pPr indent="-342900" marL="342900">
              <a:buAutoNum type="alphaUcPeriod"/>
            </a:pPr>
            <a:r>
              <a:rPr dirty="0" lang="en-US">
                <a:solidFill>
                  <a:srgbClr val="FF0000"/>
                </a:solidFill>
                <a:latin typeface="arial" panose="020B0604020202020204" pitchFamily="34" charset="0"/>
              </a:rPr>
              <a:t>A private school</a:t>
            </a:r>
          </a:p>
          <a:p>
            <a:pPr indent="-342900" marL="342900">
              <a:buAutoNum type="alphaUcPeriod"/>
            </a:pPr>
            <a:r>
              <a:rPr dirty="0" lang="en-US">
                <a:solidFill>
                  <a:srgbClr val="202124"/>
                </a:solidFill>
                <a:latin typeface="arial" panose="020B0604020202020204" pitchFamily="34" charset="0"/>
              </a:rPr>
              <a:t>A public school</a:t>
            </a:r>
          </a:p>
          <a:p>
            <a:pPr indent="-342900" marL="342900">
              <a:buAutoNum type="alphaUcPeriod"/>
            </a:pPr>
            <a:r>
              <a:rPr dirty="0" lang="en-US">
                <a:solidFill>
                  <a:srgbClr val="202124"/>
                </a:solidFill>
                <a:latin typeface="arial" panose="020B0604020202020204" pitchFamily="34" charset="0"/>
              </a:rPr>
              <a:t>A subsided school</a:t>
            </a:r>
          </a:p>
          <a:p>
            <a:pPr indent="-342900" marL="342900">
              <a:buAutoNum type="alphaUcPeriod"/>
            </a:pPr>
            <a:r>
              <a:rPr dirty="0" lang="en-US">
                <a:solidFill>
                  <a:srgbClr val="202124"/>
                </a:solidFill>
                <a:latin typeface="arial" panose="020B0604020202020204" pitchFamily="34" charset="0"/>
              </a:rPr>
              <a:t>Government aided school</a:t>
            </a:r>
          </a:p>
          <a:p>
            <a:endParaRPr dirty="0" lang="en-US">
              <a:solidFill>
                <a:srgbClr val="202124"/>
              </a:solidFill>
              <a:latin typeface="arial" panose="020B0604020202020204" pitchFamily="34" charset="0"/>
            </a:endParaRPr>
          </a:p>
          <a:p>
            <a:pPr indent="0" marL="0">
              <a:buNone/>
            </a:pP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350.xml><?xml version="1.0" encoding="utf-8"?>
<p:sld xmlns:a="http://schemas.openxmlformats.org/drawingml/2006/main" xmlns:r="http://schemas.openxmlformats.org/officeDocument/2006/relationships" xmlns:p="http://schemas.openxmlformats.org/presentationml/2006/main">
  <p:cSld>
    <p:spTree>
      <p:nvGrpSpPr>
        <p:cNvPr id="852" name=""/>
        <p:cNvGrpSpPr/>
        <p:nvPr/>
      </p:nvGrpSpPr>
      <p:grpSpPr>
        <a:xfrm>
          <a:off x="0" y="0"/>
          <a:ext cx="0" cy="0"/>
          <a:chOff x="0" y="0"/>
          <a:chExt cx="0" cy="0"/>
        </a:xfrm>
      </p:grpSpPr>
      <p:sp>
        <p:nvSpPr>
          <p:cNvPr id="1049105" name="Title 1"/>
          <p:cNvSpPr>
            <a:spLocks noGrp="1"/>
          </p:cNvSpPr>
          <p:nvPr>
            <p:ph type="title"/>
          </p:nvPr>
        </p:nvSpPr>
        <p:spPr/>
        <p:txBody>
          <a:bodyPr/>
          <a:p>
            <a:endParaRPr lang="en-US"/>
          </a:p>
        </p:txBody>
      </p:sp>
      <p:sp>
        <p:nvSpPr>
          <p:cNvPr id="1049106" name="Content Placeholder 2"/>
          <p:cNvSpPr>
            <a:spLocks noGrp="1"/>
          </p:cNvSpPr>
          <p:nvPr>
            <p:ph idx="1"/>
          </p:nvPr>
        </p:nvSpPr>
        <p:spPr/>
        <p:txBody>
          <a:bodyPr/>
          <a:p>
            <a:r>
              <a:rPr dirty="0" lang="en-US"/>
              <a:t>The concept of totalitarian education in the West was in </a:t>
            </a:r>
            <a:r>
              <a:rPr dirty="0" lang="en-US" err="1"/>
              <a:t>favour</a:t>
            </a:r>
            <a:r>
              <a:rPr dirty="0" lang="en-US"/>
              <a:t> of A. Making the state responsible to evolve education as a means of satisfying individual's needs and interests B. Making the education of the individual as an instrument for </a:t>
            </a:r>
            <a:r>
              <a:rPr dirty="0" lang="en-US" err="1"/>
              <a:t>realising</a:t>
            </a:r>
            <a:r>
              <a:rPr dirty="0" lang="en-US"/>
              <a:t> the ends of the state 👈🏻C. The education of the individual for development of his total personality D. Treating education as a binding factor of international understanding</a:t>
            </a:r>
          </a:p>
          <a:p>
            <a:endParaRPr dirty="0" lang="en-US"/>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p:cSld>
    <p:spTree>
      <p:nvGrpSpPr>
        <p:cNvPr id="853" name=""/>
        <p:cNvGrpSpPr/>
        <p:nvPr/>
      </p:nvGrpSpPr>
      <p:grpSpPr>
        <a:xfrm>
          <a:off x="0" y="0"/>
          <a:ext cx="0" cy="0"/>
          <a:chOff x="0" y="0"/>
          <a:chExt cx="0" cy="0"/>
        </a:xfrm>
      </p:grpSpPr>
      <p:sp>
        <p:nvSpPr>
          <p:cNvPr id="1049107" name="Title 1"/>
          <p:cNvSpPr>
            <a:spLocks noGrp="1"/>
          </p:cNvSpPr>
          <p:nvPr>
            <p:ph type="title"/>
          </p:nvPr>
        </p:nvSpPr>
        <p:spPr/>
        <p:txBody>
          <a:bodyPr/>
          <a:p>
            <a:endParaRPr lang="en-US"/>
          </a:p>
        </p:txBody>
      </p:sp>
      <p:sp>
        <p:nvSpPr>
          <p:cNvPr id="1049108" name="Content Placeholder 2"/>
          <p:cNvSpPr>
            <a:spLocks noGrp="1"/>
          </p:cNvSpPr>
          <p:nvPr>
            <p:ph idx="1"/>
          </p:nvPr>
        </p:nvSpPr>
        <p:spPr/>
        <p:txBody>
          <a:bodyPr/>
          <a:p>
            <a:r>
              <a:rPr dirty="0" lang="en-US"/>
              <a:t>The word “Pedagogy” means? A. to guide the child B. to lead the child👈🏻 C. to educate the child D. to understand the child</a:t>
            </a:r>
          </a:p>
          <a:p>
            <a:endParaRPr dirty="0" lang="en-US"/>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p:cSld>
    <p:spTree>
      <p:nvGrpSpPr>
        <p:cNvPr id="854" name=""/>
        <p:cNvGrpSpPr/>
        <p:nvPr/>
      </p:nvGrpSpPr>
      <p:grpSpPr>
        <a:xfrm>
          <a:off x="0" y="0"/>
          <a:ext cx="0" cy="0"/>
          <a:chOff x="0" y="0"/>
          <a:chExt cx="0" cy="0"/>
        </a:xfrm>
      </p:grpSpPr>
      <p:sp>
        <p:nvSpPr>
          <p:cNvPr id="1049109" name="Title 1"/>
          <p:cNvSpPr>
            <a:spLocks noGrp="1"/>
          </p:cNvSpPr>
          <p:nvPr>
            <p:ph type="title"/>
          </p:nvPr>
        </p:nvSpPr>
        <p:spPr/>
        <p:txBody>
          <a:bodyPr/>
          <a:p>
            <a:endParaRPr lang="en-US"/>
          </a:p>
        </p:txBody>
      </p:sp>
      <p:sp>
        <p:nvSpPr>
          <p:cNvPr id="1049110" name="Content Placeholder 2"/>
          <p:cNvSpPr>
            <a:spLocks noGrp="1"/>
          </p:cNvSpPr>
          <p:nvPr>
            <p:ph idx="1"/>
          </p:nvPr>
        </p:nvSpPr>
        <p:spPr/>
        <p:txBody>
          <a:bodyPr/>
          <a:p>
            <a:r>
              <a:rPr dirty="0" lang="en-US"/>
              <a:t>According to Emile, the noblest work in education is to make a/an A. thinker B. entrepreneur C. good citizen 👈🏻D. reasoning man</a:t>
            </a:r>
          </a:p>
          <a:p>
            <a:endParaRPr dirty="0" lang="en-US"/>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p:cSld>
    <p:spTree>
      <p:nvGrpSpPr>
        <p:cNvPr id="855" name=""/>
        <p:cNvGrpSpPr/>
        <p:nvPr/>
      </p:nvGrpSpPr>
      <p:grpSpPr>
        <a:xfrm>
          <a:off x="0" y="0"/>
          <a:ext cx="0" cy="0"/>
          <a:chOff x="0" y="0"/>
          <a:chExt cx="0" cy="0"/>
        </a:xfrm>
      </p:grpSpPr>
      <p:sp>
        <p:nvSpPr>
          <p:cNvPr id="1049111" name="Title 1"/>
          <p:cNvSpPr>
            <a:spLocks noGrp="1"/>
          </p:cNvSpPr>
          <p:nvPr>
            <p:ph type="title"/>
          </p:nvPr>
        </p:nvSpPr>
        <p:spPr/>
        <p:txBody>
          <a:bodyPr/>
          <a:p>
            <a:endParaRPr lang="en-US"/>
          </a:p>
        </p:txBody>
      </p:sp>
      <p:sp>
        <p:nvSpPr>
          <p:cNvPr id="1049112" name="Content Placeholder 2"/>
          <p:cNvSpPr>
            <a:spLocks noGrp="1"/>
          </p:cNvSpPr>
          <p:nvPr>
            <p:ph idx="1"/>
          </p:nvPr>
        </p:nvSpPr>
        <p:spPr/>
        <p:txBody>
          <a:bodyPr/>
          <a:p>
            <a:r>
              <a:rPr dirty="0" lang="en-US"/>
              <a:t>54.Successful Communication in classroom teaching is A. Circular B. Influential C. Directional D. Reciprocal👈🏻</a:t>
            </a:r>
          </a:p>
          <a:p>
            <a:endParaRPr dirty="0" lang="en-US"/>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p:cSld>
    <p:spTree>
      <p:nvGrpSpPr>
        <p:cNvPr id="856" name=""/>
        <p:cNvGrpSpPr/>
        <p:nvPr/>
      </p:nvGrpSpPr>
      <p:grpSpPr>
        <a:xfrm>
          <a:off x="0" y="0"/>
          <a:ext cx="0" cy="0"/>
          <a:chOff x="0" y="0"/>
          <a:chExt cx="0" cy="0"/>
        </a:xfrm>
      </p:grpSpPr>
      <p:sp>
        <p:nvSpPr>
          <p:cNvPr id="1049113" name="Title 1"/>
          <p:cNvSpPr>
            <a:spLocks noGrp="1"/>
          </p:cNvSpPr>
          <p:nvPr>
            <p:ph type="title"/>
          </p:nvPr>
        </p:nvSpPr>
        <p:spPr/>
        <p:txBody>
          <a:bodyPr/>
          <a:p>
            <a:endParaRPr lang="en-US"/>
          </a:p>
        </p:txBody>
      </p:sp>
      <p:sp>
        <p:nvSpPr>
          <p:cNvPr id="1049114" name="Content Placeholder 2"/>
          <p:cNvSpPr>
            <a:spLocks noGrp="1"/>
          </p:cNvSpPr>
          <p:nvPr>
            <p:ph idx="1"/>
          </p:nvPr>
        </p:nvSpPr>
        <p:spPr/>
        <p:txBody>
          <a:bodyPr/>
          <a:p>
            <a:r>
              <a:rPr dirty="0" lang="en-US"/>
              <a:t>The more often a particular ability is used the ____ it becomes. A. weaker B. stronger 👈🏻C. less important D. more important</a:t>
            </a:r>
          </a:p>
          <a:p>
            <a:endParaRPr dirty="0" lang="en-US"/>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p:cSld>
    <p:spTree>
      <p:nvGrpSpPr>
        <p:cNvPr id="857" name=""/>
        <p:cNvGrpSpPr/>
        <p:nvPr/>
      </p:nvGrpSpPr>
      <p:grpSpPr>
        <a:xfrm>
          <a:off x="0" y="0"/>
          <a:ext cx="0" cy="0"/>
          <a:chOff x="0" y="0"/>
          <a:chExt cx="0" cy="0"/>
        </a:xfrm>
      </p:grpSpPr>
      <p:sp>
        <p:nvSpPr>
          <p:cNvPr id="1049115" name="Title 1"/>
          <p:cNvSpPr>
            <a:spLocks noGrp="1"/>
          </p:cNvSpPr>
          <p:nvPr>
            <p:ph type="title"/>
          </p:nvPr>
        </p:nvSpPr>
        <p:spPr/>
        <p:txBody>
          <a:bodyPr/>
          <a:p>
            <a:endParaRPr lang="en-US"/>
          </a:p>
        </p:txBody>
      </p:sp>
      <p:sp>
        <p:nvSpPr>
          <p:cNvPr id="1049116" name="Content Placeholder 2"/>
          <p:cNvSpPr>
            <a:spLocks noGrp="1"/>
          </p:cNvSpPr>
          <p:nvPr>
            <p:ph idx="1"/>
          </p:nvPr>
        </p:nvSpPr>
        <p:spPr/>
        <p:txBody>
          <a:bodyPr/>
          <a:p>
            <a:r>
              <a:rPr dirty="0" lang="en-US"/>
              <a:t>The process of reasoning from one or more given statements to reach a logically certain conclusion is called A. Inductive Reasoning B. Deductive Reasoning 👈🏻C. Qualitative Reasoning D. Quantitative Reasoning</a:t>
            </a:r>
          </a:p>
          <a:p>
            <a:endParaRPr dirty="0" lang="en-US"/>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p:cSld>
    <p:spTree>
      <p:nvGrpSpPr>
        <p:cNvPr id="858" name=""/>
        <p:cNvGrpSpPr/>
        <p:nvPr/>
      </p:nvGrpSpPr>
      <p:grpSpPr>
        <a:xfrm>
          <a:off x="0" y="0"/>
          <a:ext cx="0" cy="0"/>
          <a:chOff x="0" y="0"/>
          <a:chExt cx="0" cy="0"/>
        </a:xfrm>
      </p:grpSpPr>
      <p:sp>
        <p:nvSpPr>
          <p:cNvPr id="1049117" name="Title 1"/>
          <p:cNvSpPr>
            <a:spLocks noGrp="1"/>
          </p:cNvSpPr>
          <p:nvPr>
            <p:ph type="title"/>
          </p:nvPr>
        </p:nvSpPr>
        <p:spPr/>
        <p:txBody>
          <a:bodyPr/>
          <a:p>
            <a:endParaRPr lang="en-US"/>
          </a:p>
        </p:txBody>
      </p:sp>
      <p:sp>
        <p:nvSpPr>
          <p:cNvPr id="1049118" name="Content Placeholder 2"/>
          <p:cNvSpPr>
            <a:spLocks noGrp="1"/>
          </p:cNvSpPr>
          <p:nvPr>
            <p:ph idx="1"/>
          </p:nvPr>
        </p:nvSpPr>
        <p:spPr/>
        <p:txBody>
          <a:bodyPr/>
          <a:p>
            <a:r>
              <a:rPr dirty="0" lang="en-US"/>
              <a:t>Who advocated removing children from their mothers’ care and raising them as wards of the state? A. Plato👈🏻 B. Socrates C. Aristotle D. John Locke</a:t>
            </a:r>
          </a:p>
          <a:p>
            <a:endParaRPr dirty="0" lang="en-US"/>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p:cSld>
    <p:spTree>
      <p:nvGrpSpPr>
        <p:cNvPr id="859" name=""/>
        <p:cNvGrpSpPr/>
        <p:nvPr/>
      </p:nvGrpSpPr>
      <p:grpSpPr>
        <a:xfrm>
          <a:off x="0" y="0"/>
          <a:ext cx="0" cy="0"/>
          <a:chOff x="0" y="0"/>
          <a:chExt cx="0" cy="0"/>
        </a:xfrm>
      </p:grpSpPr>
      <p:sp>
        <p:nvSpPr>
          <p:cNvPr id="1049119" name="Title 1"/>
          <p:cNvSpPr>
            <a:spLocks noGrp="1"/>
          </p:cNvSpPr>
          <p:nvPr>
            <p:ph type="title"/>
          </p:nvPr>
        </p:nvSpPr>
        <p:spPr/>
        <p:txBody>
          <a:bodyPr/>
          <a:p>
            <a:endParaRPr lang="en-US"/>
          </a:p>
        </p:txBody>
      </p:sp>
      <p:sp>
        <p:nvSpPr>
          <p:cNvPr id="1049120" name="Content Placeholder 2"/>
          <p:cNvSpPr>
            <a:spLocks noGrp="1"/>
          </p:cNvSpPr>
          <p:nvPr>
            <p:ph idx="1"/>
          </p:nvPr>
        </p:nvSpPr>
        <p:spPr/>
        <p:txBody>
          <a:bodyPr/>
          <a:p>
            <a:r>
              <a:rPr dirty="0" lang="en-US"/>
              <a:t>The process of selecting units from a population to estimate characteristics of the population is called A. research B. sampling 👈🏻C. inference D. analyzing</a:t>
            </a:r>
          </a:p>
          <a:p>
            <a:endParaRPr dirty="0" lang="en-US"/>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p:cSld>
    <p:spTree>
      <p:nvGrpSpPr>
        <p:cNvPr id="860" name=""/>
        <p:cNvGrpSpPr/>
        <p:nvPr/>
      </p:nvGrpSpPr>
      <p:grpSpPr>
        <a:xfrm>
          <a:off x="0" y="0"/>
          <a:ext cx="0" cy="0"/>
          <a:chOff x="0" y="0"/>
          <a:chExt cx="0" cy="0"/>
        </a:xfrm>
      </p:grpSpPr>
      <p:sp>
        <p:nvSpPr>
          <p:cNvPr id="1049121" name="Title 1"/>
          <p:cNvSpPr>
            <a:spLocks noGrp="1"/>
          </p:cNvSpPr>
          <p:nvPr>
            <p:ph type="title"/>
          </p:nvPr>
        </p:nvSpPr>
        <p:spPr/>
        <p:txBody>
          <a:bodyPr/>
          <a:p>
            <a:endParaRPr lang="en-US"/>
          </a:p>
        </p:txBody>
      </p:sp>
      <p:sp>
        <p:nvSpPr>
          <p:cNvPr id="1049122" name="Content Placeholder 2"/>
          <p:cNvSpPr>
            <a:spLocks noGrp="1"/>
          </p:cNvSpPr>
          <p:nvPr>
            <p:ph idx="1"/>
          </p:nvPr>
        </p:nvSpPr>
        <p:spPr/>
        <p:txBody>
          <a:bodyPr/>
          <a:p>
            <a:r>
              <a:rPr dirty="0" lang="en-US"/>
              <a:t>The concept of </a:t>
            </a:r>
            <a:r>
              <a:rPr dirty="0" lang="en-US" err="1"/>
              <a:t>perennialism</a:t>
            </a:r>
            <a:r>
              <a:rPr dirty="0" lang="en-US"/>
              <a:t> in education means school curricula should focus on what is A. in need B. in demand C. important D. everlasting👈🏻</a:t>
            </a:r>
          </a:p>
          <a:p>
            <a:endParaRPr dirty="0" lang="en-US"/>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p:cSld>
    <p:spTree>
      <p:nvGrpSpPr>
        <p:cNvPr id="861" name=""/>
        <p:cNvGrpSpPr/>
        <p:nvPr/>
      </p:nvGrpSpPr>
      <p:grpSpPr>
        <a:xfrm>
          <a:off x="0" y="0"/>
          <a:ext cx="0" cy="0"/>
          <a:chOff x="0" y="0"/>
          <a:chExt cx="0" cy="0"/>
        </a:xfrm>
      </p:grpSpPr>
      <p:sp>
        <p:nvSpPr>
          <p:cNvPr id="1049123" name="Title 1"/>
          <p:cNvSpPr>
            <a:spLocks noGrp="1"/>
          </p:cNvSpPr>
          <p:nvPr>
            <p:ph type="title"/>
          </p:nvPr>
        </p:nvSpPr>
        <p:spPr/>
        <p:txBody>
          <a:bodyPr/>
          <a:p>
            <a:endParaRPr lang="en-US"/>
          </a:p>
        </p:txBody>
      </p:sp>
      <p:sp>
        <p:nvSpPr>
          <p:cNvPr id="1049124" name="Content Placeholder 2"/>
          <p:cNvSpPr>
            <a:spLocks noGrp="1"/>
          </p:cNvSpPr>
          <p:nvPr>
            <p:ph idx="1"/>
          </p:nvPr>
        </p:nvSpPr>
        <p:spPr/>
        <p:txBody>
          <a:bodyPr/>
          <a:p>
            <a:r>
              <a:rPr dirty="0" lang="en-US"/>
              <a:t>The curriculum of educational institutes should be based on A. theory B. practice C. theory and practice 👈🏻D. theory, practice and research</a:t>
            </a:r>
          </a:p>
          <a:p>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538" name=""/>
        <p:cNvGrpSpPr/>
        <p:nvPr/>
      </p:nvGrpSpPr>
      <p:grpSpPr>
        <a:xfrm>
          <a:off x="0" y="0"/>
          <a:ext cx="0" cy="0"/>
          <a:chOff x="0" y="0"/>
          <a:chExt cx="0" cy="0"/>
        </a:xfrm>
      </p:grpSpPr>
      <p:sp>
        <p:nvSpPr>
          <p:cNvPr id="1048622"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Q4. according to the law, the number of parents are members of the executive committee of a public school in Rwanda is:</a:t>
            </a:r>
          </a:p>
          <a:p>
            <a:pPr indent="-342900" marL="342900">
              <a:buAutoNum type="alphaUcPeriod"/>
            </a:pPr>
            <a:r>
              <a:rPr dirty="0" lang="en-US">
                <a:solidFill>
                  <a:srgbClr val="202124"/>
                </a:solidFill>
                <a:latin typeface="arial" panose="020B0604020202020204" pitchFamily="34" charset="0"/>
              </a:rPr>
              <a:t>6</a:t>
            </a:r>
          </a:p>
          <a:p>
            <a:pPr indent="-342900" marL="342900">
              <a:buAutoNum type="alphaUcPeriod"/>
            </a:pPr>
            <a:r>
              <a:rPr dirty="0" lang="en-US">
                <a:solidFill>
                  <a:srgbClr val="FF0000"/>
                </a:solidFill>
                <a:latin typeface="arial" panose="020B0604020202020204" pitchFamily="34" charset="0"/>
              </a:rPr>
              <a:t>4</a:t>
            </a:r>
          </a:p>
          <a:p>
            <a:pPr indent="-342900" marL="342900">
              <a:buAutoNum type="alphaUcPeriod"/>
            </a:pPr>
            <a:r>
              <a:rPr dirty="0" lang="en-US">
                <a:solidFill>
                  <a:srgbClr val="202124"/>
                </a:solidFill>
                <a:latin typeface="arial" panose="020B0604020202020204" pitchFamily="34" charset="0"/>
              </a:rPr>
              <a:t>3</a:t>
            </a:r>
          </a:p>
          <a:p>
            <a:pPr indent="-342900" marL="342900">
              <a:buAutoNum type="alphaUcPeriod"/>
            </a:pPr>
            <a:r>
              <a:rPr dirty="0" lang="en-US" smtClean="0">
                <a:solidFill>
                  <a:srgbClr val="202124"/>
                </a:solidFill>
                <a:latin typeface="arial" panose="020B0604020202020204" pitchFamily="34" charset="0"/>
              </a:rPr>
              <a:t>5</a:t>
            </a:r>
          </a:p>
          <a:p>
            <a:r>
              <a:rPr dirty="0" lang="en-US" smtClean="0">
                <a:solidFill>
                  <a:srgbClr val="202124"/>
                </a:solidFill>
                <a:latin typeface="arial" panose="020B0604020202020204" pitchFamily="34" charset="0"/>
              </a:rPr>
              <a:t>Q5. according to the law, the number of teachers who are members of the executive committee of a public school in Rwanda is:</a:t>
            </a:r>
          </a:p>
          <a:p>
            <a:pPr indent="-342900" marL="342900">
              <a:buAutoNum type="alphaUcPeriod"/>
            </a:pPr>
            <a:r>
              <a:rPr dirty="0" lang="en-US" smtClean="0">
                <a:solidFill>
                  <a:srgbClr val="202124"/>
                </a:solidFill>
                <a:latin typeface="arial" panose="020B0604020202020204" pitchFamily="34" charset="0"/>
              </a:rPr>
              <a:t>3</a:t>
            </a:r>
          </a:p>
          <a:p>
            <a:pPr indent="-342900" marL="342900">
              <a:buAutoNum type="alphaUcPeriod"/>
            </a:pPr>
            <a:r>
              <a:rPr dirty="0" lang="en-US" smtClean="0">
                <a:solidFill>
                  <a:srgbClr val="FF0000"/>
                </a:solidFill>
                <a:latin typeface="arial" panose="020B0604020202020204" pitchFamily="34" charset="0"/>
              </a:rPr>
              <a:t>2</a:t>
            </a:r>
          </a:p>
          <a:p>
            <a:pPr indent="-342900" marL="342900">
              <a:buAutoNum type="alphaUcPeriod"/>
            </a:pPr>
            <a:r>
              <a:rPr dirty="0" lang="en-US" smtClean="0">
                <a:solidFill>
                  <a:srgbClr val="202124"/>
                </a:solidFill>
                <a:latin typeface="arial" panose="020B0604020202020204" pitchFamily="34" charset="0"/>
              </a:rPr>
              <a:t>5</a:t>
            </a:r>
          </a:p>
          <a:p>
            <a:pPr indent="-342900" marL="342900">
              <a:buAutoNum type="alphaUcPeriod"/>
            </a:pPr>
            <a:r>
              <a:rPr dirty="0" lang="en-US" smtClean="0">
                <a:solidFill>
                  <a:srgbClr val="202124"/>
                </a:solidFill>
                <a:latin typeface="arial" panose="020B0604020202020204" pitchFamily="34" charset="0"/>
              </a:rPr>
              <a:t>4</a:t>
            </a:r>
          </a:p>
          <a:p>
            <a:pPr indent="0" marL="0">
              <a:buNone/>
            </a:pPr>
            <a:endParaRPr dirty="0" lang="en-US">
              <a:solidFill>
                <a:srgbClr val="202124"/>
              </a:solidFill>
              <a:latin typeface="arial" panose="020B0604020202020204" pitchFamily="34" charset="0"/>
            </a:endParaRPr>
          </a:p>
          <a:p>
            <a:endParaRPr dirty="0" lang="en-US"/>
          </a:p>
        </p:txBody>
      </p:sp>
      <p:sp>
        <p:nvSpPr>
          <p:cNvPr id="1048623" name="Rectangle 1"/>
          <p:cNvSpPr/>
          <p:nvPr/>
        </p:nvSpPr>
        <p:spPr>
          <a:xfrm>
            <a:off x="812799" y="764317"/>
            <a:ext cx="11040534" cy="2246769"/>
          </a:xfrm>
          <a:prstGeom prst="rect"/>
        </p:spPr>
        <p:style>
          <a:lnRef idx="2">
            <a:schemeClr val="accent2"/>
          </a:lnRef>
          <a:fillRef idx="1">
            <a:schemeClr val="lt1"/>
          </a:fillRef>
          <a:effectRef idx="0">
            <a:schemeClr val="accent2"/>
          </a:effectRef>
          <a:fontRef idx="minor">
            <a:schemeClr val="dk1"/>
          </a:fontRef>
        </p:style>
        <p:txBody>
          <a:bodyPr wrap="square">
            <a:spAutoFit/>
          </a:bodyPr>
          <a:p>
            <a:r>
              <a:rPr dirty="0" sz="2000" lang="en-US" err="1">
                <a:latin typeface="Times New Roman" panose="02020603050405020304" pitchFamily="18" charset="0"/>
                <a:cs typeface="Times New Roman" panose="02020603050405020304" pitchFamily="18" charset="0"/>
              </a:rPr>
              <a:t>Komite</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y’Inteko</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Rusange</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y‘Ishuri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igizwe</a:t>
            </a:r>
            <a:r>
              <a:rPr dirty="0" sz="2000" lang="en-US">
                <a:latin typeface="Times New Roman" panose="02020603050405020304" pitchFamily="18" charset="0"/>
                <a:cs typeface="Times New Roman" panose="02020603050405020304" pitchFamily="18" charset="0"/>
              </a:rPr>
              <a:t> n’ aba </a:t>
            </a:r>
            <a:r>
              <a:rPr dirty="0" sz="2000" lang="en-US" err="1">
                <a:latin typeface="Times New Roman" panose="02020603050405020304" pitchFamily="18" charset="0"/>
                <a:cs typeface="Times New Roman" panose="02020603050405020304" pitchFamily="18" charset="0"/>
              </a:rPr>
              <a:t>bakurikira</a:t>
            </a:r>
            <a:r>
              <a:rPr dirty="0" sz="2000" lang="en-US">
                <a:latin typeface="Times New Roman" panose="02020603050405020304" pitchFamily="18" charset="0"/>
                <a:cs typeface="Times New Roman" panose="02020603050405020304" pitchFamily="18" charset="0"/>
              </a:rPr>
              <a:t>: </a:t>
            </a:r>
          </a:p>
          <a:p>
            <a:r>
              <a:rPr dirty="0" sz="2000" lang="en-US">
                <a:latin typeface="Times New Roman" panose="02020603050405020304" pitchFamily="18" charset="0"/>
                <a:cs typeface="Times New Roman" panose="02020603050405020304" pitchFamily="18" charset="0"/>
              </a:rPr>
              <a:t>1° </a:t>
            </a:r>
            <a:r>
              <a:rPr dirty="0" sz="2000" lang="en-US" err="1">
                <a:latin typeface="Times New Roman" panose="02020603050405020304" pitchFamily="18" charset="0"/>
                <a:cs typeface="Times New Roman" panose="02020603050405020304" pitchFamily="18" charset="0"/>
              </a:rPr>
              <a:t>ababyeyi</a:t>
            </a:r>
            <a:r>
              <a:rPr dirty="0" sz="2000" lang="en-US">
                <a:latin typeface="Times New Roman" panose="02020603050405020304" pitchFamily="18" charset="0"/>
                <a:cs typeface="Times New Roman" panose="02020603050405020304" pitchFamily="18" charset="0"/>
              </a:rPr>
              <a:t> bane (4) </a:t>
            </a:r>
            <a:r>
              <a:rPr dirty="0" sz="2000" lang="en-US" err="1">
                <a:latin typeface="Times New Roman" panose="02020603050405020304" pitchFamily="18" charset="0"/>
                <a:cs typeface="Times New Roman" panose="02020603050405020304" pitchFamily="18" charset="0"/>
              </a:rPr>
              <a:t>barimo</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Perezida</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na</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Visi-Perezida</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b’Inteko</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Rusange</a:t>
            </a:r>
            <a:r>
              <a:rPr b="1" dirty="0" sz="2000" lang="en-US">
                <a:latin typeface="Times New Roman" panose="02020603050405020304" pitchFamily="18" charset="0"/>
                <a:cs typeface="Times New Roman" panose="02020603050405020304" pitchFamily="18" charset="0"/>
              </a:rPr>
              <a:t>; </a:t>
            </a:r>
            <a:endParaRPr dirty="0" sz="2000" lang="en-US">
              <a:latin typeface="Times New Roman" panose="02020603050405020304" pitchFamily="18" charset="0"/>
              <a:cs typeface="Times New Roman" panose="02020603050405020304" pitchFamily="18" charset="0"/>
            </a:endParaRPr>
          </a:p>
          <a:p>
            <a:r>
              <a:rPr dirty="0" sz="2000" lang="en-US">
                <a:latin typeface="Times New Roman" panose="02020603050405020304" pitchFamily="18" charset="0"/>
                <a:cs typeface="Times New Roman" panose="02020603050405020304" pitchFamily="18" charset="0"/>
              </a:rPr>
              <a:t>2° </a:t>
            </a:r>
            <a:r>
              <a:rPr dirty="0" sz="2000" lang="en-US" err="1">
                <a:latin typeface="Times New Roman" panose="02020603050405020304" pitchFamily="18" charset="0"/>
                <a:cs typeface="Times New Roman" panose="02020603050405020304" pitchFamily="18" charset="0"/>
              </a:rPr>
              <a:t>Nyir’ishuri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cyangwa</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umuhagarariye</a:t>
            </a:r>
            <a:r>
              <a:rPr dirty="0" sz="2000" lang="en-US">
                <a:latin typeface="Times New Roman" panose="02020603050405020304" pitchFamily="18" charset="0"/>
                <a:cs typeface="Times New Roman" panose="02020603050405020304" pitchFamily="18" charset="0"/>
              </a:rPr>
              <a:t>;  </a:t>
            </a:r>
          </a:p>
          <a:p>
            <a:r>
              <a:rPr dirty="0" sz="2000" lang="en-US">
                <a:latin typeface="Times New Roman" panose="02020603050405020304" pitchFamily="18" charset="0"/>
                <a:cs typeface="Times New Roman" panose="02020603050405020304" pitchFamily="18" charset="0"/>
              </a:rPr>
              <a:t>3° </a:t>
            </a:r>
            <a:r>
              <a:rPr dirty="0" sz="2000" lang="en-US" err="1">
                <a:latin typeface="Times New Roman" panose="02020603050405020304" pitchFamily="18" charset="0"/>
                <a:cs typeface="Times New Roman" panose="02020603050405020304" pitchFamily="18" charset="0"/>
              </a:rPr>
              <a:t>Umuyobozi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w’ishuri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ari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na</a:t>
            </a:r>
            <a:r>
              <a:rPr dirty="0" sz="2000" lang="en-US">
                <a:latin typeface="Times New Roman" panose="02020603050405020304" pitchFamily="18" charset="0"/>
                <a:cs typeface="Times New Roman" panose="02020603050405020304" pitchFamily="18" charset="0"/>
              </a:rPr>
              <a:t> we </a:t>
            </a:r>
            <a:r>
              <a:rPr dirty="0" sz="2000" lang="en-US" err="1">
                <a:latin typeface="Times New Roman" panose="02020603050405020304" pitchFamily="18" charset="0"/>
                <a:cs typeface="Times New Roman" panose="02020603050405020304" pitchFamily="18" charset="0"/>
              </a:rPr>
              <a:t>mwanditsi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ntatora</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kandi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ntatorwa</a:t>
            </a:r>
            <a:r>
              <a:rPr dirty="0" sz="2000" lang="en-US">
                <a:latin typeface="Times New Roman" panose="02020603050405020304" pitchFamily="18" charset="0"/>
                <a:cs typeface="Times New Roman" panose="02020603050405020304" pitchFamily="18" charset="0"/>
              </a:rPr>
              <a:t>;  </a:t>
            </a:r>
          </a:p>
          <a:p>
            <a:r>
              <a:rPr dirty="0" sz="2000" lang="en-US">
                <a:latin typeface="Times New Roman" panose="02020603050405020304" pitchFamily="18" charset="0"/>
                <a:cs typeface="Times New Roman" panose="02020603050405020304" pitchFamily="18" charset="0"/>
              </a:rPr>
              <a:t>4° </a:t>
            </a:r>
            <a:r>
              <a:rPr dirty="0" sz="2000" lang="en-US" err="1">
                <a:latin typeface="Times New Roman" panose="02020603050405020304" pitchFamily="18" charset="0"/>
                <a:cs typeface="Times New Roman" panose="02020603050405020304" pitchFamily="18" charset="0"/>
              </a:rPr>
              <a:t>Abarimu</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babiri</a:t>
            </a:r>
            <a:r>
              <a:rPr dirty="0" sz="2000" lang="en-US">
                <a:latin typeface="Times New Roman" panose="02020603050405020304" pitchFamily="18" charset="0"/>
                <a:cs typeface="Times New Roman" panose="02020603050405020304" pitchFamily="18" charset="0"/>
              </a:rPr>
              <a:t> (2) </a:t>
            </a:r>
            <a:r>
              <a:rPr dirty="0" sz="2000" lang="en-US" err="1">
                <a:latin typeface="Times New Roman" panose="02020603050405020304" pitchFamily="18" charset="0"/>
                <a:cs typeface="Times New Roman" panose="02020603050405020304" pitchFamily="18" charset="0"/>
              </a:rPr>
              <a:t>bahagarariye</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bagenzi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babo</a:t>
            </a:r>
            <a:r>
              <a:rPr dirty="0" sz="2000" lang="en-US">
                <a:latin typeface="Times New Roman" panose="02020603050405020304" pitchFamily="18" charset="0"/>
                <a:cs typeface="Times New Roman" panose="02020603050405020304" pitchFamily="18" charset="0"/>
              </a:rPr>
              <a:t>;  </a:t>
            </a:r>
          </a:p>
          <a:p>
            <a:r>
              <a:rPr dirty="0" sz="2000" lang="en-US">
                <a:latin typeface="Times New Roman" panose="02020603050405020304" pitchFamily="18" charset="0"/>
                <a:cs typeface="Times New Roman" panose="02020603050405020304" pitchFamily="18" charset="0"/>
              </a:rPr>
              <a:t>5° </a:t>
            </a:r>
            <a:r>
              <a:rPr dirty="0" sz="2000" lang="en-US" err="1">
                <a:latin typeface="Times New Roman" panose="02020603050405020304" pitchFamily="18" charset="0"/>
                <a:cs typeface="Times New Roman" panose="02020603050405020304" pitchFamily="18" charset="0"/>
              </a:rPr>
              <a:t>Abanyeshuri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babiri</a:t>
            </a:r>
            <a:r>
              <a:rPr dirty="0" sz="2000" lang="en-US">
                <a:latin typeface="Times New Roman" panose="02020603050405020304" pitchFamily="18" charset="0"/>
                <a:cs typeface="Times New Roman" panose="02020603050405020304" pitchFamily="18" charset="0"/>
              </a:rPr>
              <a:t> (2) </a:t>
            </a:r>
            <a:r>
              <a:rPr dirty="0" sz="2000" lang="en-US" err="1">
                <a:latin typeface="Times New Roman" panose="02020603050405020304" pitchFamily="18" charset="0"/>
                <a:cs typeface="Times New Roman" panose="02020603050405020304" pitchFamily="18" charset="0"/>
              </a:rPr>
              <a:t>bari</a:t>
            </a:r>
            <a:r>
              <a:rPr dirty="0" sz="2000" lang="en-US">
                <a:latin typeface="Times New Roman" panose="02020603050405020304" pitchFamily="18" charset="0"/>
                <a:cs typeface="Times New Roman" panose="02020603050405020304" pitchFamily="18" charset="0"/>
              </a:rPr>
              <a:t> mu </a:t>
            </a:r>
            <a:r>
              <a:rPr dirty="0" sz="2000" lang="en-US" err="1">
                <a:latin typeface="Times New Roman" panose="02020603050405020304" pitchFamily="18" charset="0"/>
                <a:cs typeface="Times New Roman" panose="02020603050405020304" pitchFamily="18" charset="0"/>
              </a:rPr>
              <a:t>Nteko</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Rusange</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y’Ishuri</a:t>
            </a:r>
            <a:r>
              <a:rPr dirty="0" sz="2000" lang="en-US">
                <a:latin typeface="Times New Roman" panose="02020603050405020304" pitchFamily="18" charset="0"/>
                <a:cs typeface="Times New Roman" panose="02020603050405020304" pitchFamily="18" charset="0"/>
              </a:rPr>
              <a:t>;  </a:t>
            </a:r>
          </a:p>
          <a:p>
            <a:r>
              <a:rPr dirty="0" sz="2000" lang="en-US" err="1" smtClean="0">
                <a:latin typeface="Times New Roman" panose="02020603050405020304" pitchFamily="18" charset="0"/>
                <a:cs typeface="Times New Roman" panose="02020603050405020304" pitchFamily="18" charset="0"/>
              </a:rPr>
              <a:t>Nibura</a:t>
            </a:r>
            <a:r>
              <a:rPr dirty="0" sz="2000" lang="en-US" smtClean="0">
                <a:latin typeface="Times New Roman" panose="02020603050405020304" pitchFamily="18" charset="0"/>
                <a:cs typeface="Times New Roman" panose="02020603050405020304" pitchFamily="18" charset="0"/>
              </a:rPr>
              <a:t> </a:t>
            </a:r>
            <a:r>
              <a:rPr dirty="0" sz="2000" lang="en-US">
                <a:latin typeface="Times New Roman" panose="02020603050405020304" pitchFamily="18" charset="0"/>
                <a:cs typeface="Times New Roman" panose="02020603050405020304" pitchFamily="18" charset="0"/>
              </a:rPr>
              <a:t>30% </a:t>
            </a:r>
            <a:r>
              <a:rPr dirty="0" sz="2000" lang="en-US" err="1">
                <a:latin typeface="Times New Roman" panose="02020603050405020304" pitchFamily="18" charset="0"/>
                <a:cs typeface="Times New Roman" panose="02020603050405020304" pitchFamily="18" charset="0"/>
              </a:rPr>
              <a:t>by’abagize</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Komite</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y’Inteko</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Rusange</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y’Ishuri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bagomba</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kuba</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ari</a:t>
            </a:r>
            <a:r>
              <a:rPr dirty="0" sz="2000" lang="en-US">
                <a:latin typeface="Times New Roman" panose="02020603050405020304" pitchFamily="18" charset="0"/>
                <a:cs typeface="Times New Roman" panose="02020603050405020304" pitchFamily="18" charset="0"/>
              </a:rPr>
              <a:t> </a:t>
            </a:r>
            <a:r>
              <a:rPr dirty="0" sz="2000" lang="en-US" err="1">
                <a:latin typeface="Times New Roman" panose="02020603050405020304" pitchFamily="18" charset="0"/>
                <a:cs typeface="Times New Roman" panose="02020603050405020304" pitchFamily="18" charset="0"/>
              </a:rPr>
              <a:t>abagore</a:t>
            </a:r>
            <a:r>
              <a:rPr dirty="0" sz="2000" lang="en-US">
                <a:latin typeface="Times New Roman" panose="02020603050405020304" pitchFamily="18" charset="0"/>
                <a:cs typeface="Times New Roman" panose="02020603050405020304" pitchFamily="18" charset="0"/>
              </a:rPr>
              <a:t>.</a:t>
            </a:r>
            <a:endParaRPr dirty="0" sz="2000" lang="en-US"/>
          </a:p>
        </p:txBody>
      </p:sp>
      <mc:AlternateContent xmlns:mc="http://schemas.openxmlformats.org/markup-compatibility/2006">
        <mc:Choice xmlns:p14="http://schemas.microsoft.com/office/powerpoint/2010/main" Requires="p14">
          <p:contentPart p14:bwMode="auto" r:id="rId1">
            <p14:nvContentPartPr>
              <p14:cNvPr id="2097153" name="Ink 3"/>
              <p14:cNvContentPartPr/>
              <p14:nvPr/>
            </p14:nvContentPartPr>
            <p14:xfrm>
              <a:off x="339480" y="758880"/>
              <a:ext cx="3366720" cy="696960"/>
            </p14:xfrm>
          </p:contentPart>
        </mc:Choice>
        <mc:Fallback>
          <p:pic>
            <p:nvPicPr>
              <p:cNvPr id="2097153" name="Ink 3"/>
              <p:cNvPicPr>
                <a:picLocks/>
              </p:cNvPicPr>
              <p:nvPr/>
            </p:nvPicPr>
            <p:blipFill>
              <a:blip xmlns:r="http://schemas.openxmlformats.org/officeDocument/2006/relationships" r:embed="rId2"/>
              <a:stretch>
                <a:fillRect/>
              </a:stretch>
            </p:blipFill>
            <p:spPr>
              <a:xfrm>
                <a:off x="339480" y="758880"/>
                <a:ext cx="3366720" cy="696960"/>
              </a:xfrm>
              <a:prstGeom prst="rect"/>
            </p:spPr>
          </p:pic>
        </mc:Fallback>
      </mc:AlternateContent>
    </p:spTree>
  </p:cSld>
  <p:clrMapOvr>
    <a:masterClrMapping/>
  </p:clrMapOvr>
  <p:timing/>
</p:sld>
</file>

<file path=ppt/slides/slide360.xml><?xml version="1.0" encoding="utf-8"?>
<p:sld xmlns:a="http://schemas.openxmlformats.org/drawingml/2006/main" xmlns:r="http://schemas.openxmlformats.org/officeDocument/2006/relationships" xmlns:p="http://schemas.openxmlformats.org/presentationml/2006/main">
  <p:cSld>
    <p:spTree>
      <p:nvGrpSpPr>
        <p:cNvPr id="862" name=""/>
        <p:cNvGrpSpPr/>
        <p:nvPr/>
      </p:nvGrpSpPr>
      <p:grpSpPr>
        <a:xfrm>
          <a:off x="0" y="0"/>
          <a:ext cx="0" cy="0"/>
          <a:chOff x="0" y="0"/>
          <a:chExt cx="0" cy="0"/>
        </a:xfrm>
      </p:grpSpPr>
      <p:sp>
        <p:nvSpPr>
          <p:cNvPr id="1049125" name="Title 1"/>
          <p:cNvSpPr>
            <a:spLocks noGrp="1"/>
          </p:cNvSpPr>
          <p:nvPr>
            <p:ph type="title"/>
          </p:nvPr>
        </p:nvSpPr>
        <p:spPr/>
        <p:txBody>
          <a:bodyPr/>
          <a:p>
            <a:endParaRPr lang="en-US"/>
          </a:p>
        </p:txBody>
      </p:sp>
      <p:sp>
        <p:nvSpPr>
          <p:cNvPr id="1049126" name="Content Placeholder 2"/>
          <p:cNvSpPr>
            <a:spLocks noGrp="1"/>
          </p:cNvSpPr>
          <p:nvPr>
            <p:ph idx="1"/>
          </p:nvPr>
        </p:nvSpPr>
        <p:spPr/>
        <p:txBody>
          <a:bodyPr/>
          <a:p>
            <a:r>
              <a:rPr dirty="0" lang="en-US"/>
              <a:t>Plato argued that ____ are fit to rule. A. only educationists B. only philosophers 👈🏻C. only psychologists D. educationists and philosophers</a:t>
            </a:r>
          </a:p>
          <a:p>
            <a:endParaRPr dirty="0" lang="en-US"/>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p:cSld>
    <p:spTree>
      <p:nvGrpSpPr>
        <p:cNvPr id="863" name=""/>
        <p:cNvGrpSpPr/>
        <p:nvPr/>
      </p:nvGrpSpPr>
      <p:grpSpPr>
        <a:xfrm>
          <a:off x="0" y="0"/>
          <a:ext cx="0" cy="0"/>
          <a:chOff x="0" y="0"/>
          <a:chExt cx="0" cy="0"/>
        </a:xfrm>
      </p:grpSpPr>
      <p:sp>
        <p:nvSpPr>
          <p:cNvPr id="1049127" name="Title 1"/>
          <p:cNvSpPr>
            <a:spLocks noGrp="1"/>
          </p:cNvSpPr>
          <p:nvPr>
            <p:ph type="title"/>
          </p:nvPr>
        </p:nvSpPr>
        <p:spPr/>
        <p:txBody>
          <a:bodyPr/>
          <a:p>
            <a:endParaRPr lang="en-US"/>
          </a:p>
        </p:txBody>
      </p:sp>
      <p:sp>
        <p:nvSpPr>
          <p:cNvPr id="1049128" name="Content Placeholder 2"/>
          <p:cNvSpPr>
            <a:spLocks noGrp="1"/>
          </p:cNvSpPr>
          <p:nvPr>
            <p:ph idx="1"/>
          </p:nvPr>
        </p:nvSpPr>
        <p:spPr/>
        <p:txBody>
          <a:bodyPr/>
          <a:p>
            <a:r>
              <a:rPr dirty="0" lang="en-US"/>
              <a:t>Who is called the father of both Realism and the scientific method? A. Plato B. Aristotle 👈🏻C. Socrates D. Edward Thorndike</a:t>
            </a:r>
          </a:p>
          <a:p>
            <a:endParaRPr dirty="0" lang="en-US"/>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p:cSld>
    <p:spTree>
      <p:nvGrpSpPr>
        <p:cNvPr id="864" name=""/>
        <p:cNvGrpSpPr/>
        <p:nvPr/>
      </p:nvGrpSpPr>
      <p:grpSpPr>
        <a:xfrm>
          <a:off x="0" y="0"/>
          <a:ext cx="0" cy="0"/>
          <a:chOff x="0" y="0"/>
          <a:chExt cx="0" cy="0"/>
        </a:xfrm>
      </p:grpSpPr>
      <p:sp>
        <p:nvSpPr>
          <p:cNvPr id="1049129" name="Title 1"/>
          <p:cNvSpPr>
            <a:spLocks noGrp="1"/>
          </p:cNvSpPr>
          <p:nvPr>
            <p:ph type="title"/>
          </p:nvPr>
        </p:nvSpPr>
        <p:spPr/>
        <p:txBody>
          <a:bodyPr/>
          <a:p>
            <a:endParaRPr lang="en-US"/>
          </a:p>
        </p:txBody>
      </p:sp>
      <p:sp>
        <p:nvSpPr>
          <p:cNvPr id="1049130" name="Content Placeholder 2"/>
          <p:cNvSpPr>
            <a:spLocks noGrp="1"/>
          </p:cNvSpPr>
          <p:nvPr>
            <p:ph idx="1"/>
          </p:nvPr>
        </p:nvSpPr>
        <p:spPr/>
        <p:txBody>
          <a:bodyPr/>
          <a:p>
            <a:r>
              <a:rPr dirty="0" lang="en-US"/>
              <a:t>There are ____ laws of connectionism. A. 1 B. 2 C. 3 👈🏻D. 4</a:t>
            </a:r>
          </a:p>
          <a:p>
            <a:endParaRPr dirty="0" lang="en-US"/>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p:cSld>
    <p:spTree>
      <p:nvGrpSpPr>
        <p:cNvPr id="865" name=""/>
        <p:cNvGrpSpPr/>
        <p:nvPr/>
      </p:nvGrpSpPr>
      <p:grpSpPr>
        <a:xfrm>
          <a:off x="0" y="0"/>
          <a:ext cx="0" cy="0"/>
          <a:chOff x="0" y="0"/>
          <a:chExt cx="0" cy="0"/>
        </a:xfrm>
      </p:grpSpPr>
      <p:sp>
        <p:nvSpPr>
          <p:cNvPr id="1049131" name="Title 1"/>
          <p:cNvSpPr>
            <a:spLocks noGrp="1"/>
          </p:cNvSpPr>
          <p:nvPr>
            <p:ph type="title"/>
          </p:nvPr>
        </p:nvSpPr>
        <p:spPr/>
        <p:txBody>
          <a:bodyPr/>
          <a:p>
            <a:endParaRPr lang="en-US"/>
          </a:p>
        </p:txBody>
      </p:sp>
      <p:sp>
        <p:nvSpPr>
          <p:cNvPr id="1049132" name="Content Placeholder 2"/>
          <p:cNvSpPr>
            <a:spLocks noGrp="1"/>
          </p:cNvSpPr>
          <p:nvPr>
            <p:ph idx="1"/>
          </p:nvPr>
        </p:nvSpPr>
        <p:spPr/>
        <p:txBody>
          <a:bodyPr/>
          <a:p>
            <a:r>
              <a:rPr dirty="0" lang="en-US"/>
              <a:t>The satiation technique of classroom management is a technique where instead of punishing negative behaviors, the teacher might decide to actually ____ the negative behavior. A. divert B. ignore C. encourage 👈🏻D. discourage</a:t>
            </a:r>
          </a:p>
          <a:p>
            <a:endParaRPr dirty="0" lang="en-US"/>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p:cSld>
    <p:spTree>
      <p:nvGrpSpPr>
        <p:cNvPr id="866" name=""/>
        <p:cNvGrpSpPr/>
        <p:nvPr/>
      </p:nvGrpSpPr>
      <p:grpSpPr>
        <a:xfrm>
          <a:off x="0" y="0"/>
          <a:ext cx="0" cy="0"/>
          <a:chOff x="0" y="0"/>
          <a:chExt cx="0" cy="0"/>
        </a:xfrm>
      </p:grpSpPr>
      <p:sp>
        <p:nvSpPr>
          <p:cNvPr id="1049133" name="Title 1"/>
          <p:cNvSpPr>
            <a:spLocks noGrp="1"/>
          </p:cNvSpPr>
          <p:nvPr>
            <p:ph type="title"/>
          </p:nvPr>
        </p:nvSpPr>
        <p:spPr/>
        <p:txBody>
          <a:bodyPr/>
          <a:p>
            <a:endParaRPr lang="en-US"/>
          </a:p>
        </p:txBody>
      </p:sp>
      <p:sp>
        <p:nvSpPr>
          <p:cNvPr id="1049134" name="Content Placeholder 2"/>
          <p:cNvSpPr>
            <a:spLocks noGrp="1"/>
          </p:cNvSpPr>
          <p:nvPr>
            <p:ph idx="1"/>
          </p:nvPr>
        </p:nvSpPr>
        <p:spPr/>
        <p:txBody>
          <a:bodyPr/>
          <a:p>
            <a:r>
              <a:rPr dirty="0" lang="en-US"/>
              <a:t>In education, ____ is used to make inference about the learning and development of students. A. diagnosis B. evaluation C. assessment 👈🏻D. measurement</a:t>
            </a:r>
          </a:p>
          <a:p>
            <a:endParaRPr dirty="0" lang="en-US"/>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p:cSld>
    <p:spTree>
      <p:nvGrpSpPr>
        <p:cNvPr id="867" name=""/>
        <p:cNvGrpSpPr/>
        <p:nvPr/>
      </p:nvGrpSpPr>
      <p:grpSpPr>
        <a:xfrm>
          <a:off x="0" y="0"/>
          <a:ext cx="0" cy="0"/>
          <a:chOff x="0" y="0"/>
          <a:chExt cx="0" cy="0"/>
        </a:xfrm>
      </p:grpSpPr>
      <p:sp>
        <p:nvSpPr>
          <p:cNvPr id="1049135" name="Title 1"/>
          <p:cNvSpPr>
            <a:spLocks noGrp="1"/>
          </p:cNvSpPr>
          <p:nvPr>
            <p:ph type="title"/>
          </p:nvPr>
        </p:nvSpPr>
        <p:spPr/>
        <p:txBody>
          <a:bodyPr/>
          <a:p>
            <a:endParaRPr lang="en-US"/>
          </a:p>
        </p:txBody>
      </p:sp>
      <p:sp>
        <p:nvSpPr>
          <p:cNvPr id="1049136" name="Content Placeholder 2"/>
          <p:cNvSpPr>
            <a:spLocks noGrp="1"/>
          </p:cNvSpPr>
          <p:nvPr>
            <p:ph idx="1"/>
          </p:nvPr>
        </p:nvSpPr>
        <p:spPr/>
        <p:txBody>
          <a:bodyPr/>
          <a:p>
            <a:r>
              <a:rPr dirty="0" lang="en-US"/>
              <a:t>According to John Dewey, which side of the educational process is the basis? A. sociological B. economical C. philosophical D. psychological👈🏻</a:t>
            </a:r>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p:cSld>
    <p:spTree>
      <p:nvGrpSpPr>
        <p:cNvPr id="868" name=""/>
        <p:cNvGrpSpPr/>
        <p:nvPr/>
      </p:nvGrpSpPr>
      <p:grpSpPr>
        <a:xfrm>
          <a:off x="0" y="0"/>
          <a:ext cx="0" cy="0"/>
          <a:chOff x="0" y="0"/>
          <a:chExt cx="0" cy="0"/>
        </a:xfrm>
      </p:grpSpPr>
      <p:sp>
        <p:nvSpPr>
          <p:cNvPr id="1049137" name="Title 1"/>
          <p:cNvSpPr>
            <a:spLocks noGrp="1"/>
          </p:cNvSpPr>
          <p:nvPr>
            <p:ph type="title"/>
          </p:nvPr>
        </p:nvSpPr>
        <p:spPr/>
        <p:txBody>
          <a:bodyPr/>
          <a:p>
            <a:endParaRPr lang="en-US"/>
          </a:p>
        </p:txBody>
      </p:sp>
      <p:sp>
        <p:nvSpPr>
          <p:cNvPr id="1049138" name="Content Placeholder 2"/>
          <p:cNvSpPr>
            <a:spLocks noGrp="1"/>
          </p:cNvSpPr>
          <p:nvPr>
            <p:ph idx="1"/>
          </p:nvPr>
        </p:nvSpPr>
        <p:spPr/>
        <p:txBody>
          <a:bodyPr/>
          <a:p>
            <a:r>
              <a:rPr dirty="0" lang="en-US"/>
              <a:t>In cooperative learning method, the role of teacher is of A. delegator B. facilitator C. facilitator and delegator 👈🏻D. delegator and formal authority</a:t>
            </a:r>
          </a:p>
          <a:p>
            <a:endParaRPr dirty="0" lang="en-US"/>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p:cSld>
    <p:spTree>
      <p:nvGrpSpPr>
        <p:cNvPr id="869" name=""/>
        <p:cNvGrpSpPr/>
        <p:nvPr/>
      </p:nvGrpSpPr>
      <p:grpSpPr>
        <a:xfrm>
          <a:off x="0" y="0"/>
          <a:ext cx="0" cy="0"/>
          <a:chOff x="0" y="0"/>
          <a:chExt cx="0" cy="0"/>
        </a:xfrm>
      </p:grpSpPr>
      <p:sp>
        <p:nvSpPr>
          <p:cNvPr id="1049139" name="Title 1"/>
          <p:cNvSpPr>
            <a:spLocks noGrp="1"/>
          </p:cNvSpPr>
          <p:nvPr>
            <p:ph type="title"/>
          </p:nvPr>
        </p:nvSpPr>
        <p:spPr/>
        <p:txBody>
          <a:bodyPr/>
          <a:p>
            <a:endParaRPr lang="en-US"/>
          </a:p>
        </p:txBody>
      </p:sp>
      <p:sp>
        <p:nvSpPr>
          <p:cNvPr id="1049140" name="Content Placeholder 2"/>
          <p:cNvSpPr>
            <a:spLocks noGrp="1"/>
          </p:cNvSpPr>
          <p:nvPr>
            <p:ph idx="1"/>
          </p:nvPr>
        </p:nvSpPr>
        <p:spPr/>
        <p:txBody>
          <a:bodyPr/>
          <a:p>
            <a:r>
              <a:rPr dirty="0" lang="en-US"/>
              <a:t>What was the relation between Socrates and Plato? A. Plato was student of Socrates 👈🏻B. Socrates was student of Plato C. Socrates and Plato were brothers D. Socrates and Plato were colleagues</a:t>
            </a:r>
          </a:p>
          <a:p>
            <a:endParaRPr dirty="0" lang="en-US"/>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p:cSld>
    <p:spTree>
      <p:nvGrpSpPr>
        <p:cNvPr id="870" name=""/>
        <p:cNvGrpSpPr/>
        <p:nvPr/>
      </p:nvGrpSpPr>
      <p:grpSpPr>
        <a:xfrm>
          <a:off x="0" y="0"/>
          <a:ext cx="0" cy="0"/>
          <a:chOff x="0" y="0"/>
          <a:chExt cx="0" cy="0"/>
        </a:xfrm>
      </p:grpSpPr>
      <p:sp>
        <p:nvSpPr>
          <p:cNvPr id="1049141" name="Title 1"/>
          <p:cNvSpPr>
            <a:spLocks noGrp="1"/>
          </p:cNvSpPr>
          <p:nvPr>
            <p:ph type="title"/>
          </p:nvPr>
        </p:nvSpPr>
        <p:spPr/>
        <p:txBody>
          <a:bodyPr/>
          <a:p>
            <a:endParaRPr lang="en-US"/>
          </a:p>
        </p:txBody>
      </p:sp>
      <p:sp>
        <p:nvSpPr>
          <p:cNvPr id="1049142" name="Content Placeholder 2"/>
          <p:cNvSpPr>
            <a:spLocks noGrp="1"/>
          </p:cNvSpPr>
          <p:nvPr>
            <p:ph idx="1"/>
          </p:nvPr>
        </p:nvSpPr>
        <p:spPr/>
        <p:txBody>
          <a:bodyPr/>
          <a:p>
            <a:r>
              <a:rPr dirty="0" lang="en-US"/>
              <a:t>The cognitive domain involves A. manner B. learning C. knowledge 👈🏻D. physical movement</a:t>
            </a:r>
          </a:p>
          <a:p>
            <a:endParaRPr dirty="0" lang="en-US"/>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p:cSld>
    <p:spTree>
      <p:nvGrpSpPr>
        <p:cNvPr id="871" name=""/>
        <p:cNvGrpSpPr/>
        <p:nvPr/>
      </p:nvGrpSpPr>
      <p:grpSpPr>
        <a:xfrm>
          <a:off x="0" y="0"/>
          <a:ext cx="0" cy="0"/>
          <a:chOff x="0" y="0"/>
          <a:chExt cx="0" cy="0"/>
        </a:xfrm>
      </p:grpSpPr>
      <p:sp>
        <p:nvSpPr>
          <p:cNvPr id="1049143" name="Title 1"/>
          <p:cNvSpPr>
            <a:spLocks noGrp="1"/>
          </p:cNvSpPr>
          <p:nvPr>
            <p:ph type="title"/>
          </p:nvPr>
        </p:nvSpPr>
        <p:spPr/>
        <p:txBody>
          <a:bodyPr/>
          <a:p>
            <a:endParaRPr lang="en-US"/>
          </a:p>
        </p:txBody>
      </p:sp>
      <p:sp>
        <p:nvSpPr>
          <p:cNvPr id="1049144" name="Content Placeholder 2"/>
          <p:cNvSpPr>
            <a:spLocks noGrp="1"/>
          </p:cNvSpPr>
          <p:nvPr>
            <p:ph idx="1"/>
          </p:nvPr>
        </p:nvSpPr>
        <p:spPr/>
        <p:txBody>
          <a:bodyPr/>
          <a:p>
            <a:r>
              <a:rPr dirty="0" lang="en-US"/>
              <a:t>The skill when students try to build abstract knowledge is called A. evaluating B. originating C. synthesizing D. characterizing👈🏻</a:t>
            </a:r>
          </a:p>
          <a:p>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539" name=""/>
        <p:cNvGrpSpPr/>
        <p:nvPr/>
      </p:nvGrpSpPr>
      <p:grpSpPr>
        <a:xfrm>
          <a:off x="0" y="0"/>
          <a:ext cx="0" cy="0"/>
          <a:chOff x="0" y="0"/>
          <a:chExt cx="0" cy="0"/>
        </a:xfrm>
      </p:grpSpPr>
      <p:sp>
        <p:nvSpPr>
          <p:cNvPr id="1048624"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Q6. the key to success for preschool children is the ability to:</a:t>
            </a:r>
          </a:p>
          <a:p>
            <a:pPr indent="-342900" marL="342900">
              <a:buAutoNum type="alphaUcPeriod"/>
            </a:pPr>
            <a:r>
              <a:rPr dirty="0" lang="en-US">
                <a:solidFill>
                  <a:srgbClr val="202124"/>
                </a:solidFill>
                <a:latin typeface="arial" panose="020B0604020202020204" pitchFamily="34" charset="0"/>
              </a:rPr>
              <a:t>Connect the meaning of written language to spoken language</a:t>
            </a:r>
          </a:p>
          <a:p>
            <a:pPr indent="-342900" marL="342900">
              <a:buAutoNum type="alphaUcPeriod"/>
            </a:pPr>
            <a:r>
              <a:rPr dirty="0" lang="en-US">
                <a:solidFill>
                  <a:srgbClr val="202124"/>
                </a:solidFill>
                <a:latin typeface="arial" panose="020B0604020202020204" pitchFamily="34" charset="0"/>
              </a:rPr>
              <a:t>Connect body language to spoken language</a:t>
            </a:r>
          </a:p>
          <a:p>
            <a:pPr indent="-342900" marL="342900">
              <a:buAutoNum type="alphaUcPeriod"/>
            </a:pPr>
            <a:r>
              <a:rPr dirty="0" lang="en-US">
                <a:solidFill>
                  <a:srgbClr val="FF0000"/>
                </a:solidFill>
                <a:latin typeface="arial" panose="020B0604020202020204" pitchFamily="34" charset="0"/>
              </a:rPr>
              <a:t>Connect the spoken language to written language</a:t>
            </a:r>
          </a:p>
          <a:p>
            <a:pPr indent="-342900" marL="342900">
              <a:buAutoNum type="alphaUcPeriod"/>
            </a:pPr>
            <a:r>
              <a:rPr dirty="0" lang="en-US">
                <a:solidFill>
                  <a:srgbClr val="202124"/>
                </a:solidFill>
                <a:latin typeface="arial" panose="020B0604020202020204" pitchFamily="34" charset="0"/>
              </a:rPr>
              <a:t>A and B are </a:t>
            </a:r>
            <a:r>
              <a:rPr dirty="0" lang="en-US" smtClean="0">
                <a:solidFill>
                  <a:srgbClr val="202124"/>
                </a:solidFill>
                <a:latin typeface="arial" panose="020B0604020202020204" pitchFamily="34" charset="0"/>
              </a:rPr>
              <a:t>correct</a:t>
            </a:r>
          </a:p>
          <a:p>
            <a:r>
              <a:rPr dirty="0" lang="en-US">
                <a:solidFill>
                  <a:srgbClr val="202124"/>
                </a:solidFill>
                <a:latin typeface="arial" panose="020B0604020202020204" pitchFamily="34" charset="0"/>
              </a:rPr>
              <a:t>Q7. according to the law, the number of learners who are members of the executive committee of a public school in Rwanda is:</a:t>
            </a:r>
          </a:p>
          <a:p>
            <a:pPr indent="-342900" marL="342900">
              <a:buAutoNum type="alphaUcPeriod"/>
            </a:pPr>
            <a:r>
              <a:rPr dirty="0" lang="en-US">
                <a:solidFill>
                  <a:srgbClr val="202124"/>
                </a:solidFill>
                <a:latin typeface="arial" panose="020B0604020202020204" pitchFamily="34" charset="0"/>
              </a:rPr>
              <a:t>3</a:t>
            </a:r>
          </a:p>
          <a:p>
            <a:pPr indent="-342900" marL="342900">
              <a:buAutoNum type="alphaUcPeriod"/>
            </a:pPr>
            <a:r>
              <a:rPr dirty="0" lang="en-US">
                <a:solidFill>
                  <a:srgbClr val="202124"/>
                </a:solidFill>
                <a:latin typeface="arial" panose="020B0604020202020204" pitchFamily="34" charset="0"/>
              </a:rPr>
              <a:t>5</a:t>
            </a:r>
          </a:p>
          <a:p>
            <a:pPr indent="-342900" marL="342900">
              <a:buAutoNum type="alphaUcPeriod"/>
            </a:pPr>
            <a:r>
              <a:rPr dirty="0" lang="en-US">
                <a:solidFill>
                  <a:srgbClr val="FF0000"/>
                </a:solidFill>
                <a:latin typeface="arial" panose="020B0604020202020204" pitchFamily="34" charset="0"/>
              </a:rPr>
              <a:t>2</a:t>
            </a:r>
          </a:p>
          <a:p>
            <a:pPr indent="-342900" marL="342900">
              <a:buAutoNum type="alphaUcPeriod"/>
            </a:pPr>
            <a:r>
              <a:rPr dirty="0" lang="en-US">
                <a:solidFill>
                  <a:srgbClr val="202124"/>
                </a:solidFill>
                <a:latin typeface="arial" panose="020B0604020202020204" pitchFamily="34" charset="0"/>
              </a:rPr>
              <a:t>4</a:t>
            </a:r>
          </a:p>
          <a:p>
            <a:pPr indent="-342900" marL="342900">
              <a:buAutoNum type="alphaUcPeriod"/>
            </a:pP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370.xml><?xml version="1.0" encoding="utf-8"?>
<p:sld xmlns:a="http://schemas.openxmlformats.org/drawingml/2006/main" xmlns:r="http://schemas.openxmlformats.org/officeDocument/2006/relationships" xmlns:p="http://schemas.openxmlformats.org/presentationml/2006/main">
  <p:cSld>
    <p:spTree>
      <p:nvGrpSpPr>
        <p:cNvPr id="872" name=""/>
        <p:cNvGrpSpPr/>
        <p:nvPr/>
      </p:nvGrpSpPr>
      <p:grpSpPr>
        <a:xfrm>
          <a:off x="0" y="0"/>
          <a:ext cx="0" cy="0"/>
          <a:chOff x="0" y="0"/>
          <a:chExt cx="0" cy="0"/>
        </a:xfrm>
      </p:grpSpPr>
      <p:sp>
        <p:nvSpPr>
          <p:cNvPr id="1049145" name="Title 1"/>
          <p:cNvSpPr>
            <a:spLocks noGrp="1"/>
          </p:cNvSpPr>
          <p:nvPr>
            <p:ph type="title"/>
          </p:nvPr>
        </p:nvSpPr>
        <p:spPr/>
        <p:txBody>
          <a:bodyPr/>
          <a:p>
            <a:endParaRPr lang="en-US"/>
          </a:p>
        </p:txBody>
      </p:sp>
      <p:sp>
        <p:nvSpPr>
          <p:cNvPr id="1049146" name="Content Placeholder 2"/>
          <p:cNvSpPr>
            <a:spLocks noGrp="1"/>
          </p:cNvSpPr>
          <p:nvPr>
            <p:ph idx="1"/>
          </p:nvPr>
        </p:nvSpPr>
        <p:spPr/>
        <p:txBody>
          <a:bodyPr/>
          <a:p>
            <a:r>
              <a:rPr dirty="0" lang="en-US"/>
              <a:t>Listening to a lecture is A. information listening 👈🏻B. evaluative listening C. emphatic listening D. none of these</a:t>
            </a:r>
          </a:p>
          <a:p>
            <a:endParaRPr dirty="0" lang="en-US"/>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p:cSld>
    <p:spTree>
      <p:nvGrpSpPr>
        <p:cNvPr id="873" name=""/>
        <p:cNvGrpSpPr/>
        <p:nvPr/>
      </p:nvGrpSpPr>
      <p:grpSpPr>
        <a:xfrm>
          <a:off x="0" y="0"/>
          <a:ext cx="0" cy="0"/>
          <a:chOff x="0" y="0"/>
          <a:chExt cx="0" cy="0"/>
        </a:xfrm>
      </p:grpSpPr>
      <p:sp>
        <p:nvSpPr>
          <p:cNvPr id="1049147" name="Title 1"/>
          <p:cNvSpPr>
            <a:spLocks noGrp="1"/>
          </p:cNvSpPr>
          <p:nvPr>
            <p:ph type="title"/>
          </p:nvPr>
        </p:nvSpPr>
        <p:spPr/>
        <p:txBody>
          <a:bodyPr/>
          <a:p>
            <a:endParaRPr lang="en-US"/>
          </a:p>
        </p:txBody>
      </p:sp>
      <p:sp>
        <p:nvSpPr>
          <p:cNvPr id="1049148" name="Content Placeholder 2"/>
          <p:cNvSpPr>
            <a:spLocks noGrp="1"/>
          </p:cNvSpPr>
          <p:nvPr>
            <p:ph idx="1"/>
          </p:nvPr>
        </p:nvSpPr>
        <p:spPr/>
        <p:txBody>
          <a:bodyPr/>
          <a:p>
            <a:r>
              <a:rPr dirty="0" lang="en-US"/>
              <a:t>Televised educational </a:t>
            </a:r>
            <a:r>
              <a:rPr dirty="0" lang="en-US" err="1"/>
              <a:t>programme</a:t>
            </a:r>
            <a:r>
              <a:rPr dirty="0" lang="en-US"/>
              <a:t> is useful because A. it affords the opportunity for large audience in the same auditorium or in different locations to view it clearly B. it can magnify the microscopic forms of life and can be presented on TV C. it can present the natural phenomenon of the world in natural form D. all of these👈🏻</a:t>
            </a:r>
          </a:p>
          <a:p>
            <a:endParaRPr dirty="0" lang="en-US"/>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p:cSld>
    <p:spTree>
      <p:nvGrpSpPr>
        <p:cNvPr id="874" name=""/>
        <p:cNvGrpSpPr/>
        <p:nvPr/>
      </p:nvGrpSpPr>
      <p:grpSpPr>
        <a:xfrm>
          <a:off x="0" y="0"/>
          <a:ext cx="0" cy="0"/>
          <a:chOff x="0" y="0"/>
          <a:chExt cx="0" cy="0"/>
        </a:xfrm>
      </p:grpSpPr>
      <p:sp>
        <p:nvSpPr>
          <p:cNvPr id="1049149" name="Title 1"/>
          <p:cNvSpPr>
            <a:spLocks noGrp="1"/>
          </p:cNvSpPr>
          <p:nvPr>
            <p:ph type="title"/>
          </p:nvPr>
        </p:nvSpPr>
        <p:spPr/>
        <p:txBody>
          <a:bodyPr/>
          <a:p>
            <a:endParaRPr lang="en-US"/>
          </a:p>
        </p:txBody>
      </p:sp>
      <p:sp>
        <p:nvSpPr>
          <p:cNvPr id="1049150" name="Content Placeholder 2"/>
          <p:cNvSpPr>
            <a:spLocks noGrp="1"/>
          </p:cNvSpPr>
          <p:nvPr>
            <p:ph idx="1"/>
          </p:nvPr>
        </p:nvSpPr>
        <p:spPr/>
        <p:txBody>
          <a:bodyPr/>
          <a:p>
            <a:r>
              <a:rPr dirty="0" lang="en-US"/>
              <a:t>Overhead projector is superior to short circuit TV in a classroom teaching because A. it is easy to use B. it is cheap and self devised C. information presented though it is easily retained D. pictures in it may be shown in a desired sequence and with a minimum of lost motion (material)👈🏻</a:t>
            </a:r>
          </a:p>
          <a:p>
            <a:endParaRPr dirty="0" lang="en-US"/>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p:cSld>
    <p:spTree>
      <p:nvGrpSpPr>
        <p:cNvPr id="875" name=""/>
        <p:cNvGrpSpPr/>
        <p:nvPr/>
      </p:nvGrpSpPr>
      <p:grpSpPr>
        <a:xfrm>
          <a:off x="0" y="0"/>
          <a:ext cx="0" cy="0"/>
          <a:chOff x="0" y="0"/>
          <a:chExt cx="0" cy="0"/>
        </a:xfrm>
      </p:grpSpPr>
      <p:sp>
        <p:nvSpPr>
          <p:cNvPr id="1049151" name="Title 1"/>
          <p:cNvSpPr>
            <a:spLocks noGrp="1"/>
          </p:cNvSpPr>
          <p:nvPr>
            <p:ph type="title"/>
          </p:nvPr>
        </p:nvSpPr>
        <p:spPr/>
        <p:txBody>
          <a:bodyPr/>
          <a:p>
            <a:endParaRPr lang="en-US"/>
          </a:p>
        </p:txBody>
      </p:sp>
      <p:sp>
        <p:nvSpPr>
          <p:cNvPr id="1049152" name="Content Placeholder 2"/>
          <p:cNvSpPr>
            <a:spLocks noGrp="1"/>
          </p:cNvSpPr>
          <p:nvPr>
            <p:ph idx="1"/>
          </p:nvPr>
        </p:nvSpPr>
        <p:spPr/>
        <p:txBody>
          <a:bodyPr/>
          <a:p>
            <a:r>
              <a:rPr dirty="0" lang="en-US"/>
              <a:t>Which of the following skills has the largest share in communication time in schools/colleges? A. Writing B. Reading C. Speaking D. Listening👈🏻</a:t>
            </a:r>
          </a:p>
          <a:p>
            <a:endParaRPr dirty="0" lang="en-US"/>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p:cSld>
    <p:spTree>
      <p:nvGrpSpPr>
        <p:cNvPr id="876" name=""/>
        <p:cNvGrpSpPr/>
        <p:nvPr/>
      </p:nvGrpSpPr>
      <p:grpSpPr>
        <a:xfrm>
          <a:off x="0" y="0"/>
          <a:ext cx="0" cy="0"/>
          <a:chOff x="0" y="0"/>
          <a:chExt cx="0" cy="0"/>
        </a:xfrm>
      </p:grpSpPr>
      <p:sp>
        <p:nvSpPr>
          <p:cNvPr id="1049153" name="Title 1"/>
          <p:cNvSpPr>
            <a:spLocks noGrp="1"/>
          </p:cNvSpPr>
          <p:nvPr>
            <p:ph type="title"/>
          </p:nvPr>
        </p:nvSpPr>
        <p:spPr/>
        <p:txBody>
          <a:bodyPr/>
          <a:p>
            <a:endParaRPr lang="en-US"/>
          </a:p>
        </p:txBody>
      </p:sp>
      <p:sp>
        <p:nvSpPr>
          <p:cNvPr id="1049154" name="Content Placeholder 2"/>
          <p:cNvSpPr>
            <a:spLocks noGrp="1"/>
          </p:cNvSpPr>
          <p:nvPr>
            <p:ph idx="1"/>
          </p:nvPr>
        </p:nvSpPr>
        <p:spPr/>
        <p:txBody>
          <a:bodyPr/>
          <a:p>
            <a:r>
              <a:rPr dirty="0" lang="en-US"/>
              <a:t>A student helps a teacher to solve the problem while the teacher was delivering the lecture. He was A. a realistic listener B. an emphatic listener👈🏻 C. an evaluative listener D. an informational listener</a:t>
            </a:r>
          </a:p>
          <a:p>
            <a:endParaRPr dirty="0" lang="en-US"/>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p:cSld>
    <p:spTree>
      <p:nvGrpSpPr>
        <p:cNvPr id="877" name=""/>
        <p:cNvGrpSpPr/>
        <p:nvPr/>
      </p:nvGrpSpPr>
      <p:grpSpPr>
        <a:xfrm>
          <a:off x="0" y="0"/>
          <a:ext cx="0" cy="0"/>
          <a:chOff x="0" y="0"/>
          <a:chExt cx="0" cy="0"/>
        </a:xfrm>
      </p:grpSpPr>
      <p:sp>
        <p:nvSpPr>
          <p:cNvPr id="1049155" name="Title 1"/>
          <p:cNvSpPr>
            <a:spLocks noGrp="1"/>
          </p:cNvSpPr>
          <p:nvPr>
            <p:ph type="title"/>
          </p:nvPr>
        </p:nvSpPr>
        <p:spPr/>
        <p:txBody>
          <a:bodyPr/>
          <a:p>
            <a:endParaRPr lang="en-US"/>
          </a:p>
        </p:txBody>
      </p:sp>
      <p:sp>
        <p:nvSpPr>
          <p:cNvPr id="1049156" name="Content Placeholder 2"/>
          <p:cNvSpPr>
            <a:spLocks noGrp="1"/>
          </p:cNvSpPr>
          <p:nvPr>
            <p:ph idx="1"/>
          </p:nvPr>
        </p:nvSpPr>
        <p:spPr/>
        <p:txBody>
          <a:bodyPr/>
          <a:p>
            <a:r>
              <a:rPr dirty="0" lang="en-US"/>
              <a:t>A negative reaction to a mediated communication is described as: A. flak B. non-conformity 👈🏻C. passive response D. fragmented feedback</a:t>
            </a:r>
          </a:p>
          <a:p>
            <a:endParaRPr dirty="0" lang="en-US"/>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p:cSld>
    <p:spTree>
      <p:nvGrpSpPr>
        <p:cNvPr id="878" name=""/>
        <p:cNvGrpSpPr/>
        <p:nvPr/>
      </p:nvGrpSpPr>
      <p:grpSpPr>
        <a:xfrm>
          <a:off x="0" y="0"/>
          <a:ext cx="0" cy="0"/>
          <a:chOff x="0" y="0"/>
          <a:chExt cx="0" cy="0"/>
        </a:xfrm>
      </p:grpSpPr>
      <p:sp>
        <p:nvSpPr>
          <p:cNvPr id="1049157" name="Title 1"/>
          <p:cNvSpPr>
            <a:spLocks noGrp="1"/>
          </p:cNvSpPr>
          <p:nvPr>
            <p:ph type="title"/>
          </p:nvPr>
        </p:nvSpPr>
        <p:spPr/>
        <p:txBody>
          <a:bodyPr/>
          <a:p>
            <a:endParaRPr lang="en-US"/>
          </a:p>
        </p:txBody>
      </p:sp>
      <p:sp>
        <p:nvSpPr>
          <p:cNvPr id="1049158" name="Content Placeholder 2"/>
          <p:cNvSpPr>
            <a:spLocks noGrp="1"/>
          </p:cNvSpPr>
          <p:nvPr>
            <p:ph idx="1"/>
          </p:nvPr>
        </p:nvSpPr>
        <p:spPr/>
        <p:txBody>
          <a:bodyPr/>
          <a:p>
            <a:r>
              <a:rPr dirty="0" lang="en-US"/>
              <a:t>Feed-back of a message comes from: A. Media B. Satellite👈🏻 C. Audience D. Communicator</a:t>
            </a:r>
          </a:p>
          <a:p>
            <a:endParaRPr dirty="0" lang="en-US"/>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p:cSld>
    <p:spTree>
      <p:nvGrpSpPr>
        <p:cNvPr id="879" name=""/>
        <p:cNvGrpSpPr/>
        <p:nvPr/>
      </p:nvGrpSpPr>
      <p:grpSpPr>
        <a:xfrm>
          <a:off x="0" y="0"/>
          <a:ext cx="0" cy="0"/>
          <a:chOff x="0" y="0"/>
          <a:chExt cx="0" cy="0"/>
        </a:xfrm>
      </p:grpSpPr>
      <p:sp>
        <p:nvSpPr>
          <p:cNvPr id="1049159" name="Content Placeholder 2"/>
          <p:cNvSpPr>
            <a:spLocks noGrp="1"/>
          </p:cNvSpPr>
          <p:nvPr>
            <p:ph idx="1"/>
          </p:nvPr>
        </p:nvSpPr>
        <p:spPr>
          <a:xfrm>
            <a:off x="0" y="0"/>
            <a:ext cx="12192000" cy="6858000"/>
          </a:xfrm>
        </p:spPr>
        <p:txBody>
          <a:bodyPr>
            <a:noAutofit/>
          </a:bodyPr>
          <a:p>
            <a:r>
              <a:rPr dirty="0" sz="3600" lang="en-US" smtClean="0"/>
              <a:t>Which </a:t>
            </a:r>
            <a:r>
              <a:rPr dirty="0" sz="3600" lang="en-US"/>
              <a:t>broadcasting system for TV is followed in India? A. </a:t>
            </a:r>
            <a:r>
              <a:rPr sz="3600" lang="en-US" smtClean="0"/>
              <a:t>+PAL</a:t>
            </a:r>
            <a:r>
              <a:rPr dirty="0" sz="3600" lang="en-US"/>
              <a:t> 👈🏻B. NTCS C. NTSE D. SECAM</a:t>
            </a:r>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p:cSld>
    <p:spTree>
      <p:nvGrpSpPr>
        <p:cNvPr id="880" name=""/>
        <p:cNvGrpSpPr/>
        <p:nvPr/>
      </p:nvGrpSpPr>
      <p:grpSpPr>
        <a:xfrm>
          <a:off x="0" y="0"/>
          <a:ext cx="0" cy="0"/>
          <a:chOff x="0" y="0"/>
          <a:chExt cx="0" cy="0"/>
        </a:xfrm>
      </p:grpSpPr>
      <p:graphicFrame>
        <p:nvGraphicFramePr>
          <p:cNvPr id="4194304" name="Content Placeholder 5"/>
          <p:cNvGraphicFramePr>
            <a:graphicFrameLocks noGrp="1"/>
          </p:cNvGraphicFramePr>
          <p:nvPr>
            <p:ph idx="1"/>
          </p:nvPr>
        </p:nvGraphicFramePr>
        <p:xfrm>
          <a:off x="0" y="-180622"/>
          <a:ext cx="12056532" cy="7038620"/>
        </p:xfrm>
        <a:graphic>
          <a:graphicData uri="http://schemas.openxmlformats.org/drawingml/2006/table">
            <a:tbl>
              <a:tblPr/>
              <a:tblGrid>
                <a:gridCol w="6028266"/>
                <a:gridCol w="6028266"/>
              </a:tblGrid>
              <a:tr h="3155244">
                <a:tc>
                  <a:txBody>
                    <a:bodyPr/>
                    <a:p>
                      <a:r>
                        <a:rPr dirty="0" lang="en-US">
                          <a:effectLst/>
                        </a:rPr>
                        <a:t/>
                      </a:r>
                      <a:br>
                        <a:rPr dirty="0" lang="en-US">
                          <a:effectLst/>
                        </a:rPr>
                      </a:br>
                      <a:r>
                        <a:rPr dirty="0" lang="en-US">
                          <a:effectLst/>
                        </a:rPr>
                        <a:t>Communication via New media such as computers, teleshopping, internet and mobile telephony is termed as</a:t>
                      </a:r>
                    </a:p>
                  </a:txBody>
                  <a:tcPr>
                    <a:lnL>
                      <a:noFill/>
                    </a:lnL>
                    <a:lnR>
                      <a:noFill/>
                    </a:lnR>
                    <a:lnT>
                      <a:noFill/>
                    </a:lnT>
                    <a:lnB>
                      <a:noFill/>
                    </a:lnB>
                    <a:solidFill>
                      <a:srgbClr val="FFFFFF"/>
                    </a:solidFill>
                  </a:tcPr>
                </a:tc>
                <a:tc>
                  <a:txBody>
                    <a:bodyPr/>
                    <a:p>
                      <a:endParaRPr lang="en-US"/>
                    </a:p>
                  </a:txBody>
                  <a:tcPr>
                    <a:lnL>
                      <a:noFill/>
                    </a:lnL>
                  </a:tcPr>
                </a:tc>
              </a:tr>
              <a:tr h="970844">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Entertainment</a:t>
                      </a:r>
                    </a:p>
                  </a:txBody>
                  <a:tcPr>
                    <a:lnL>
                      <a:noFill/>
                    </a:lnL>
                    <a:lnR>
                      <a:noFill/>
                    </a:lnR>
                    <a:lnB>
                      <a:noFill/>
                    </a:lnB>
                    <a:solidFill>
                      <a:srgbClr val="FFFFFF"/>
                    </a:solidFill>
                  </a:tcPr>
                </a:tc>
              </a:tr>
              <a:tr h="970844">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Communication</a:t>
                      </a:r>
                    </a:p>
                  </a:txBody>
                  <a:tcPr>
                    <a:lnL>
                      <a:noFill/>
                    </a:lnL>
                    <a:lnR>
                      <a:noFill/>
                    </a:lnR>
                    <a:lnT>
                      <a:noFill/>
                    </a:lnT>
                    <a:lnB>
                      <a:noFill/>
                    </a:lnB>
                    <a:solidFill>
                      <a:srgbClr val="FFFFFF"/>
                    </a:solidFill>
                  </a:tcPr>
                </a:tc>
              </a:tr>
              <a:tr h="970844">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Interactive communication</a:t>
                      </a:r>
                    </a:p>
                  </a:txBody>
                  <a:tcPr>
                    <a:lnL>
                      <a:noFill/>
                    </a:lnL>
                    <a:lnR>
                      <a:noFill/>
                    </a:lnR>
                    <a:lnT>
                      <a:noFill/>
                    </a:lnT>
                    <a:lnB>
                      <a:noFill/>
                    </a:lnB>
                    <a:solidFill>
                      <a:srgbClr val="FFFFFF"/>
                    </a:solidFill>
                  </a:tcPr>
                </a:tc>
              </a:tr>
              <a:tr h="970844">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Developmental communication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p:cSld>
    <p:spTree>
      <p:nvGrpSpPr>
        <p:cNvPr id="881" name=""/>
        <p:cNvGrpSpPr/>
        <p:nvPr/>
      </p:nvGrpSpPr>
      <p:grpSpPr>
        <a:xfrm>
          <a:off x="0" y="0"/>
          <a:ext cx="0" cy="0"/>
          <a:chOff x="0" y="0"/>
          <a:chExt cx="0" cy="0"/>
        </a:xfrm>
      </p:grpSpPr>
      <p:sp>
        <p:nvSpPr>
          <p:cNvPr id="1049160" name="Title 1"/>
          <p:cNvSpPr>
            <a:spLocks noGrp="1"/>
          </p:cNvSpPr>
          <p:nvPr>
            <p:ph type="title"/>
          </p:nvPr>
        </p:nvSpPr>
        <p:spPr/>
        <p:txBody>
          <a:bodyPr/>
          <a:p>
            <a:endParaRPr lang="en-US"/>
          </a:p>
        </p:txBody>
      </p:sp>
      <p:graphicFrame>
        <p:nvGraphicFramePr>
          <p:cNvPr id="4194305"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Users who use media for their own ends are identified as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Active audience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Passive audience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Positive audience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Negative audience</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540" name=""/>
        <p:cNvGrpSpPr/>
        <p:nvPr/>
      </p:nvGrpSpPr>
      <p:grpSpPr>
        <a:xfrm>
          <a:off x="0" y="0"/>
          <a:ext cx="0" cy="0"/>
          <a:chOff x="0" y="0"/>
          <a:chExt cx="0" cy="0"/>
        </a:xfrm>
      </p:grpSpPr>
      <p:sp>
        <p:nvSpPr>
          <p:cNvPr id="1048625" name="Content Placeholder 2"/>
          <p:cNvSpPr>
            <a:spLocks noGrp="1"/>
          </p:cNvSpPr>
          <p:nvPr>
            <p:ph idx="1"/>
          </p:nvPr>
        </p:nvSpPr>
        <p:spPr>
          <a:xfrm>
            <a:off x="0" y="0"/>
            <a:ext cx="12192000" cy="6858000"/>
          </a:xfrm>
        </p:spPr>
        <p:txBody>
          <a:bodyPr>
            <a:normAutofit/>
          </a:bodyPr>
          <a:p>
            <a:r>
              <a:rPr dirty="0" sz="3600" lang="en-US">
                <a:solidFill>
                  <a:srgbClr val="202124"/>
                </a:solidFill>
                <a:latin typeface="arial" panose="020B0604020202020204" pitchFamily="34" charset="0"/>
              </a:rPr>
              <a:t>Q8. literacy means the </a:t>
            </a:r>
            <a:r>
              <a:rPr dirty="0" sz="3600" lang="en-US" smtClean="0">
                <a:solidFill>
                  <a:srgbClr val="202124"/>
                </a:solidFill>
                <a:latin typeface="arial" panose="020B0604020202020204" pitchFamily="34" charset="0"/>
              </a:rPr>
              <a:t>ability </a:t>
            </a:r>
            <a:r>
              <a:rPr dirty="0" sz="3600" lang="en-US">
                <a:solidFill>
                  <a:srgbClr val="202124"/>
                </a:solidFill>
                <a:latin typeface="arial" panose="020B0604020202020204" pitchFamily="34" charset="0"/>
              </a:rPr>
              <a:t>to:</a:t>
            </a:r>
          </a:p>
          <a:p>
            <a:pPr indent="-342900" marL="342900">
              <a:buAutoNum type="alphaUcPeriod"/>
            </a:pPr>
            <a:r>
              <a:rPr dirty="0" sz="3600" lang="en-US">
                <a:solidFill>
                  <a:srgbClr val="202124"/>
                </a:solidFill>
                <a:latin typeface="arial" panose="020B0604020202020204" pitchFamily="34" charset="0"/>
              </a:rPr>
              <a:t>The ability to read, listen and write</a:t>
            </a:r>
          </a:p>
          <a:p>
            <a:pPr indent="-342900" marL="342900">
              <a:buAutoNum type="alphaUcPeriod"/>
            </a:pPr>
            <a:r>
              <a:rPr dirty="0" sz="3600" lang="en-US">
                <a:solidFill>
                  <a:srgbClr val="202124"/>
                </a:solidFill>
                <a:latin typeface="arial" panose="020B0604020202020204" pitchFamily="34" charset="0"/>
              </a:rPr>
              <a:t>The ability to listen and write</a:t>
            </a:r>
          </a:p>
          <a:p>
            <a:pPr indent="-342900" marL="342900">
              <a:buAutoNum type="alphaUcPeriod"/>
            </a:pPr>
            <a:r>
              <a:rPr dirty="0" sz="3600" lang="en-US">
                <a:solidFill>
                  <a:srgbClr val="202124"/>
                </a:solidFill>
                <a:latin typeface="arial" panose="020B0604020202020204" pitchFamily="34" charset="0"/>
              </a:rPr>
              <a:t>The ability to listen, write and read</a:t>
            </a:r>
          </a:p>
          <a:p>
            <a:pPr indent="-342900" marL="342900">
              <a:buAutoNum type="alphaUcPeriod"/>
            </a:pPr>
            <a:r>
              <a:rPr dirty="0" sz="3600" lang="en-US">
                <a:solidFill>
                  <a:srgbClr val="FF0000"/>
                </a:solidFill>
                <a:latin typeface="arial" panose="020B0604020202020204" pitchFamily="34" charset="0"/>
              </a:rPr>
              <a:t>The ability to read and </a:t>
            </a:r>
            <a:r>
              <a:rPr dirty="0" sz="3600" lang="en-US" smtClean="0">
                <a:solidFill>
                  <a:srgbClr val="FF0000"/>
                </a:solidFill>
                <a:latin typeface="arial" panose="020B0604020202020204" pitchFamily="34" charset="0"/>
              </a:rPr>
              <a:t>write</a:t>
            </a:r>
          </a:p>
          <a:p>
            <a:r>
              <a:rPr dirty="0" sz="3600" lang="en-US">
                <a:solidFill>
                  <a:srgbClr val="202124"/>
                </a:solidFill>
                <a:latin typeface="arial" panose="020B0604020202020204" pitchFamily="34" charset="0"/>
              </a:rPr>
              <a:t>Q9. Games playing and literacy are connected because:</a:t>
            </a:r>
          </a:p>
          <a:p>
            <a:pPr indent="-342900" marL="342900">
              <a:buAutoNum type="alphaUcPeriod"/>
            </a:pPr>
            <a:r>
              <a:rPr dirty="0" sz="3600" lang="en-US">
                <a:solidFill>
                  <a:srgbClr val="202124"/>
                </a:solidFill>
                <a:latin typeface="arial" panose="020B0604020202020204" pitchFamily="34" charset="0"/>
              </a:rPr>
              <a:t>Literacy allows the children to play effectively</a:t>
            </a:r>
          </a:p>
          <a:p>
            <a:pPr indent="-342900" marL="342900">
              <a:buAutoNum type="alphaUcPeriod"/>
            </a:pPr>
            <a:r>
              <a:rPr dirty="0" sz="3600" lang="en-US">
                <a:solidFill>
                  <a:srgbClr val="FF0000"/>
                </a:solidFill>
                <a:latin typeface="arial" panose="020B0604020202020204" pitchFamily="34" charset="0"/>
              </a:rPr>
              <a:t>Games playing prepares for literacy</a:t>
            </a:r>
          </a:p>
          <a:p>
            <a:pPr indent="-342900" marL="342900">
              <a:buAutoNum type="alphaUcPeriod"/>
            </a:pPr>
            <a:r>
              <a:rPr dirty="0" sz="3600" lang="en-US">
                <a:solidFill>
                  <a:srgbClr val="202124"/>
                </a:solidFill>
                <a:latin typeface="arial" panose="020B0604020202020204" pitchFamily="34" charset="0"/>
              </a:rPr>
              <a:t>Both are independent</a:t>
            </a:r>
          </a:p>
          <a:p>
            <a:pPr indent="-342900" marL="342900">
              <a:buAutoNum type="alphaUcPeriod"/>
            </a:pPr>
            <a:r>
              <a:rPr dirty="0" sz="3600" lang="en-US">
                <a:solidFill>
                  <a:srgbClr val="202124"/>
                </a:solidFill>
                <a:latin typeface="arial" panose="020B0604020202020204" pitchFamily="34" charset="0"/>
              </a:rPr>
              <a:t>There is not correct answer</a:t>
            </a:r>
          </a:p>
          <a:p>
            <a:pPr indent="0" marL="0">
              <a:buNone/>
            </a:pPr>
            <a:endParaRPr dirty="0" sz="3600" lang="en-US">
              <a:solidFill>
                <a:srgbClr val="202124"/>
              </a:solidFill>
              <a:latin typeface="arial" panose="020B0604020202020204" pitchFamily="34" charset="0"/>
            </a:endParaRPr>
          </a:p>
          <a:p>
            <a:endParaRPr dirty="0" sz="3600" lang="en-US"/>
          </a:p>
        </p:txBody>
      </p:sp>
    </p:spTree>
  </p:cSld>
  <p:clrMapOvr>
    <a:masterClrMapping/>
  </p:clrMapOvr>
  <p:timing/>
</p:sld>
</file>

<file path=ppt/slides/slide380.xml><?xml version="1.0" encoding="utf-8"?>
<p:sld xmlns:a="http://schemas.openxmlformats.org/drawingml/2006/main" xmlns:r="http://schemas.openxmlformats.org/officeDocument/2006/relationships" xmlns:p="http://schemas.openxmlformats.org/presentationml/2006/main">
  <p:cSld>
    <p:spTree>
      <p:nvGrpSpPr>
        <p:cNvPr id="882" name=""/>
        <p:cNvGrpSpPr/>
        <p:nvPr/>
      </p:nvGrpSpPr>
      <p:grpSpPr>
        <a:xfrm>
          <a:off x="0" y="0"/>
          <a:ext cx="0" cy="0"/>
          <a:chOff x="0" y="0"/>
          <a:chExt cx="0" cy="0"/>
        </a:xfrm>
      </p:grpSpPr>
      <p:sp>
        <p:nvSpPr>
          <p:cNvPr id="1049161" name="Title 1"/>
          <p:cNvSpPr>
            <a:spLocks noGrp="1"/>
          </p:cNvSpPr>
          <p:nvPr>
            <p:ph type="title"/>
          </p:nvPr>
        </p:nvSpPr>
        <p:spPr/>
        <p:txBody>
          <a:bodyPr/>
          <a:p>
            <a:endParaRPr lang="en-US"/>
          </a:p>
        </p:txBody>
      </p:sp>
      <p:graphicFrame>
        <p:nvGraphicFramePr>
          <p:cNvPr id="4194306"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In the classroom, the teacher sends the message either as words or images. The students are really</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Agitators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Encoders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Decoders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Propagators</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p:cSld>
    <p:spTree>
      <p:nvGrpSpPr>
        <p:cNvPr id="883" name=""/>
        <p:cNvGrpSpPr/>
        <p:nvPr/>
      </p:nvGrpSpPr>
      <p:grpSpPr>
        <a:xfrm>
          <a:off x="0" y="0"/>
          <a:ext cx="0" cy="0"/>
          <a:chOff x="0" y="0"/>
          <a:chExt cx="0" cy="0"/>
        </a:xfrm>
      </p:grpSpPr>
      <p:sp>
        <p:nvSpPr>
          <p:cNvPr id="1049162" name="Title 1"/>
          <p:cNvSpPr>
            <a:spLocks noGrp="1"/>
          </p:cNvSpPr>
          <p:nvPr>
            <p:ph type="title"/>
          </p:nvPr>
        </p:nvSpPr>
        <p:spPr/>
        <p:txBody>
          <a:bodyPr/>
          <a:p>
            <a:endParaRPr lang="en-US"/>
          </a:p>
        </p:txBody>
      </p:sp>
      <p:graphicFrame>
        <p:nvGraphicFramePr>
          <p:cNvPr id="419430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As a teacher, select the best option to ensure your effective presence in the classroom.</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Being authoritarian</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Use of peer command</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Making aggressive statements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Adoption of well-established posture</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p:cSld>
    <p:spTree>
      <p:nvGrpSpPr>
        <p:cNvPr id="884" name=""/>
        <p:cNvGrpSpPr/>
        <p:nvPr/>
      </p:nvGrpSpPr>
      <p:grpSpPr>
        <a:xfrm>
          <a:off x="0" y="0"/>
          <a:ext cx="0" cy="0"/>
          <a:chOff x="0" y="0"/>
          <a:chExt cx="0" cy="0"/>
        </a:xfrm>
      </p:grpSpPr>
      <p:sp>
        <p:nvSpPr>
          <p:cNvPr id="1049163" name="Title 1"/>
          <p:cNvSpPr>
            <a:spLocks noGrp="1"/>
          </p:cNvSpPr>
          <p:nvPr>
            <p:ph type="title"/>
          </p:nvPr>
        </p:nvSpPr>
        <p:spPr/>
        <p:txBody>
          <a:bodyPr/>
          <a:p>
            <a:endParaRPr lang="en-US"/>
          </a:p>
        </p:txBody>
      </p:sp>
      <p:graphicFrame>
        <p:nvGraphicFramePr>
          <p:cNvPr id="4194308"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of the following is the nature of curriculum?</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Critical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Creative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Conservative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p:cSld>
    <p:spTree>
      <p:nvGrpSpPr>
        <p:cNvPr id="885" name=""/>
        <p:cNvGrpSpPr/>
        <p:nvPr/>
      </p:nvGrpSpPr>
      <p:grpSpPr>
        <a:xfrm>
          <a:off x="0" y="0"/>
          <a:ext cx="0" cy="0"/>
          <a:chOff x="0" y="0"/>
          <a:chExt cx="0" cy="0"/>
        </a:xfrm>
      </p:grpSpPr>
      <p:sp>
        <p:nvSpPr>
          <p:cNvPr id="1049164" name="Title 1"/>
          <p:cNvSpPr>
            <a:spLocks noGrp="1"/>
          </p:cNvSpPr>
          <p:nvPr>
            <p:ph type="title"/>
          </p:nvPr>
        </p:nvSpPr>
        <p:spPr/>
        <p:txBody>
          <a:bodyPr/>
          <a:p>
            <a:endParaRPr lang="en-US"/>
          </a:p>
        </p:txBody>
      </p:sp>
      <p:graphicFrame>
        <p:nvGraphicFramePr>
          <p:cNvPr id="4194309"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importance of curriculum in the system of education is just like a:</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Preparation of students for service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Constitution in a country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Provision of latest knowledge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p:cSld>
    <p:spTree>
      <p:nvGrpSpPr>
        <p:cNvPr id="886" name=""/>
        <p:cNvGrpSpPr/>
        <p:nvPr/>
      </p:nvGrpSpPr>
      <p:grpSpPr>
        <a:xfrm>
          <a:off x="0" y="0"/>
          <a:ext cx="0" cy="0"/>
          <a:chOff x="0" y="0"/>
          <a:chExt cx="0" cy="0"/>
        </a:xfrm>
      </p:grpSpPr>
      <p:sp>
        <p:nvSpPr>
          <p:cNvPr id="1049165" name="Title 1"/>
          <p:cNvSpPr>
            <a:spLocks noGrp="1"/>
          </p:cNvSpPr>
          <p:nvPr>
            <p:ph type="title"/>
          </p:nvPr>
        </p:nvSpPr>
        <p:spPr/>
        <p:txBody>
          <a:bodyPr/>
          <a:p>
            <a:endParaRPr lang="en-US"/>
          </a:p>
        </p:txBody>
      </p:sp>
      <p:graphicFrame>
        <p:nvGraphicFramePr>
          <p:cNvPr id="4194310"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Types of individual differences are: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Mental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Physical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Emotional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p:cSld>
    <p:spTree>
      <p:nvGrpSpPr>
        <p:cNvPr id="887" name=""/>
        <p:cNvGrpSpPr/>
        <p:nvPr/>
      </p:nvGrpSpPr>
      <p:grpSpPr>
        <a:xfrm>
          <a:off x="0" y="0"/>
          <a:ext cx="0" cy="0"/>
          <a:chOff x="0" y="0"/>
          <a:chExt cx="0" cy="0"/>
        </a:xfrm>
      </p:grpSpPr>
      <p:sp>
        <p:nvSpPr>
          <p:cNvPr id="1049166" name="Title 1"/>
          <p:cNvSpPr>
            <a:spLocks noGrp="1"/>
          </p:cNvSpPr>
          <p:nvPr>
            <p:ph type="title"/>
          </p:nvPr>
        </p:nvSpPr>
        <p:spPr/>
        <p:txBody>
          <a:bodyPr/>
          <a:p>
            <a:endParaRPr lang="en-US"/>
          </a:p>
        </p:txBody>
      </p:sp>
      <p:graphicFrame>
        <p:nvGraphicFramePr>
          <p:cNvPr id="4194311"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arrangement of the elements of curriculum can be can as: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Curriculum Design</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Curriculum Foundation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Curriculum Construction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Curriculum Development</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p:cSld>
    <p:spTree>
      <p:nvGrpSpPr>
        <p:cNvPr id="888" name=""/>
        <p:cNvGrpSpPr/>
        <p:nvPr/>
      </p:nvGrpSpPr>
      <p:grpSpPr>
        <a:xfrm>
          <a:off x="0" y="0"/>
          <a:ext cx="0" cy="0"/>
          <a:chOff x="0" y="0"/>
          <a:chExt cx="0" cy="0"/>
        </a:xfrm>
      </p:grpSpPr>
      <p:sp>
        <p:nvSpPr>
          <p:cNvPr id="1049167" name="Title 1"/>
          <p:cNvSpPr>
            <a:spLocks noGrp="1"/>
          </p:cNvSpPr>
          <p:nvPr>
            <p:ph type="title"/>
          </p:nvPr>
        </p:nvSpPr>
        <p:spPr/>
        <p:txBody>
          <a:bodyPr/>
          <a:p>
            <a:endParaRPr lang="en-US"/>
          </a:p>
        </p:txBody>
      </p:sp>
      <p:graphicFrame>
        <p:nvGraphicFramePr>
          <p:cNvPr id="4194312"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Subject Centered designs revolve around:</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Content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Learner</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Social values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Social problems</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p:cSld>
    <p:spTree>
      <p:nvGrpSpPr>
        <p:cNvPr id="889" name=""/>
        <p:cNvGrpSpPr/>
        <p:nvPr/>
      </p:nvGrpSpPr>
      <p:grpSpPr>
        <a:xfrm>
          <a:off x="0" y="0"/>
          <a:ext cx="0" cy="0"/>
          <a:chOff x="0" y="0"/>
          <a:chExt cx="0" cy="0"/>
        </a:xfrm>
      </p:grpSpPr>
      <p:sp>
        <p:nvSpPr>
          <p:cNvPr id="1049168" name="Title 1"/>
          <p:cNvSpPr>
            <a:spLocks noGrp="1"/>
          </p:cNvSpPr>
          <p:nvPr>
            <p:ph type="title"/>
          </p:nvPr>
        </p:nvSpPr>
        <p:spPr/>
        <p:txBody>
          <a:bodyPr/>
          <a:p>
            <a:endParaRPr lang="en-US"/>
          </a:p>
        </p:txBody>
      </p:sp>
      <p:graphicFrame>
        <p:nvGraphicFramePr>
          <p:cNvPr id="4194313" name="Content Placeholder 3"/>
          <p:cNvGraphicFramePr>
            <a:graphicFrameLocks noGrp="1"/>
          </p:cNvGraphicFramePr>
          <p:nvPr>
            <p:ph idx="1"/>
          </p:nvPr>
        </p:nvGraphicFramePr>
        <p:xfrm>
          <a:off x="1041400" y="3256227"/>
          <a:ext cx="10515600" cy="1828800"/>
        </p:xfrm>
        <a:graphic>
          <a:graphicData uri="http://schemas.openxmlformats.org/drawingml/2006/table">
            <a:tbl>
              <a:tblPr/>
              <a:tblGrid>
                <a:gridCol w="5257800"/>
                <a:gridCol w="5257800"/>
              </a:tblGrid>
              <a:tr h="0">
                <a:tc>
                  <a:txBody>
                    <a:bodyPr/>
                    <a:p>
                      <a:r>
                        <a:rPr dirty="0" lang="en-US">
                          <a:effectLst/>
                        </a:rPr>
                        <a:t>The purpose of integrated curriculum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dirty="0" lang="en-US" strike="noStrike" u="none">
                          <a:effectLst/>
                        </a:rPr>
                        <a:t> A. </a:t>
                      </a:r>
                      <a:endParaRPr dirty="0" lang="en-US">
                        <a:effectLst/>
                      </a:endParaRPr>
                    </a:p>
                  </a:txBody>
                  <a:tcPr>
                    <a:lnL>
                      <a:noFill/>
                    </a:lnL>
                    <a:lnR>
                      <a:noFill/>
                    </a:lnR>
                    <a:lnT>
                      <a:noFill/>
                    </a:lnT>
                    <a:lnB>
                      <a:noFill/>
                    </a:lnB>
                    <a:solidFill>
                      <a:srgbClr val="FFFFFF"/>
                    </a:solidFill>
                  </a:tcPr>
                </a:tc>
                <a:tc>
                  <a:txBody>
                    <a:bodyPr/>
                    <a:p>
                      <a:r>
                        <a:rPr lang="en-US">
                          <a:effectLst/>
                        </a:rPr>
                        <a:t>Increase in no. of books</a:t>
                      </a:r>
                    </a:p>
                  </a:txBody>
                  <a:tcPr>
                    <a:lnL>
                      <a:noFill/>
                    </a:lnL>
                    <a:lnR>
                      <a:noFill/>
                    </a:lnR>
                    <a:lnB>
                      <a:noFill/>
                    </a:lnB>
                    <a:solidFill>
                      <a:srgbClr val="FFFFFF"/>
                    </a:solidFill>
                  </a:tcPr>
                </a:tc>
              </a:tr>
              <a:tr h="285750">
                <a:tc>
                  <a:txBody>
                    <a:bodyPr/>
                    <a:p>
                      <a:pPr algn="r"/>
                      <a:r>
                        <a:rPr dirty="0" lang="en-US" strike="noStrike" u="none">
                          <a:effectLst/>
                        </a:rPr>
                        <a:t> B. </a:t>
                      </a:r>
                      <a:endParaRPr dirty="0"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Decrease in no. of books</a:t>
                      </a:r>
                    </a:p>
                  </a:txBody>
                  <a:tcPr>
                    <a:lnL>
                      <a:noFill/>
                    </a:lnL>
                    <a:lnR>
                      <a:noFill/>
                    </a:lnR>
                    <a:lnT>
                      <a:noFill/>
                    </a:lnT>
                    <a:lnB>
                      <a:noFill/>
                    </a:lnB>
                    <a:solidFill>
                      <a:srgbClr val="FFFFFF"/>
                    </a:solidFill>
                  </a:tcPr>
                </a:tc>
              </a:tr>
              <a:tr h="285750">
                <a:tc>
                  <a:txBody>
                    <a:bodyPr/>
                    <a:p>
                      <a:pPr algn="r"/>
                      <a:r>
                        <a:rPr dirty="0" lang="en-US" strike="noStrike" u="none">
                          <a:effectLst/>
                        </a:rPr>
                        <a:t> C. </a:t>
                      </a:r>
                      <a:endParaRPr dirty="0" lang="en-US">
                        <a:effectLst/>
                      </a:endParaRPr>
                    </a:p>
                  </a:txBody>
                  <a:tcPr>
                    <a:lnL>
                      <a:noFill/>
                    </a:lnL>
                    <a:lnR>
                      <a:noFill/>
                    </a:lnR>
                    <a:lnT>
                      <a:noFill/>
                    </a:lnT>
                    <a:lnB>
                      <a:noFill/>
                    </a:lnB>
                    <a:solidFill>
                      <a:srgbClr val="FFFFFF"/>
                    </a:solidFill>
                  </a:tcPr>
                </a:tc>
                <a:tc>
                  <a:txBody>
                    <a:bodyPr/>
                    <a:p>
                      <a:r>
                        <a:rPr dirty="0" lang="en-US">
                          <a:effectLst/>
                        </a:rPr>
                        <a:t>Increases is student enrolment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Decrease in dropout</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p:cSld>
    <p:spTree>
      <p:nvGrpSpPr>
        <p:cNvPr id="890" name=""/>
        <p:cNvGrpSpPr/>
        <p:nvPr/>
      </p:nvGrpSpPr>
      <p:grpSpPr>
        <a:xfrm>
          <a:off x="0" y="0"/>
          <a:ext cx="0" cy="0"/>
          <a:chOff x="0" y="0"/>
          <a:chExt cx="0" cy="0"/>
        </a:xfrm>
      </p:grpSpPr>
      <p:sp>
        <p:nvSpPr>
          <p:cNvPr id="1049169" name="Title 1"/>
          <p:cNvSpPr>
            <a:spLocks noGrp="1"/>
          </p:cNvSpPr>
          <p:nvPr>
            <p:ph type="title"/>
          </p:nvPr>
        </p:nvSpPr>
        <p:spPr/>
        <p:txBody>
          <a:bodyPr/>
          <a:p>
            <a:endParaRPr lang="en-US"/>
          </a:p>
        </p:txBody>
      </p:sp>
      <p:graphicFrame>
        <p:nvGraphicFramePr>
          <p:cNvPr id="4194314"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The highest in rank in ministry of education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Administrative officer</a:t>
                      </a:r>
                    </a:p>
                  </a:txBody>
                  <a:tcPr>
                    <a:lnL>
                      <a:noFill/>
                    </a:lnL>
                    <a:lnR>
                      <a:noFill/>
                    </a:lnR>
                    <a:lnB>
                      <a:noFill/>
                    </a:lnB>
                    <a:solidFill>
                      <a:srgbClr val="FFFFFF"/>
                    </a:solidFill>
                  </a:tcPr>
                </a:tc>
              </a:tr>
              <a:tr h="285750">
                <a:tc>
                  <a:txBody>
                    <a:bodyPr/>
                    <a:p>
                      <a:pPr algn="r"/>
                      <a:r>
                        <a:rPr lang="en-US" strike="noStrike" u="none">
                          <a:solidFill>
                            <a:srgbClr val="FF0000"/>
                          </a:solidFill>
                          <a:effectLst/>
                        </a:rPr>
                        <a:t> B. </a:t>
                      </a:r>
                      <a:endParaRPr lang="en-US">
                        <a:solidFill>
                          <a:srgbClr val="FF0000"/>
                        </a:solidFill>
                        <a:effectLst/>
                      </a:endParaRPr>
                    </a:p>
                  </a:txBody>
                  <a:tcPr>
                    <a:lnL>
                      <a:noFill/>
                    </a:lnL>
                    <a:lnR>
                      <a:noFill/>
                    </a:lnR>
                    <a:lnT>
                      <a:noFill/>
                    </a:lnT>
                    <a:lnB>
                      <a:noFill/>
                    </a:lnB>
                    <a:solidFill>
                      <a:srgbClr val="FFFFFF"/>
                    </a:solidFill>
                  </a:tcPr>
                </a:tc>
                <a:tc>
                  <a:txBody>
                    <a:bodyPr/>
                    <a:p>
                      <a:r>
                        <a:rPr dirty="0" lang="en-US">
                          <a:solidFill>
                            <a:srgbClr val="FF0000"/>
                          </a:solidFill>
                          <a:effectLst/>
                        </a:rPr>
                        <a:t>Secretary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Education officer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Research Officer</a:t>
                      </a:r>
                    </a:p>
                  </a:txBody>
                  <a:tcPr>
                    <a:lnL>
                      <a:noFill/>
                    </a:lnL>
                    <a:lnR>
                      <a:noFill/>
                    </a:lnR>
                    <a:lnT>
                      <a:noFill/>
                    </a:lnT>
                    <a:lnB>
                      <a:noFill/>
                    </a:lnB>
                    <a:solidFill>
                      <a:srgbClr val="FFFFFF"/>
                    </a:solidFill>
                  </a:tcPr>
                </a:tc>
              </a:tr>
            </a:tbl>
          </a:graphicData>
        </a:graphic>
      </p:graphicFrame>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p:cSld>
    <p:spTree>
      <p:nvGrpSpPr>
        <p:cNvPr id="891" name=""/>
        <p:cNvGrpSpPr/>
        <p:nvPr/>
      </p:nvGrpSpPr>
      <p:grpSpPr>
        <a:xfrm>
          <a:off x="0" y="0"/>
          <a:ext cx="0" cy="0"/>
          <a:chOff x="0" y="0"/>
          <a:chExt cx="0" cy="0"/>
        </a:xfrm>
      </p:grpSpPr>
      <p:sp>
        <p:nvSpPr>
          <p:cNvPr id="1049170" name="Title 1"/>
          <p:cNvSpPr>
            <a:spLocks noGrp="1"/>
          </p:cNvSpPr>
          <p:nvPr>
            <p:ph type="title"/>
          </p:nvPr>
        </p:nvSpPr>
        <p:spPr/>
        <p:txBody>
          <a:bodyPr/>
          <a:p>
            <a:endParaRPr lang="en-US"/>
          </a:p>
        </p:txBody>
      </p:sp>
      <p:graphicFrame>
        <p:nvGraphicFramePr>
          <p:cNvPr id="4194315"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Psychomotor domain deals wit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Feelings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Practical skills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Intellectual abilities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541" name=""/>
        <p:cNvGrpSpPr/>
        <p:nvPr/>
      </p:nvGrpSpPr>
      <p:grpSpPr>
        <a:xfrm>
          <a:off x="0" y="0"/>
          <a:ext cx="0" cy="0"/>
          <a:chOff x="0" y="0"/>
          <a:chExt cx="0" cy="0"/>
        </a:xfrm>
      </p:grpSpPr>
      <p:sp>
        <p:nvSpPr>
          <p:cNvPr id="1048626" name="Content Placeholder 2"/>
          <p:cNvSpPr>
            <a:spLocks noGrp="1"/>
          </p:cNvSpPr>
          <p:nvPr>
            <p:ph idx="1"/>
          </p:nvPr>
        </p:nvSpPr>
        <p:spPr>
          <a:xfrm>
            <a:off x="0" y="0"/>
            <a:ext cx="12192000" cy="6858000"/>
          </a:xfrm>
        </p:spPr>
        <p:txBody>
          <a:bodyPr>
            <a:normAutofit fontScale="82143" lnSpcReduction="10000"/>
          </a:bodyPr>
          <a:p>
            <a:r>
              <a:rPr dirty="0" lang="en-US">
                <a:solidFill>
                  <a:srgbClr val="202124"/>
                </a:solidFill>
                <a:latin typeface="arial" panose="020B0604020202020204" pitchFamily="34" charset="0"/>
              </a:rPr>
              <a:t>Q10. according to the law, an audit committee of public school in Rwanda is made up of the following members:</a:t>
            </a:r>
          </a:p>
          <a:p>
            <a:pPr indent="-342900" marL="342900">
              <a:buAutoNum type="alphaUcPeriod"/>
            </a:pPr>
            <a:r>
              <a:rPr dirty="0" lang="en-US">
                <a:solidFill>
                  <a:srgbClr val="FF0000"/>
                </a:solidFill>
                <a:latin typeface="arial" panose="020B0604020202020204" pitchFamily="34" charset="0"/>
              </a:rPr>
              <a:t>2 parents, 1 teacher, sector education officer, and executive secretary of the cell</a:t>
            </a:r>
          </a:p>
          <a:p>
            <a:pPr indent="-342900" marL="342900">
              <a:buAutoNum type="alphaUcPeriod"/>
            </a:pPr>
            <a:r>
              <a:rPr dirty="0" lang="en-US">
                <a:solidFill>
                  <a:srgbClr val="202124"/>
                </a:solidFill>
                <a:latin typeface="arial" panose="020B0604020202020204" pitchFamily="34" charset="0"/>
              </a:rPr>
              <a:t>1 parent, 2 teachers, sector education officer, executive secretary of the cell</a:t>
            </a:r>
          </a:p>
          <a:p>
            <a:pPr indent="-342900" marL="342900">
              <a:buAutoNum type="alphaUcPeriod"/>
            </a:pPr>
            <a:r>
              <a:rPr dirty="0" lang="en-US">
                <a:solidFill>
                  <a:srgbClr val="202124"/>
                </a:solidFill>
                <a:latin typeface="arial" panose="020B0604020202020204" pitchFamily="34" charset="0"/>
              </a:rPr>
              <a:t>1 parent, 1 teacher, sector education officer, executive secretary of a cell and one learner</a:t>
            </a:r>
          </a:p>
          <a:p>
            <a:pPr indent="-342900" marL="342900">
              <a:buAutoNum type="alphaUcPeriod"/>
            </a:pPr>
            <a:r>
              <a:rPr dirty="0" lang="en-US">
                <a:solidFill>
                  <a:srgbClr val="202124"/>
                </a:solidFill>
                <a:latin typeface="arial" panose="020B0604020202020204" pitchFamily="34" charset="0"/>
              </a:rPr>
              <a:t>None is </a:t>
            </a:r>
            <a:r>
              <a:rPr dirty="0" lang="en-US" smtClean="0">
                <a:solidFill>
                  <a:srgbClr val="202124"/>
                </a:solidFill>
                <a:latin typeface="arial" panose="020B0604020202020204" pitchFamily="34" charset="0"/>
              </a:rPr>
              <a:t>correct</a:t>
            </a:r>
          </a:p>
          <a:p>
            <a:pPr indent="0" marL="0">
              <a:buNone/>
            </a:pPr>
            <a:r>
              <a:rPr dirty="0" lang="en-US">
                <a:solidFill>
                  <a:srgbClr val="202124"/>
                </a:solidFill>
                <a:latin typeface="arial" panose="020B0604020202020204" pitchFamily="34" charset="0"/>
                <a:hlinkClick r:id="rId1"/>
              </a:rPr>
              <a:t>1° the Chairperson and Deputy Chairperson elected from among parents who are not members of the School General Assembly Committee;  2° one teacher elected by his/her peers and who serves as  rapporteur;  3° the officer in charge of education at the Sector level;  4° the Executive Secretary of the Cell in which the school is located;  5° the school owner in case of private schools and Government- subsidized schools. </a:t>
            </a:r>
            <a:endParaRPr dirty="0" lang="en-US">
              <a:solidFill>
                <a:srgbClr val="202124"/>
              </a:solidFill>
              <a:latin typeface="arial" panose="020B0604020202020204" pitchFamily="34" charset="0"/>
            </a:endParaRPr>
          </a:p>
          <a:p>
            <a:r>
              <a:rPr dirty="0" lang="en-US">
                <a:solidFill>
                  <a:srgbClr val="202124"/>
                </a:solidFill>
                <a:latin typeface="arial" panose="020B0604020202020204" pitchFamily="34" charset="0"/>
              </a:rPr>
              <a:t>Q11. the following are the activities which contribute to the development of a child’s literacy:</a:t>
            </a:r>
          </a:p>
          <a:p>
            <a:pPr indent="-342900" marL="342900">
              <a:buAutoNum type="alphaUcPeriod"/>
            </a:pPr>
            <a:r>
              <a:rPr dirty="0" lang="en-US">
                <a:solidFill>
                  <a:srgbClr val="202124"/>
                </a:solidFill>
                <a:latin typeface="arial" panose="020B0604020202020204" pitchFamily="34" charset="0"/>
              </a:rPr>
              <a:t>Talking, singing and reading</a:t>
            </a:r>
          </a:p>
          <a:p>
            <a:pPr indent="-342900" marL="342900">
              <a:buAutoNum type="alphaUcPeriod"/>
            </a:pPr>
            <a:r>
              <a:rPr dirty="0" lang="en-US">
                <a:solidFill>
                  <a:srgbClr val="202124"/>
                </a:solidFill>
                <a:latin typeface="arial" panose="020B0604020202020204" pitchFamily="34" charset="0"/>
              </a:rPr>
              <a:t>Story telling, drawing and writing</a:t>
            </a:r>
          </a:p>
          <a:p>
            <a:pPr indent="-342900" marL="342900">
              <a:buAutoNum type="alphaUcPeriod"/>
            </a:pPr>
            <a:r>
              <a:rPr dirty="0" lang="en-US">
                <a:solidFill>
                  <a:srgbClr val="202124"/>
                </a:solidFill>
                <a:latin typeface="arial" panose="020B0604020202020204" pitchFamily="34" charset="0"/>
              </a:rPr>
              <a:t>Talking, drawing and calculating</a:t>
            </a:r>
          </a:p>
          <a:p>
            <a:pPr indent="-342900" marL="342900">
              <a:buAutoNum type="alphaUcPeriod"/>
            </a:pPr>
            <a:r>
              <a:rPr dirty="0" lang="en-US">
                <a:solidFill>
                  <a:srgbClr val="FF0000"/>
                </a:solidFill>
                <a:latin typeface="arial" panose="020B0604020202020204" pitchFamily="34" charset="0"/>
              </a:rPr>
              <a:t>A and B are correct</a:t>
            </a:r>
          </a:p>
          <a:p>
            <a:endParaRPr dirty="0" lang="en-US"/>
          </a:p>
        </p:txBody>
      </p:sp>
      <mc:AlternateContent xmlns:mc="http://schemas.openxmlformats.org/markup-compatibility/2006">
        <mc:Choice xmlns:p14="http://schemas.microsoft.com/office/powerpoint/2010/main" Requires="p14">
          <p:contentPart p14:bwMode="auto" r:id="rId2">
            <p14:nvContentPartPr>
              <p14:cNvPr id="2097154" name="Ink 1"/>
              <p14:cNvContentPartPr/>
              <p14:nvPr/>
            </p14:nvContentPartPr>
            <p14:xfrm>
              <a:off x="419760" y="330480"/>
              <a:ext cx="9430200" cy="3920400"/>
            </p14:xfrm>
          </p:contentPart>
        </mc:Choice>
        <mc:Fallback>
          <p:pic>
            <p:nvPicPr>
              <p:cNvPr id="2097154" name="Ink 1"/>
              <p:cNvPicPr>
                <a:picLocks/>
              </p:cNvPicPr>
              <p:nvPr/>
            </p:nvPicPr>
            <p:blipFill>
              <a:blip xmlns:r="http://schemas.openxmlformats.org/officeDocument/2006/relationships" r:embed="rId3"/>
              <a:stretch>
                <a:fillRect/>
              </a:stretch>
            </p:blipFill>
            <p:spPr>
              <a:xfrm>
                <a:off x="419760" y="330480"/>
                <a:ext cx="9430200" cy="3920400"/>
              </a:xfrm>
              <a:prstGeom prst="rect"/>
            </p:spPr>
          </p:pic>
        </mc:Fallback>
      </mc:AlternateContent>
    </p:spTree>
  </p:cSld>
  <p:clrMapOvr>
    <a:masterClrMapping/>
  </p:clrMapOvr>
  <p:timing/>
</p:sld>
</file>

<file path=ppt/slides/slide390.xml><?xml version="1.0" encoding="utf-8"?>
<p:sld xmlns:a="http://schemas.openxmlformats.org/drawingml/2006/main" xmlns:r="http://schemas.openxmlformats.org/officeDocument/2006/relationships" xmlns:p="http://schemas.openxmlformats.org/presentationml/2006/main">
  <p:cSld>
    <p:spTree>
      <p:nvGrpSpPr>
        <p:cNvPr id="892" name=""/>
        <p:cNvGrpSpPr/>
        <p:nvPr/>
      </p:nvGrpSpPr>
      <p:grpSpPr>
        <a:xfrm>
          <a:off x="0" y="0"/>
          <a:ext cx="0" cy="0"/>
          <a:chOff x="0" y="0"/>
          <a:chExt cx="0" cy="0"/>
        </a:xfrm>
      </p:grpSpPr>
      <p:sp>
        <p:nvSpPr>
          <p:cNvPr id="1049171" name="Title 1"/>
          <p:cNvSpPr>
            <a:spLocks noGrp="1"/>
          </p:cNvSpPr>
          <p:nvPr>
            <p:ph type="title"/>
          </p:nvPr>
        </p:nvSpPr>
        <p:spPr/>
        <p:txBody>
          <a:bodyPr/>
          <a:p>
            <a:endParaRPr lang="en-US"/>
          </a:p>
        </p:txBody>
      </p:sp>
      <p:graphicFrame>
        <p:nvGraphicFramePr>
          <p:cNvPr id="4194316"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If a student failed in any class what should be done to him?</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He should be kept in the same class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He should be advised to leave studies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He should be given a chance to improve and sent to the next class after he improves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All the above methods are right</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p:cSld>
    <p:spTree>
      <p:nvGrpSpPr>
        <p:cNvPr id="893" name=""/>
        <p:cNvGrpSpPr/>
        <p:nvPr/>
      </p:nvGrpSpPr>
      <p:grpSpPr>
        <a:xfrm>
          <a:off x="0" y="0"/>
          <a:ext cx="0" cy="0"/>
          <a:chOff x="0" y="0"/>
          <a:chExt cx="0" cy="0"/>
        </a:xfrm>
      </p:grpSpPr>
      <p:sp>
        <p:nvSpPr>
          <p:cNvPr id="1049172" name="Title 1"/>
          <p:cNvSpPr>
            <a:spLocks noGrp="1"/>
          </p:cNvSpPr>
          <p:nvPr>
            <p:ph type="title"/>
          </p:nvPr>
        </p:nvSpPr>
        <p:spPr/>
        <p:txBody>
          <a:bodyPr/>
          <a:p>
            <a:endParaRPr lang="en-US"/>
          </a:p>
        </p:txBody>
      </p:sp>
      <p:graphicFrame>
        <p:nvGraphicFramePr>
          <p:cNvPr id="4194317" name="Content Placeholder 3"/>
          <p:cNvGraphicFramePr>
            <a:graphicFrameLocks noGrp="1"/>
          </p:cNvGraphicFramePr>
          <p:nvPr>
            <p:ph idx="1"/>
          </p:nvPr>
        </p:nvGraphicFramePr>
        <p:xfrm>
          <a:off x="838200" y="2401094"/>
          <a:ext cx="10515600" cy="3200400"/>
        </p:xfrm>
        <a:graphic>
          <a:graphicData uri="http://schemas.openxmlformats.org/drawingml/2006/table">
            <a:tbl>
              <a:tblPr/>
              <a:tblGrid>
                <a:gridCol w="5257800"/>
                <a:gridCol w="5257800"/>
              </a:tblGrid>
              <a:tr h="0">
                <a:tc>
                  <a:txBody>
                    <a:bodyPr/>
                    <a:p>
                      <a:r>
                        <a:rPr dirty="0" lang="en-US">
                          <a:effectLst/>
                        </a:rPr>
                        <a:t>Which educational activity is most desirable to the pragmatist?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That is beneficial effect upon the future experiences of the pupil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Approximates the goals which educatio­nal scientists have set up</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Results from the indiscrimination of the pupil in democratic theory</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That characterizes by spontaneous, active, continuously pleasurable and practical for the pupil</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p:cSld>
    <p:spTree>
      <p:nvGrpSpPr>
        <p:cNvPr id="894" name=""/>
        <p:cNvGrpSpPr/>
        <p:nvPr/>
      </p:nvGrpSpPr>
      <p:grpSpPr>
        <a:xfrm>
          <a:off x="0" y="0"/>
          <a:ext cx="0" cy="0"/>
          <a:chOff x="0" y="0"/>
          <a:chExt cx="0" cy="0"/>
        </a:xfrm>
      </p:grpSpPr>
      <p:sp>
        <p:nvSpPr>
          <p:cNvPr id="1049173" name="Title 1"/>
          <p:cNvSpPr>
            <a:spLocks noGrp="1"/>
          </p:cNvSpPr>
          <p:nvPr>
            <p:ph type="title"/>
          </p:nvPr>
        </p:nvSpPr>
        <p:spPr/>
        <p:txBody>
          <a:bodyPr/>
          <a:p>
            <a:endParaRPr lang="en-US"/>
          </a:p>
        </p:txBody>
      </p:sp>
      <p:graphicFrame>
        <p:nvGraphicFramePr>
          <p:cNvPr id="4194318"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dirty="0" lang="en-US">
                          <a:effectLst/>
                        </a:rPr>
                        <a:t>According to which school of philosophy of education, exaltation of individual’s persona­lity is a function of education?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Marxism</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Idealism</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Idealism and Marxism both</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Pragmatism</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p:cSld>
    <p:spTree>
      <p:nvGrpSpPr>
        <p:cNvPr id="895" name=""/>
        <p:cNvGrpSpPr/>
        <p:nvPr/>
      </p:nvGrpSpPr>
      <p:grpSpPr>
        <a:xfrm>
          <a:off x="0" y="0"/>
          <a:ext cx="0" cy="0"/>
          <a:chOff x="0" y="0"/>
          <a:chExt cx="0" cy="0"/>
        </a:xfrm>
      </p:grpSpPr>
      <p:sp>
        <p:nvSpPr>
          <p:cNvPr id="1049174" name="Title 1"/>
          <p:cNvSpPr>
            <a:spLocks noGrp="1"/>
          </p:cNvSpPr>
          <p:nvPr>
            <p:ph type="title"/>
          </p:nvPr>
        </p:nvSpPr>
        <p:spPr/>
        <p:txBody>
          <a:bodyPr/>
          <a:p>
            <a:endParaRPr lang="en-US"/>
          </a:p>
        </p:txBody>
      </p:sp>
      <p:graphicFrame>
        <p:nvGraphicFramePr>
          <p:cNvPr id="4194319"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dirty="0" lang="en-US">
                          <a:effectLst/>
                        </a:rPr>
                        <a:t>What is the goal of education according to Idealism?</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err="1">
                          <a:solidFill>
                            <a:srgbClr val="FF0000"/>
                          </a:solidFill>
                          <a:effectLst/>
                        </a:rPr>
                        <a:t>Realisation</a:t>
                      </a:r>
                      <a:r>
                        <a:rPr dirty="0" lang="en-US">
                          <a:solidFill>
                            <a:srgbClr val="FF0000"/>
                          </a:solidFill>
                          <a:effectLst/>
                        </a:rPr>
                        <a:t> of moral values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Satisfaction of human wants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Perfect adaptation to the environment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Cultivation of dynamic, adaptable mind which will be resourceful and enterprising in all situations</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p:cSld>
    <p:spTree>
      <p:nvGrpSpPr>
        <p:cNvPr id="896" name=""/>
        <p:cNvGrpSpPr/>
        <p:nvPr/>
      </p:nvGrpSpPr>
      <p:grpSpPr>
        <a:xfrm>
          <a:off x="0" y="0"/>
          <a:ext cx="0" cy="0"/>
          <a:chOff x="0" y="0"/>
          <a:chExt cx="0" cy="0"/>
        </a:xfrm>
      </p:grpSpPr>
      <p:sp>
        <p:nvSpPr>
          <p:cNvPr id="1049175" name="Title 1"/>
          <p:cNvSpPr>
            <a:spLocks noGrp="1"/>
          </p:cNvSpPr>
          <p:nvPr>
            <p:ph type="title"/>
          </p:nvPr>
        </p:nvSpPr>
        <p:spPr/>
        <p:txBody>
          <a:bodyPr/>
          <a:p>
            <a:endParaRPr lang="en-US"/>
          </a:p>
        </p:txBody>
      </p:sp>
      <p:graphicFrame>
        <p:nvGraphicFramePr>
          <p:cNvPr id="4194320"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Play way method of teaching has been emphasised in the scheme of the education of</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Realists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Naturalists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Pragmatists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Existentialists</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p:cSld>
    <p:spTree>
      <p:nvGrpSpPr>
        <p:cNvPr id="897" name=""/>
        <p:cNvGrpSpPr/>
        <p:nvPr/>
      </p:nvGrpSpPr>
      <p:grpSpPr>
        <a:xfrm>
          <a:off x="0" y="0"/>
          <a:ext cx="0" cy="0"/>
          <a:chOff x="0" y="0"/>
          <a:chExt cx="0" cy="0"/>
        </a:xfrm>
      </p:grpSpPr>
      <p:sp>
        <p:nvSpPr>
          <p:cNvPr id="1049176" name="Title 1"/>
          <p:cNvSpPr>
            <a:spLocks noGrp="1"/>
          </p:cNvSpPr>
          <p:nvPr>
            <p:ph type="title"/>
          </p:nvPr>
        </p:nvSpPr>
        <p:spPr/>
        <p:txBody>
          <a:bodyPr/>
          <a:p>
            <a:endParaRPr lang="en-US"/>
          </a:p>
        </p:txBody>
      </p:sp>
      <p:graphicFrame>
        <p:nvGraphicFramePr>
          <p:cNvPr id="4194321"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statement about truth is not correct according to the philosophy of Pragmatism?</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It is eternal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It is made by man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It is ever changing</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It is what emerges to be true in actual practice</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p:cSld>
    <p:spTree>
      <p:nvGrpSpPr>
        <p:cNvPr id="898" name=""/>
        <p:cNvGrpSpPr/>
        <p:nvPr/>
      </p:nvGrpSpPr>
      <p:grpSpPr>
        <a:xfrm>
          <a:off x="0" y="0"/>
          <a:ext cx="0" cy="0"/>
          <a:chOff x="0" y="0"/>
          <a:chExt cx="0" cy="0"/>
        </a:xfrm>
      </p:grpSpPr>
      <p:sp>
        <p:nvSpPr>
          <p:cNvPr id="1049177" name="Title 1"/>
          <p:cNvSpPr>
            <a:spLocks noGrp="1"/>
          </p:cNvSpPr>
          <p:nvPr>
            <p:ph type="title"/>
          </p:nvPr>
        </p:nvSpPr>
        <p:spPr/>
        <p:txBody>
          <a:bodyPr/>
          <a:p>
            <a:endParaRPr lang="en-US"/>
          </a:p>
        </p:txBody>
      </p:sp>
      <p:graphicFrame>
        <p:nvGraphicFramePr>
          <p:cNvPr id="4194322" name="Content Placeholder 3"/>
          <p:cNvGraphicFramePr>
            <a:graphicFrameLocks noGrp="1"/>
          </p:cNvGraphicFramePr>
          <p:nvPr>
            <p:ph idx="1"/>
          </p:nvPr>
        </p:nvGraphicFramePr>
        <p:xfrm>
          <a:off x="838200" y="2538254"/>
          <a:ext cx="10515600" cy="2926080"/>
        </p:xfrm>
        <a:graphic>
          <a:graphicData uri="http://schemas.openxmlformats.org/drawingml/2006/table">
            <a:tbl>
              <a:tblPr/>
              <a:tblGrid>
                <a:gridCol w="5257800"/>
                <a:gridCol w="5257800"/>
              </a:tblGrid>
              <a:tr h="0">
                <a:tc>
                  <a:txBody>
                    <a:bodyPr/>
                    <a:p>
                      <a:r>
                        <a:rPr dirty="0" lang="en-US">
                          <a:effectLst/>
                        </a:rPr>
                        <a:t>Which of the following is not </a:t>
                      </a:r>
                      <a:r>
                        <a:rPr dirty="0" lang="en-US" err="1">
                          <a:effectLst/>
                        </a:rPr>
                        <a:t>criticised</a:t>
                      </a:r>
                      <a:r>
                        <a:rPr dirty="0" lang="en-US">
                          <a:effectLst/>
                        </a:rPr>
                        <a:t> by realism in education?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Teaching which drifts away from life of the child</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Teachers denying the value of school co-curricular activities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Pupils cramming for knowledge from books for reproducing in examination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Organizing schools in a way that is conducive to practical training in citizenship</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p:cSld>
    <p:spTree>
      <p:nvGrpSpPr>
        <p:cNvPr id="899" name=""/>
        <p:cNvGrpSpPr/>
        <p:nvPr/>
      </p:nvGrpSpPr>
      <p:grpSpPr>
        <a:xfrm>
          <a:off x="0" y="0"/>
          <a:ext cx="0" cy="0"/>
          <a:chOff x="0" y="0"/>
          <a:chExt cx="0" cy="0"/>
        </a:xfrm>
      </p:grpSpPr>
      <p:sp>
        <p:nvSpPr>
          <p:cNvPr id="1049178" name="Title 1"/>
          <p:cNvSpPr>
            <a:spLocks noGrp="1"/>
          </p:cNvSpPr>
          <p:nvPr>
            <p:ph type="title"/>
          </p:nvPr>
        </p:nvSpPr>
        <p:spPr/>
        <p:txBody>
          <a:bodyPr/>
          <a:p>
            <a:endParaRPr lang="en-US"/>
          </a:p>
        </p:txBody>
      </p:sp>
      <p:graphicFrame>
        <p:nvGraphicFramePr>
          <p:cNvPr id="4194323"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dirty="0" lang="en-US">
                          <a:effectLst/>
                        </a:rPr>
                        <a:t>According to which educational philosophy, socially useful </a:t>
                      </a:r>
                      <a:r>
                        <a:rPr dirty="0" lang="en-US" err="1">
                          <a:effectLst/>
                        </a:rPr>
                        <a:t>labour</a:t>
                      </a:r>
                      <a:r>
                        <a:rPr dirty="0" lang="en-US">
                          <a:effectLst/>
                        </a:rPr>
                        <a:t> must form the central pivot of the entire school?</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Marxism</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Idealism</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Naturalism</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Existentialism</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8.xml><?xml version="1.0" encoding="utf-8"?>
<p:sld xmlns:a="http://schemas.openxmlformats.org/drawingml/2006/main" xmlns:r="http://schemas.openxmlformats.org/officeDocument/2006/relationships" xmlns:p="http://schemas.openxmlformats.org/presentationml/2006/main">
  <p:cSld>
    <p:spTree>
      <p:nvGrpSpPr>
        <p:cNvPr id="900" name=""/>
        <p:cNvGrpSpPr/>
        <p:nvPr/>
      </p:nvGrpSpPr>
      <p:grpSpPr>
        <a:xfrm>
          <a:off x="0" y="0"/>
          <a:ext cx="0" cy="0"/>
          <a:chOff x="0" y="0"/>
          <a:chExt cx="0" cy="0"/>
        </a:xfrm>
      </p:grpSpPr>
      <p:sp>
        <p:nvSpPr>
          <p:cNvPr id="1049179" name="Title 1"/>
          <p:cNvSpPr>
            <a:spLocks noGrp="1"/>
          </p:cNvSpPr>
          <p:nvPr>
            <p:ph type="title"/>
          </p:nvPr>
        </p:nvSpPr>
        <p:spPr/>
        <p:txBody>
          <a:bodyPr/>
          <a:p>
            <a:endParaRPr lang="en-US"/>
          </a:p>
        </p:txBody>
      </p:sp>
      <p:graphicFrame>
        <p:nvGraphicFramePr>
          <p:cNvPr id="4194324"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What is development of human potentialities in education?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Social aim</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Specific aim</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Individual aim</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Individual as well as social aim</a:t>
                      </a:r>
                    </a:p>
                  </a:txBody>
                  <a:tcPr>
                    <a:lnL>
                      <a:noFill/>
                    </a:lnL>
                    <a:lnR>
                      <a:noFill/>
                    </a:lnR>
                    <a:lnT>
                      <a:noFill/>
                    </a:lnT>
                    <a:lnB>
                      <a:noFill/>
                    </a:lnB>
                    <a:solidFill>
                      <a:srgbClr val="FFFFFF"/>
                    </a:solidFill>
                  </a:tcPr>
                </a:tc>
              </a:tr>
            </a:tbl>
          </a:graphicData>
        </a:graphic>
      </p:graphicFrame>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p:cSld>
    <p:spTree>
      <p:nvGrpSpPr>
        <p:cNvPr id="901" name=""/>
        <p:cNvGrpSpPr/>
        <p:nvPr/>
      </p:nvGrpSpPr>
      <p:grpSpPr>
        <a:xfrm>
          <a:off x="0" y="0"/>
          <a:ext cx="0" cy="0"/>
          <a:chOff x="0" y="0"/>
          <a:chExt cx="0" cy="0"/>
        </a:xfrm>
      </p:grpSpPr>
      <p:sp>
        <p:nvSpPr>
          <p:cNvPr id="1049180" name="Title 1"/>
          <p:cNvSpPr>
            <a:spLocks noGrp="1"/>
          </p:cNvSpPr>
          <p:nvPr>
            <p:ph type="title"/>
          </p:nvPr>
        </p:nvSpPr>
        <p:spPr/>
        <p:txBody>
          <a:bodyPr/>
          <a:p>
            <a:endParaRPr lang="en-US"/>
          </a:p>
        </p:txBody>
      </p:sp>
      <p:graphicFrame>
        <p:nvGraphicFramePr>
          <p:cNvPr id="4194325"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The most effective method of character- formation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Teaching by high character teachers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Teaching virtues through religious books</a:t>
                      </a:r>
                    </a:p>
                  </a:txBody>
                  <a:tcPr>
                    <a:lnL>
                      <a:noFill/>
                    </a:lnL>
                    <a:lnR>
                      <a:noFill/>
                    </a:lnR>
                    <a:lnT>
                      <a:noFill/>
                    </a:lnT>
                    <a:lnB>
                      <a:noFill/>
                    </a:lnB>
                    <a:solidFill>
                      <a:srgbClr val="FFFFFF"/>
                    </a:solidFill>
                  </a:tcPr>
                </a:tc>
              </a:tr>
              <a:tr h="285750">
                <a:tc>
                  <a:txBody>
                    <a:bodyPr/>
                    <a:p>
                      <a:pPr algn="r"/>
                      <a:r>
                        <a:rPr dirty="0" lang="en-US" strike="noStrike" u="none">
                          <a:effectLst/>
                        </a:rPr>
                        <a:t> C. </a:t>
                      </a:r>
                      <a:endParaRPr dirty="0" lang="en-US">
                        <a:effectLst/>
                      </a:endParaRPr>
                    </a:p>
                  </a:txBody>
                  <a:tcPr>
                    <a:lnL>
                      <a:noFill/>
                    </a:lnL>
                    <a:lnR>
                      <a:noFill/>
                    </a:lnR>
                    <a:lnT>
                      <a:noFill/>
                    </a:lnT>
                    <a:lnB>
                      <a:noFill/>
                    </a:lnB>
                    <a:solidFill>
                      <a:srgbClr val="FFFFFF"/>
                    </a:solidFill>
                  </a:tcPr>
                </a:tc>
                <a:tc>
                  <a:txBody>
                    <a:bodyPr/>
                    <a:p>
                      <a:r>
                        <a:rPr lang="en-US">
                          <a:effectLst/>
                        </a:rPr>
                        <a:t>Organizing specialists’ lectures on importance of values in life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Rewarding virtuous </a:t>
                      </a:r>
                      <a:r>
                        <a:rPr dirty="0" lang="en-US" err="1">
                          <a:solidFill>
                            <a:srgbClr val="FF0000"/>
                          </a:solidFill>
                          <a:effectLst/>
                        </a:rPr>
                        <a:t>behaviours</a:t>
                      </a:r>
                      <a:r>
                        <a:rPr dirty="0" lang="en-US">
                          <a:solidFill>
                            <a:srgbClr val="FF0000"/>
                          </a:solidFill>
                          <a:effectLst/>
                        </a:rPr>
                        <a:t> and presenting high character models in the schools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06" name=""/>
        <p:cNvGrpSpPr/>
        <p:nvPr/>
      </p:nvGrpSpPr>
      <p:grpSpPr>
        <a:xfrm>
          <a:off x="0" y="0"/>
          <a:ext cx="0" cy="0"/>
          <a:chOff x="0" y="0"/>
          <a:chExt cx="0" cy="0"/>
        </a:xfrm>
      </p:grpSpPr>
      <p:sp>
        <p:nvSpPr>
          <p:cNvPr id="1048590" name="Content Placeholder 2"/>
          <p:cNvSpPr>
            <a:spLocks noGrp="1"/>
          </p:cNvSpPr>
          <p:nvPr>
            <p:ph idx="1"/>
          </p:nvPr>
        </p:nvSpPr>
        <p:spPr>
          <a:xfrm>
            <a:off x="0" y="0"/>
            <a:ext cx="12192000" cy="6858000"/>
          </a:xfrm>
        </p:spPr>
        <p:txBody>
          <a:bodyPr>
            <a:normAutofit/>
          </a:bodyPr>
          <a:p>
            <a:r>
              <a:rPr dirty="0" sz="3200" lang="en-US" smtClean="0">
                <a:solidFill>
                  <a:srgbClr val="202124"/>
                </a:solidFill>
                <a:latin typeface="arial" panose="020B0604020202020204" pitchFamily="34" charset="0"/>
              </a:rPr>
              <a:t>Q5</a:t>
            </a:r>
            <a:r>
              <a:rPr dirty="0" sz="3200" lang="en-US">
                <a:solidFill>
                  <a:srgbClr val="202124"/>
                </a:solidFill>
                <a:latin typeface="arial" panose="020B0604020202020204" pitchFamily="34" charset="0"/>
              </a:rPr>
              <a:t>. literacy skills are constructed from the knowledge of:</a:t>
            </a:r>
          </a:p>
          <a:p>
            <a:pPr indent="0" marL="0">
              <a:buNone/>
            </a:pPr>
            <a:r>
              <a:rPr dirty="0" sz="3200" lang="en-US" smtClean="0">
                <a:solidFill>
                  <a:srgbClr val="00B050"/>
                </a:solidFill>
                <a:latin typeface="arial" panose="020B0604020202020204" pitchFamily="34" charset="0"/>
              </a:rPr>
              <a:t>a. </a:t>
            </a:r>
            <a:r>
              <a:rPr dirty="0" sz="3200" lang="en-US" smtClean="0">
                <a:solidFill>
                  <a:srgbClr val="FF0000"/>
                </a:solidFill>
                <a:latin typeface="arial" panose="020B0604020202020204" pitchFamily="34" charset="0"/>
              </a:rPr>
              <a:t>Spoken language </a:t>
            </a:r>
            <a:r>
              <a:rPr dirty="0" sz="3200" lang="en-US" smtClean="0">
                <a:solidFill>
                  <a:srgbClr val="00B050"/>
                </a:solidFill>
                <a:latin typeface="arial" panose="020B0604020202020204" pitchFamily="34" charset="0"/>
              </a:rPr>
              <a:t>b. Body language   c. Written language d. None </a:t>
            </a:r>
            <a:r>
              <a:rPr dirty="0" sz="3200" lang="en-US">
                <a:solidFill>
                  <a:srgbClr val="00B050"/>
                </a:solidFill>
                <a:latin typeface="arial" panose="020B0604020202020204" pitchFamily="34" charset="0"/>
              </a:rPr>
              <a:t>is correct</a:t>
            </a:r>
            <a:endParaRPr dirty="0" sz="3200" lang="en-US">
              <a:solidFill>
                <a:srgbClr val="00B050"/>
              </a:solidFill>
              <a:latin typeface="arial" panose="020B0604020202020204" pitchFamily="34" charset="0"/>
              <a:hlinkClick r:id="rId1"/>
            </a:endParaRPr>
          </a:p>
          <a:p>
            <a:r>
              <a:rPr dirty="0" lang="en-US">
                <a:hlinkClick r:id="rId2"/>
              </a:rPr>
              <a:t>Literacy skills are constructed from the knowledge of </a:t>
            </a:r>
            <a:r>
              <a:rPr b="1" dirty="0" lang="en-US">
                <a:hlinkClick r:id="rId2"/>
              </a:rPr>
              <a:t>spoken language</a:t>
            </a:r>
            <a:r>
              <a:rPr dirty="0" lang="en-US">
                <a:hlinkClick r:id="rId2"/>
              </a:rPr>
              <a:t>. Through communicating with others, young children develop their own linguistic competence and this allows children to develop their communicative abilities throughout their lives. </a:t>
            </a:r>
            <a:endParaRPr dirty="0" lang="en-US" smtClean="0"/>
          </a:p>
          <a:p>
            <a:r>
              <a:rPr dirty="0" sz="3200" lang="en-US" smtClean="0">
                <a:solidFill>
                  <a:srgbClr val="202124"/>
                </a:solidFill>
                <a:latin typeface="arial" panose="020B0604020202020204" pitchFamily="34" charset="0"/>
              </a:rPr>
              <a:t>Q6</a:t>
            </a:r>
            <a:r>
              <a:rPr dirty="0" sz="3200" lang="en-US">
                <a:solidFill>
                  <a:srgbClr val="202124"/>
                </a:solidFill>
                <a:latin typeface="arial" panose="020B0604020202020204" pitchFamily="34" charset="0"/>
              </a:rPr>
              <a:t>. the key to success for preschool children is the ability to:</a:t>
            </a:r>
          </a:p>
          <a:p>
            <a:pPr indent="-342900" marL="342900">
              <a:buAutoNum type="alphaUcPeriod"/>
            </a:pPr>
            <a:r>
              <a:rPr dirty="0" sz="3200" lang="en-US">
                <a:solidFill>
                  <a:srgbClr val="00B050"/>
                </a:solidFill>
                <a:latin typeface="arial" panose="020B0604020202020204" pitchFamily="34" charset="0"/>
              </a:rPr>
              <a:t>Connect the meaning of written language to spoken language</a:t>
            </a:r>
          </a:p>
          <a:p>
            <a:pPr indent="-342900" marL="342900">
              <a:buAutoNum type="alphaUcPeriod"/>
            </a:pPr>
            <a:r>
              <a:rPr dirty="0" sz="3200" lang="en-US">
                <a:solidFill>
                  <a:srgbClr val="00B050"/>
                </a:solidFill>
                <a:latin typeface="arial" panose="020B0604020202020204" pitchFamily="34" charset="0"/>
              </a:rPr>
              <a:t>Connect body language to spoken language</a:t>
            </a:r>
          </a:p>
          <a:p>
            <a:pPr indent="-342900" marL="342900">
              <a:buAutoNum type="alphaUcPeriod"/>
            </a:pPr>
            <a:r>
              <a:rPr dirty="0" sz="3200" lang="en-US">
                <a:solidFill>
                  <a:srgbClr val="FF0000"/>
                </a:solidFill>
                <a:latin typeface="arial" panose="020B0604020202020204" pitchFamily="34" charset="0"/>
              </a:rPr>
              <a:t>Connect the spoken language to written language</a:t>
            </a:r>
          </a:p>
          <a:p>
            <a:pPr indent="-342900" marL="342900">
              <a:buAutoNum type="alphaUcPeriod"/>
            </a:pPr>
            <a:r>
              <a:rPr dirty="0" sz="3200" lang="en-US">
                <a:solidFill>
                  <a:srgbClr val="00B050"/>
                </a:solidFill>
                <a:latin typeface="arial" panose="020B0604020202020204" pitchFamily="34" charset="0"/>
              </a:rPr>
              <a:t>A and B are </a:t>
            </a:r>
            <a:r>
              <a:rPr dirty="0" sz="3200" lang="en-US" smtClean="0">
                <a:solidFill>
                  <a:srgbClr val="00B050"/>
                </a:solidFill>
                <a:latin typeface="arial" panose="020B0604020202020204" pitchFamily="34" charset="0"/>
              </a:rPr>
              <a:t>correct</a:t>
            </a:r>
          </a:p>
          <a:p>
            <a:pPr indent="0" marL="0">
              <a:buNone/>
            </a:pPr>
            <a:r>
              <a:rPr b="1" dirty="0" lang="en-US">
                <a:hlinkClick r:id="rId2"/>
              </a:rPr>
              <a:t>children connect</a:t>
            </a:r>
            <a:r>
              <a:rPr dirty="0" lang="en-US">
                <a:hlinkClick r:id="rId2"/>
              </a:rPr>
              <a:t> the </a:t>
            </a:r>
            <a:r>
              <a:rPr b="1" dirty="0" lang="en-US">
                <a:hlinkClick r:id="rId2"/>
              </a:rPr>
              <a:t>meaning</a:t>
            </a:r>
            <a:r>
              <a:rPr dirty="0" lang="en-US">
                <a:hlinkClick r:id="rId2"/>
              </a:rPr>
              <a:t> of </a:t>
            </a:r>
            <a:r>
              <a:rPr b="1" dirty="0" lang="en-US">
                <a:hlinkClick r:id="rId2"/>
              </a:rPr>
              <a:t>spoken language</a:t>
            </a:r>
            <a:r>
              <a:rPr dirty="0" lang="en-US">
                <a:hlinkClick r:id="rId2"/>
              </a:rPr>
              <a:t> to </a:t>
            </a:r>
            <a:r>
              <a:rPr b="1" dirty="0" lang="en-US">
                <a:hlinkClick r:id="rId2"/>
              </a:rPr>
              <a:t>written language</a:t>
            </a:r>
            <a:endParaRPr dirty="0" sz="3200" lang="en-US">
              <a:solidFill>
                <a:srgbClr val="00B050"/>
              </a:solidFill>
              <a:latin typeface="arial" panose="020B0604020202020204" pitchFamily="34" charset="0"/>
            </a:endParaRPr>
          </a:p>
          <a:p>
            <a:endParaRPr dirty="0" sz="3200" lang="en-US"/>
          </a:p>
          <a:p>
            <a:endParaRPr dirty="0" sz="3200" lang="en-US"/>
          </a:p>
          <a:p>
            <a:endParaRPr dirty="0" sz="3200" lang="en-US"/>
          </a:p>
          <a:p>
            <a:endParaRPr dirty="0" sz="3200"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542" name=""/>
        <p:cNvGrpSpPr/>
        <p:nvPr/>
      </p:nvGrpSpPr>
      <p:grpSpPr>
        <a:xfrm>
          <a:off x="0" y="0"/>
          <a:ext cx="0" cy="0"/>
          <a:chOff x="0" y="0"/>
          <a:chExt cx="0" cy="0"/>
        </a:xfrm>
      </p:grpSpPr>
      <p:sp>
        <p:nvSpPr>
          <p:cNvPr id="1048627"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Q12. according to the law, the </a:t>
            </a:r>
            <a:r>
              <a:rPr dirty="0" lang="en-US" smtClean="0">
                <a:solidFill>
                  <a:srgbClr val="202124"/>
                </a:solidFill>
                <a:latin typeface="arial" panose="020B0604020202020204" pitchFamily="34" charset="0"/>
              </a:rPr>
              <a:t>youngest </a:t>
            </a:r>
            <a:r>
              <a:rPr dirty="0" lang="en-US">
                <a:solidFill>
                  <a:srgbClr val="202124"/>
                </a:solidFill>
                <a:latin typeface="arial" panose="020B0604020202020204" pitchFamily="34" charset="0"/>
              </a:rPr>
              <a:t>age </a:t>
            </a:r>
            <a:r>
              <a:rPr dirty="0" lang="en-US" smtClean="0">
                <a:solidFill>
                  <a:srgbClr val="202124"/>
                </a:solidFill>
                <a:latin typeface="arial" panose="020B0604020202020204" pitchFamily="34" charset="0"/>
              </a:rPr>
              <a:t>to be </a:t>
            </a:r>
            <a:r>
              <a:rPr dirty="0" lang="en-US">
                <a:solidFill>
                  <a:srgbClr val="202124"/>
                </a:solidFill>
                <a:latin typeface="arial" panose="020B0604020202020204" pitchFamily="34" charset="0"/>
              </a:rPr>
              <a:t>admitted in a pre-primary cycle in Rwanda is</a:t>
            </a:r>
          </a:p>
          <a:p>
            <a:pPr indent="-342900" marL="342900">
              <a:buAutoNum type="alphaUcPeriod"/>
            </a:pPr>
            <a:r>
              <a:rPr dirty="0" lang="en-US">
                <a:solidFill>
                  <a:srgbClr val="202124"/>
                </a:solidFill>
                <a:latin typeface="arial" panose="020B0604020202020204" pitchFamily="34" charset="0"/>
              </a:rPr>
              <a:t>4 years</a:t>
            </a:r>
          </a:p>
          <a:p>
            <a:pPr indent="-342900" marL="342900">
              <a:buAutoNum type="alphaUcPeriod"/>
            </a:pPr>
            <a:r>
              <a:rPr dirty="0" lang="en-US">
                <a:solidFill>
                  <a:srgbClr val="FF0000"/>
                </a:solidFill>
                <a:latin typeface="arial" panose="020B0604020202020204" pitchFamily="34" charset="0"/>
              </a:rPr>
              <a:t>3 years</a:t>
            </a:r>
          </a:p>
          <a:p>
            <a:pPr indent="-342900" marL="342900">
              <a:buAutoNum type="alphaUcPeriod"/>
            </a:pPr>
            <a:r>
              <a:rPr dirty="0" lang="en-US">
                <a:solidFill>
                  <a:srgbClr val="202124"/>
                </a:solidFill>
                <a:latin typeface="arial" panose="020B0604020202020204" pitchFamily="34" charset="0"/>
              </a:rPr>
              <a:t>5 years</a:t>
            </a:r>
          </a:p>
          <a:p>
            <a:pPr indent="-342900" marL="342900">
              <a:buAutoNum type="alphaUcPeriod"/>
            </a:pPr>
            <a:r>
              <a:rPr dirty="0" lang="en-US">
                <a:solidFill>
                  <a:srgbClr val="202124"/>
                </a:solidFill>
                <a:latin typeface="arial" panose="020B0604020202020204" pitchFamily="34" charset="0"/>
              </a:rPr>
              <a:t>2 </a:t>
            </a:r>
            <a:r>
              <a:rPr dirty="0" lang="en-US" smtClean="0">
                <a:solidFill>
                  <a:srgbClr val="202124"/>
                </a:solidFill>
                <a:latin typeface="arial" panose="020B0604020202020204" pitchFamily="34" charset="0"/>
              </a:rPr>
              <a:t>years</a:t>
            </a:r>
          </a:p>
          <a:p>
            <a:r>
              <a:rPr dirty="0" lang="en-US">
                <a:solidFill>
                  <a:srgbClr val="202124"/>
                </a:solidFill>
                <a:latin typeface="arial" panose="020B0604020202020204" pitchFamily="34" charset="0"/>
              </a:rPr>
              <a:t>Q13. Reliability of an assessment refer to the extent to which a test can:</a:t>
            </a:r>
          </a:p>
          <a:p>
            <a:pPr indent="-342900" marL="342900">
              <a:buAutoNum type="alphaUcPeriod"/>
            </a:pPr>
            <a:r>
              <a:rPr dirty="0" lang="en-US">
                <a:solidFill>
                  <a:srgbClr val="FF0000"/>
                </a:solidFill>
                <a:latin typeface="arial" panose="020B0604020202020204" pitchFamily="34" charset="0"/>
              </a:rPr>
              <a:t>Yield the same or closest results when administered twice</a:t>
            </a:r>
          </a:p>
          <a:p>
            <a:pPr indent="-342900" marL="342900">
              <a:buAutoNum type="alphaUcPeriod"/>
            </a:pPr>
            <a:r>
              <a:rPr dirty="0" lang="en-US">
                <a:solidFill>
                  <a:srgbClr val="202124"/>
                </a:solidFill>
                <a:latin typeface="arial" panose="020B0604020202020204" pitchFamily="34" charset="0"/>
              </a:rPr>
              <a:t>Free of biases</a:t>
            </a:r>
          </a:p>
          <a:p>
            <a:pPr indent="-342900" marL="342900">
              <a:buAutoNum type="alphaUcPeriod"/>
            </a:pPr>
            <a:r>
              <a:rPr dirty="0" lang="en-US">
                <a:solidFill>
                  <a:srgbClr val="202124"/>
                </a:solidFill>
                <a:latin typeface="arial" panose="020B0604020202020204" pitchFamily="34" charset="0"/>
              </a:rPr>
              <a:t>Measure what it is supposed to measure</a:t>
            </a:r>
          </a:p>
          <a:p>
            <a:pPr indent="-342900" marL="342900">
              <a:buAutoNum type="alphaUcPeriod"/>
            </a:pPr>
            <a:r>
              <a:rPr dirty="0" lang="en-US">
                <a:solidFill>
                  <a:srgbClr val="202124"/>
                </a:solidFill>
                <a:latin typeface="arial" panose="020B0604020202020204" pitchFamily="34" charset="0"/>
              </a:rPr>
              <a:t>Be valid</a:t>
            </a:r>
          </a:p>
          <a:p>
            <a:pPr indent="0" marL="0">
              <a:buNone/>
            </a:pPr>
            <a:endParaRPr dirty="0" lang="en-US">
              <a:solidFill>
                <a:srgbClr val="202124"/>
              </a:solidFill>
              <a:latin typeface="arial" panose="020B0604020202020204" pitchFamily="34" charset="0"/>
            </a:endParaRPr>
          </a:p>
          <a:p>
            <a:endParaRPr dirty="0" lang="en-US"/>
          </a:p>
        </p:txBody>
      </p:sp>
      <mc:AlternateContent xmlns:mc="http://schemas.openxmlformats.org/markup-compatibility/2006">
        <mc:Choice xmlns:p14="http://schemas.microsoft.com/office/powerpoint/2010/main" Requires="p14">
          <p:contentPart p14:bwMode="auto" r:id="rId1">
            <p14:nvContentPartPr>
              <p14:cNvPr id="2097155" name="Ink 1"/>
              <p14:cNvContentPartPr/>
              <p14:nvPr/>
            </p14:nvContentPartPr>
            <p14:xfrm>
              <a:off x="1187640" y="3330720"/>
              <a:ext cx="1411200" cy="54000"/>
            </p14:xfrm>
          </p:contentPart>
        </mc:Choice>
        <mc:Fallback>
          <p:pic>
            <p:nvPicPr>
              <p:cNvPr id="2097155" name="Ink 1"/>
              <p:cNvPicPr>
                <a:picLocks/>
              </p:cNvPicPr>
              <p:nvPr/>
            </p:nvPicPr>
            <p:blipFill>
              <a:blip xmlns:r="http://schemas.openxmlformats.org/officeDocument/2006/relationships" r:embed="rId2"/>
              <a:stretch>
                <a:fillRect/>
              </a:stretch>
            </p:blipFill>
            <p:spPr>
              <a:xfrm>
                <a:off x="1187640" y="3330720"/>
                <a:ext cx="1411200" cy="54000"/>
              </a:xfrm>
              <a:prstGeom prst="rect"/>
            </p:spPr>
          </p:pic>
        </mc:Fallback>
      </mc:AlternateContent>
    </p:spTree>
  </p:cSld>
  <p:clrMapOvr>
    <a:masterClrMapping/>
  </p:clrMapOvr>
  <p:timing/>
</p:sld>
</file>

<file path=ppt/slides/slide400.xml><?xml version="1.0" encoding="utf-8"?>
<p:sld xmlns:a="http://schemas.openxmlformats.org/drawingml/2006/main" xmlns:r="http://schemas.openxmlformats.org/officeDocument/2006/relationships" xmlns:p="http://schemas.openxmlformats.org/presentationml/2006/main">
  <p:cSld>
    <p:spTree>
      <p:nvGrpSpPr>
        <p:cNvPr id="902" name=""/>
        <p:cNvGrpSpPr/>
        <p:nvPr/>
      </p:nvGrpSpPr>
      <p:grpSpPr>
        <a:xfrm>
          <a:off x="0" y="0"/>
          <a:ext cx="0" cy="0"/>
          <a:chOff x="0" y="0"/>
          <a:chExt cx="0" cy="0"/>
        </a:xfrm>
      </p:grpSpPr>
      <p:sp>
        <p:nvSpPr>
          <p:cNvPr id="1049181" name="Title 1"/>
          <p:cNvSpPr>
            <a:spLocks noGrp="1"/>
          </p:cNvSpPr>
          <p:nvPr>
            <p:ph type="title"/>
          </p:nvPr>
        </p:nvSpPr>
        <p:spPr/>
        <p:txBody>
          <a:bodyPr/>
          <a:p>
            <a:endParaRPr lang="en-US"/>
          </a:p>
        </p:txBody>
      </p:sp>
      <p:graphicFrame>
        <p:nvGraphicFramePr>
          <p:cNvPr id="4194326"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Evaluate the viewpoint “The child knows better than any educator what he should learn, when and how he should learn it”?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Practical, but not correct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Correct, but not practical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Correct and practical both</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Hundred percent correct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p:cSld>
    <p:spTree>
      <p:nvGrpSpPr>
        <p:cNvPr id="903" name=""/>
        <p:cNvGrpSpPr/>
        <p:nvPr/>
      </p:nvGrpSpPr>
      <p:grpSpPr>
        <a:xfrm>
          <a:off x="0" y="0"/>
          <a:ext cx="0" cy="0"/>
          <a:chOff x="0" y="0"/>
          <a:chExt cx="0" cy="0"/>
        </a:xfrm>
      </p:grpSpPr>
      <p:sp>
        <p:nvSpPr>
          <p:cNvPr id="1049182" name="Title 1"/>
          <p:cNvSpPr>
            <a:spLocks noGrp="1"/>
          </p:cNvSpPr>
          <p:nvPr>
            <p:ph type="title"/>
          </p:nvPr>
        </p:nvSpPr>
        <p:spPr/>
        <p:txBody>
          <a:bodyPr/>
          <a:p>
            <a:endParaRPr lang="en-US"/>
          </a:p>
        </p:txBody>
      </p:sp>
      <p:graphicFrame>
        <p:nvGraphicFramePr>
          <p:cNvPr id="419432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Buddha’s theory of self is similar to the theory propounded in the West by</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David Hume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William James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Bertrand Russel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p:cSld>
    <p:spTree>
      <p:nvGrpSpPr>
        <p:cNvPr id="904" name=""/>
        <p:cNvGrpSpPr/>
        <p:nvPr/>
      </p:nvGrpSpPr>
      <p:grpSpPr>
        <a:xfrm>
          <a:off x="0" y="0"/>
          <a:ext cx="0" cy="0"/>
          <a:chOff x="0" y="0"/>
          <a:chExt cx="0" cy="0"/>
        </a:xfrm>
      </p:grpSpPr>
      <p:sp>
        <p:nvSpPr>
          <p:cNvPr id="1049183" name="Title 1"/>
          <p:cNvSpPr>
            <a:spLocks noGrp="1"/>
          </p:cNvSpPr>
          <p:nvPr>
            <p:ph type="title"/>
          </p:nvPr>
        </p:nvSpPr>
        <p:spPr/>
        <p:txBody>
          <a:bodyPr/>
          <a:p>
            <a:endParaRPr lang="en-US"/>
          </a:p>
        </p:txBody>
      </p:sp>
      <p:graphicFrame>
        <p:nvGraphicFramePr>
          <p:cNvPr id="4194328"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self, according to Samkhya theory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Body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Mind</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Intellect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p:cSld>
    <p:spTree>
      <p:nvGrpSpPr>
        <p:cNvPr id="905" name=""/>
        <p:cNvGrpSpPr/>
        <p:nvPr/>
      </p:nvGrpSpPr>
      <p:grpSpPr>
        <a:xfrm>
          <a:off x="0" y="0"/>
          <a:ext cx="0" cy="0"/>
          <a:chOff x="0" y="0"/>
          <a:chExt cx="0" cy="0"/>
        </a:xfrm>
      </p:grpSpPr>
      <p:sp>
        <p:nvSpPr>
          <p:cNvPr id="1049184" name="Title 1"/>
          <p:cNvSpPr>
            <a:spLocks noGrp="1"/>
          </p:cNvSpPr>
          <p:nvPr>
            <p:ph type="title"/>
          </p:nvPr>
        </p:nvSpPr>
        <p:spPr/>
        <p:txBody>
          <a:bodyPr/>
          <a:p>
            <a:endParaRPr lang="en-US"/>
          </a:p>
        </p:txBody>
      </p:sp>
      <p:graphicFrame>
        <p:nvGraphicFramePr>
          <p:cNvPr id="4194329"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most important source of knowledge according to Mimamsa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Inference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Testimony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Perception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Comparison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p:cSld>
    <p:spTree>
      <p:nvGrpSpPr>
        <p:cNvPr id="906" name=""/>
        <p:cNvGrpSpPr/>
        <p:nvPr/>
      </p:nvGrpSpPr>
      <p:grpSpPr>
        <a:xfrm>
          <a:off x="0" y="0"/>
          <a:ext cx="0" cy="0"/>
          <a:chOff x="0" y="0"/>
          <a:chExt cx="0" cy="0"/>
        </a:xfrm>
      </p:grpSpPr>
      <p:sp>
        <p:nvSpPr>
          <p:cNvPr id="1049185" name="Title 1"/>
          <p:cNvSpPr>
            <a:spLocks noGrp="1"/>
          </p:cNvSpPr>
          <p:nvPr>
            <p:ph type="title"/>
          </p:nvPr>
        </p:nvSpPr>
        <p:spPr/>
        <p:txBody>
          <a:bodyPr/>
          <a:p>
            <a:endParaRPr lang="en-US"/>
          </a:p>
        </p:txBody>
      </p:sp>
      <p:graphicFrame>
        <p:nvGraphicFramePr>
          <p:cNvPr id="4194330"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Values have been classified as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Intrinsic</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Extrinsic</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Both (a) and (b)</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p:cSld>
    <p:spTree>
      <p:nvGrpSpPr>
        <p:cNvPr id="907" name=""/>
        <p:cNvGrpSpPr/>
        <p:nvPr/>
      </p:nvGrpSpPr>
      <p:grpSpPr>
        <a:xfrm>
          <a:off x="0" y="0"/>
          <a:ext cx="0" cy="0"/>
          <a:chOff x="0" y="0"/>
          <a:chExt cx="0" cy="0"/>
        </a:xfrm>
      </p:grpSpPr>
      <p:sp>
        <p:nvSpPr>
          <p:cNvPr id="1049186" name="Title 1"/>
          <p:cNvSpPr>
            <a:spLocks noGrp="1"/>
          </p:cNvSpPr>
          <p:nvPr>
            <p:ph type="title"/>
          </p:nvPr>
        </p:nvSpPr>
        <p:spPr/>
        <p:txBody>
          <a:bodyPr/>
          <a:p>
            <a:endParaRPr lang="en-US"/>
          </a:p>
        </p:txBody>
      </p:sp>
      <p:graphicFrame>
        <p:nvGraphicFramePr>
          <p:cNvPr id="4194331"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Aims of education are determined by human being for the good of the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Society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Individual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Both (a) and (b)</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p:cSld>
    <p:spTree>
      <p:nvGrpSpPr>
        <p:cNvPr id="908" name=""/>
        <p:cNvGrpSpPr/>
        <p:nvPr/>
      </p:nvGrpSpPr>
      <p:grpSpPr>
        <a:xfrm>
          <a:off x="0" y="0"/>
          <a:ext cx="0" cy="0"/>
          <a:chOff x="0" y="0"/>
          <a:chExt cx="0" cy="0"/>
        </a:xfrm>
      </p:grpSpPr>
      <p:sp>
        <p:nvSpPr>
          <p:cNvPr id="1049187" name="Title 1"/>
          <p:cNvSpPr>
            <a:spLocks noGrp="1"/>
          </p:cNvSpPr>
          <p:nvPr>
            <p:ph type="title"/>
          </p:nvPr>
        </p:nvSpPr>
        <p:spPr/>
        <p:txBody>
          <a:bodyPr/>
          <a:p>
            <a:endParaRPr lang="en-US"/>
          </a:p>
        </p:txBody>
      </p:sp>
      <p:graphicFrame>
        <p:nvGraphicFramePr>
          <p:cNvPr id="4194332"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Who among the following propounded pragmatism in education?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Plato</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Russell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Rousseau</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John Dewey</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p:cSld>
    <p:spTree>
      <p:nvGrpSpPr>
        <p:cNvPr id="909" name=""/>
        <p:cNvGrpSpPr/>
        <p:nvPr/>
      </p:nvGrpSpPr>
      <p:grpSpPr>
        <a:xfrm>
          <a:off x="0" y="0"/>
          <a:ext cx="0" cy="0"/>
          <a:chOff x="0" y="0"/>
          <a:chExt cx="0" cy="0"/>
        </a:xfrm>
      </p:grpSpPr>
      <p:sp>
        <p:nvSpPr>
          <p:cNvPr id="1049188" name="Title 1"/>
          <p:cNvSpPr>
            <a:spLocks noGrp="1"/>
          </p:cNvSpPr>
          <p:nvPr>
            <p:ph type="title"/>
          </p:nvPr>
        </p:nvSpPr>
        <p:spPr/>
        <p:txBody>
          <a:bodyPr/>
          <a:p>
            <a:endParaRPr lang="en-US"/>
          </a:p>
        </p:txBody>
      </p:sp>
      <p:graphicFrame>
        <p:nvGraphicFramePr>
          <p:cNvPr id="4194333"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of the following does not influence the process of education?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Social class structures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Political organization of the society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The upper middle class of the society</a:t>
                      </a:r>
                    </a:p>
                  </a:txBody>
                  <a:tcPr>
                    <a:lnL>
                      <a:noFill/>
                    </a:lnL>
                    <a:lnR>
                      <a:noFill/>
                    </a:lnR>
                    <a:lnT>
                      <a:noFill/>
                    </a:lnT>
                    <a:lnB>
                      <a:noFill/>
                    </a:lnB>
                    <a:solidFill>
                      <a:srgbClr val="FFFFFF"/>
                    </a:solidFill>
                  </a:tcPr>
                </a:tc>
              </a:tr>
              <a:tr h="285750">
                <a:tc>
                  <a:txBody>
                    <a:bodyPr/>
                    <a:p>
                      <a:pPr algn="r"/>
                      <a:r>
                        <a:rPr dirty="0" lang="en-US" strike="noStrike" u="none">
                          <a:effectLst/>
                        </a:rPr>
                        <a:t> D. </a:t>
                      </a:r>
                      <a:endParaRPr dirty="0" lang="en-US">
                        <a:effectLst/>
                      </a:endParaRPr>
                    </a:p>
                  </a:txBody>
                  <a:tcPr>
                    <a:lnL>
                      <a:noFill/>
                    </a:lnL>
                    <a:lnR>
                      <a:noFill/>
                    </a:lnR>
                    <a:lnT>
                      <a:noFill/>
                    </a:lnT>
                    <a:lnB>
                      <a:noFill/>
                    </a:lnB>
                    <a:solidFill>
                      <a:srgbClr val="FFFFFF"/>
                    </a:solidFill>
                  </a:tcPr>
                </a:tc>
                <a:tc>
                  <a:txBody>
                    <a:bodyPr/>
                    <a:p>
                      <a:r>
                        <a:rPr dirty="0" lang="en-US">
                          <a:effectLst/>
                        </a:rPr>
                        <a:t>The culture of the society and its social institutions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p:cSld>
    <p:spTree>
      <p:nvGrpSpPr>
        <p:cNvPr id="910" name=""/>
        <p:cNvGrpSpPr/>
        <p:nvPr/>
      </p:nvGrpSpPr>
      <p:grpSpPr>
        <a:xfrm>
          <a:off x="0" y="0"/>
          <a:ext cx="0" cy="0"/>
          <a:chOff x="0" y="0"/>
          <a:chExt cx="0" cy="0"/>
        </a:xfrm>
      </p:grpSpPr>
      <p:sp>
        <p:nvSpPr>
          <p:cNvPr id="1049189" name="Title 1"/>
          <p:cNvSpPr>
            <a:spLocks noGrp="1"/>
          </p:cNvSpPr>
          <p:nvPr>
            <p:ph type="title"/>
          </p:nvPr>
        </p:nvSpPr>
        <p:spPr/>
        <p:txBody>
          <a:bodyPr/>
          <a:p>
            <a:endParaRPr lang="en-US"/>
          </a:p>
        </p:txBody>
      </p:sp>
      <p:graphicFrame>
        <p:nvGraphicFramePr>
          <p:cNvPr id="4194334" name="Content Placeholder 3"/>
          <p:cNvGraphicFramePr>
            <a:graphicFrameLocks noGrp="1"/>
          </p:cNvGraphicFramePr>
          <p:nvPr>
            <p:ph idx="1"/>
          </p:nvPr>
        </p:nvGraphicFramePr>
        <p:xfrm>
          <a:off x="838200" y="2401094"/>
          <a:ext cx="10515600" cy="3200400"/>
        </p:xfrm>
        <a:graphic>
          <a:graphicData uri="http://schemas.openxmlformats.org/drawingml/2006/table">
            <a:tbl>
              <a:tblPr/>
              <a:tblGrid>
                <a:gridCol w="5257800"/>
                <a:gridCol w="5257800"/>
              </a:tblGrid>
              <a:tr h="0">
                <a:tc>
                  <a:txBody>
                    <a:bodyPr/>
                    <a:p>
                      <a:r>
                        <a:rPr lang="en-US">
                          <a:effectLst/>
                        </a:rPr>
                        <a:t>Which of the following is not correct about the role of government in schooling?</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It will be affected by neither of the foregoing conditions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It will swell if schooling affects larger domains of the public interest and welfare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It will diminish if schooling affects smaller domains of the public interest and welfare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It will swell if the institutional arrange­ments in the society become more and more inter-dependent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p:cSld>
    <p:spTree>
      <p:nvGrpSpPr>
        <p:cNvPr id="911" name=""/>
        <p:cNvGrpSpPr/>
        <p:nvPr/>
      </p:nvGrpSpPr>
      <p:grpSpPr>
        <a:xfrm>
          <a:off x="0" y="0"/>
          <a:ext cx="0" cy="0"/>
          <a:chOff x="0" y="0"/>
          <a:chExt cx="0" cy="0"/>
        </a:xfrm>
      </p:grpSpPr>
      <p:sp>
        <p:nvSpPr>
          <p:cNvPr id="1049190" name="Title 1"/>
          <p:cNvSpPr>
            <a:spLocks noGrp="1"/>
          </p:cNvSpPr>
          <p:nvPr>
            <p:ph type="title"/>
          </p:nvPr>
        </p:nvSpPr>
        <p:spPr/>
        <p:txBody>
          <a:bodyPr/>
          <a:p>
            <a:endParaRPr lang="en-US"/>
          </a:p>
        </p:txBody>
      </p:sp>
      <p:graphicFrame>
        <p:nvGraphicFramePr>
          <p:cNvPr id="4194335"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one of the following is not strictly speaking, one of Freud’s stages of psycho sexual development?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Oral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Phallic</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Genital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Oedipal</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543" name=""/>
        <p:cNvGrpSpPr/>
        <p:nvPr/>
      </p:nvGrpSpPr>
      <p:grpSpPr>
        <a:xfrm>
          <a:off x="0" y="0"/>
          <a:ext cx="0" cy="0"/>
          <a:chOff x="0" y="0"/>
          <a:chExt cx="0" cy="0"/>
        </a:xfrm>
      </p:grpSpPr>
      <p:sp>
        <p:nvSpPr>
          <p:cNvPr id="1048628" name="Content Placeholder 2"/>
          <p:cNvSpPr>
            <a:spLocks noGrp="1"/>
          </p:cNvSpPr>
          <p:nvPr>
            <p:ph idx="1"/>
          </p:nvPr>
        </p:nvSpPr>
        <p:spPr>
          <a:xfrm>
            <a:off x="0" y="0"/>
            <a:ext cx="12192000" cy="6858000"/>
          </a:xfrm>
        </p:spPr>
        <p:txBody>
          <a:bodyPr>
            <a:normAutofit/>
          </a:bodyPr>
          <a:p>
            <a:r>
              <a:rPr dirty="0" sz="3200" lang="en-US">
                <a:solidFill>
                  <a:srgbClr val="202124"/>
                </a:solidFill>
                <a:latin typeface="arial" panose="020B0604020202020204" pitchFamily="34" charset="0"/>
              </a:rPr>
              <a:t>Q14. the discovery of Intelligence quotient is attributed to:</a:t>
            </a:r>
          </a:p>
          <a:p>
            <a:pPr indent="-342900" marL="342900">
              <a:buAutoNum type="alphaUcPeriod"/>
            </a:pPr>
            <a:r>
              <a:rPr dirty="0" sz="3200" lang="en-US">
                <a:solidFill>
                  <a:srgbClr val="202124"/>
                </a:solidFill>
                <a:latin typeface="arial" panose="020B0604020202020204" pitchFamily="34" charset="0"/>
              </a:rPr>
              <a:t>Lewis </a:t>
            </a:r>
            <a:r>
              <a:rPr dirty="0" sz="3200" lang="en-US" err="1">
                <a:solidFill>
                  <a:srgbClr val="202124"/>
                </a:solidFill>
                <a:latin typeface="arial" panose="020B0604020202020204" pitchFamily="34" charset="0"/>
              </a:rPr>
              <a:t>Terman</a:t>
            </a:r>
            <a:endParaRPr dirty="0" sz="3200" lang="en-US">
              <a:solidFill>
                <a:srgbClr val="202124"/>
              </a:solidFill>
              <a:latin typeface="arial" panose="020B0604020202020204" pitchFamily="34" charset="0"/>
            </a:endParaRPr>
          </a:p>
          <a:p>
            <a:pPr indent="-342900" marL="342900">
              <a:buAutoNum type="alphaUcPeriod"/>
            </a:pPr>
            <a:r>
              <a:rPr dirty="0" sz="3200" lang="en-US">
                <a:solidFill>
                  <a:srgbClr val="202124"/>
                </a:solidFill>
                <a:latin typeface="arial" panose="020B0604020202020204" pitchFamily="34" charset="0"/>
              </a:rPr>
              <a:t>Daniel Goleman</a:t>
            </a:r>
          </a:p>
          <a:p>
            <a:pPr indent="-342900" marL="342900">
              <a:buAutoNum type="alphaUcPeriod"/>
            </a:pPr>
            <a:r>
              <a:rPr dirty="0" sz="3200" lang="en-US">
                <a:solidFill>
                  <a:srgbClr val="FF0000"/>
                </a:solidFill>
                <a:latin typeface="arial" panose="020B0604020202020204" pitchFamily="34" charset="0"/>
              </a:rPr>
              <a:t>Alfred </a:t>
            </a:r>
            <a:r>
              <a:rPr dirty="0" sz="3200" lang="en-US" err="1">
                <a:solidFill>
                  <a:srgbClr val="FF0000"/>
                </a:solidFill>
                <a:latin typeface="arial" panose="020B0604020202020204" pitchFamily="34" charset="0"/>
              </a:rPr>
              <a:t>Binet</a:t>
            </a:r>
            <a:endParaRPr dirty="0" sz="3200" lang="en-US">
              <a:solidFill>
                <a:srgbClr val="FF0000"/>
              </a:solidFill>
              <a:latin typeface="arial" panose="020B0604020202020204" pitchFamily="34" charset="0"/>
            </a:endParaRPr>
          </a:p>
          <a:p>
            <a:pPr indent="-342900" marL="342900">
              <a:buAutoNum type="alphaUcPeriod"/>
            </a:pPr>
            <a:r>
              <a:rPr dirty="0" sz="3200" lang="en-US">
                <a:solidFill>
                  <a:srgbClr val="202124"/>
                </a:solidFill>
                <a:latin typeface="arial" panose="020B0604020202020204" pitchFamily="34" charset="0"/>
              </a:rPr>
              <a:t>Howard Gardner </a:t>
            </a:r>
            <a:endParaRPr dirty="0" sz="3200" lang="en-US" smtClean="0">
              <a:solidFill>
                <a:srgbClr val="202124"/>
              </a:solidFill>
              <a:latin typeface="arial" panose="020B0604020202020204" pitchFamily="34" charset="0"/>
            </a:endParaRPr>
          </a:p>
          <a:p>
            <a:r>
              <a:rPr dirty="0" sz="3200" lang="en-US">
                <a:solidFill>
                  <a:srgbClr val="202124"/>
                </a:solidFill>
                <a:latin typeface="arial" panose="020B0604020202020204" pitchFamily="34" charset="0"/>
              </a:rPr>
              <a:t>Q15. learners’ council is composed of:</a:t>
            </a:r>
          </a:p>
          <a:p>
            <a:pPr indent="-342900" marL="342900">
              <a:buAutoNum type="alphaUcPeriod"/>
            </a:pPr>
            <a:r>
              <a:rPr dirty="0" sz="3200" lang="en-US">
                <a:solidFill>
                  <a:srgbClr val="202124"/>
                </a:solidFill>
                <a:latin typeface="arial" panose="020B0604020202020204" pitchFamily="34" charset="0"/>
              </a:rPr>
              <a:t>5 learners selected by peers</a:t>
            </a:r>
          </a:p>
          <a:p>
            <a:pPr indent="-342900" marL="342900">
              <a:buAutoNum type="alphaUcPeriod"/>
            </a:pPr>
            <a:r>
              <a:rPr dirty="0" sz="3200" lang="en-US">
                <a:solidFill>
                  <a:srgbClr val="202124"/>
                </a:solidFill>
                <a:latin typeface="arial" panose="020B0604020202020204" pitchFamily="34" charset="0"/>
              </a:rPr>
              <a:t>10 learners elected by peers</a:t>
            </a:r>
          </a:p>
          <a:p>
            <a:pPr indent="-342900" marL="342900">
              <a:buAutoNum type="alphaUcPeriod"/>
            </a:pPr>
            <a:r>
              <a:rPr dirty="0" sz="3200" lang="en-US">
                <a:solidFill>
                  <a:srgbClr val="202124"/>
                </a:solidFill>
                <a:latin typeface="arial" panose="020B0604020202020204" pitchFamily="34" charset="0"/>
              </a:rPr>
              <a:t>2 learners designated by the head teacher</a:t>
            </a:r>
          </a:p>
          <a:p>
            <a:pPr indent="-342900" marL="342900">
              <a:buAutoNum type="alphaUcPeriod"/>
            </a:pPr>
            <a:r>
              <a:rPr dirty="0" sz="3200" lang="en-US">
                <a:solidFill>
                  <a:srgbClr val="FF0000"/>
                </a:solidFill>
                <a:latin typeface="arial" panose="020B0604020202020204" pitchFamily="34" charset="0"/>
              </a:rPr>
              <a:t>All learners</a:t>
            </a:r>
          </a:p>
          <a:p>
            <a:pPr indent="0" marL="0">
              <a:buNone/>
            </a:pPr>
            <a:endParaRPr dirty="0" sz="3200" lang="en-US">
              <a:solidFill>
                <a:srgbClr val="202124"/>
              </a:solidFill>
              <a:latin typeface="arial" panose="020B0604020202020204" pitchFamily="34" charset="0"/>
            </a:endParaRPr>
          </a:p>
          <a:p>
            <a:endParaRPr dirty="0" sz="3200" lang="en-US"/>
          </a:p>
        </p:txBody>
      </p:sp>
      <mc:AlternateContent xmlns:mc="http://schemas.openxmlformats.org/markup-compatibility/2006">
        <mc:Choice xmlns:p14="http://schemas.microsoft.com/office/powerpoint/2010/main" Requires="p14">
          <p:contentPart p14:bwMode="auto" r:id="rId1">
            <p14:nvContentPartPr>
              <p14:cNvPr id="2097156" name="Ink 1"/>
              <p14:cNvContentPartPr/>
              <p14:nvPr/>
            </p14:nvContentPartPr>
            <p14:xfrm>
              <a:off x="4286160" y="455400"/>
              <a:ext cx="3188520" cy="161280"/>
            </p14:xfrm>
          </p:contentPart>
        </mc:Choice>
        <mc:Fallback>
          <p:pic>
            <p:nvPicPr>
              <p:cNvPr id="2097156" name="Ink 1"/>
              <p:cNvPicPr>
                <a:picLocks/>
              </p:cNvPicPr>
              <p:nvPr/>
            </p:nvPicPr>
            <p:blipFill>
              <a:blip xmlns:r="http://schemas.openxmlformats.org/officeDocument/2006/relationships" r:embed="rId2"/>
              <a:stretch>
                <a:fillRect/>
              </a:stretch>
            </p:blipFill>
            <p:spPr>
              <a:xfrm>
                <a:off x="4286160" y="455400"/>
                <a:ext cx="3188520" cy="161280"/>
              </a:xfrm>
              <a:prstGeom prst="rect"/>
            </p:spPr>
          </p:pic>
        </mc:Fallback>
      </mc:AlternateContent>
    </p:spTree>
  </p:cSld>
  <p:clrMapOvr>
    <a:masterClrMapping/>
  </p:clrMapOvr>
  <p:timing/>
</p:sld>
</file>

<file path=ppt/slides/slide410.xml><?xml version="1.0" encoding="utf-8"?>
<p:sld xmlns:a="http://schemas.openxmlformats.org/drawingml/2006/main" xmlns:r="http://schemas.openxmlformats.org/officeDocument/2006/relationships" xmlns:p="http://schemas.openxmlformats.org/presentationml/2006/main">
  <p:cSld>
    <p:spTree>
      <p:nvGrpSpPr>
        <p:cNvPr id="912" name=""/>
        <p:cNvGrpSpPr/>
        <p:nvPr/>
      </p:nvGrpSpPr>
      <p:grpSpPr>
        <a:xfrm>
          <a:off x="0" y="0"/>
          <a:ext cx="0" cy="0"/>
          <a:chOff x="0" y="0"/>
          <a:chExt cx="0" cy="0"/>
        </a:xfrm>
      </p:grpSpPr>
      <p:sp>
        <p:nvSpPr>
          <p:cNvPr id="1049191" name="Title 1"/>
          <p:cNvSpPr>
            <a:spLocks noGrp="1"/>
          </p:cNvSpPr>
          <p:nvPr>
            <p:ph type="title"/>
          </p:nvPr>
        </p:nvSpPr>
        <p:spPr/>
        <p:txBody>
          <a:bodyPr/>
          <a:p>
            <a:endParaRPr lang="en-US"/>
          </a:p>
        </p:txBody>
      </p:sp>
      <p:graphicFrame>
        <p:nvGraphicFramePr>
          <p:cNvPr id="4194336"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When the child is able to judge the response of a group as a whole, he is responding to a</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“Significant other”</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“Particular other”</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t>
                      </a:r>
                      <a:r>
                        <a:rPr dirty="0" lang="en-US" err="1">
                          <a:solidFill>
                            <a:srgbClr val="FF0000"/>
                          </a:solidFill>
                          <a:effectLst/>
                        </a:rPr>
                        <a:t>Generalised</a:t>
                      </a:r>
                      <a:r>
                        <a:rPr dirty="0" lang="en-US">
                          <a:solidFill>
                            <a:srgbClr val="FF0000"/>
                          </a:solidFill>
                          <a:effectLst/>
                        </a:rPr>
                        <a:t> other”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“Insignificant other”</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p:cSld>
    <p:spTree>
      <p:nvGrpSpPr>
        <p:cNvPr id="913" name=""/>
        <p:cNvGrpSpPr/>
        <p:nvPr/>
      </p:nvGrpSpPr>
      <p:grpSpPr>
        <a:xfrm>
          <a:off x="0" y="0"/>
          <a:ext cx="0" cy="0"/>
          <a:chOff x="0" y="0"/>
          <a:chExt cx="0" cy="0"/>
        </a:xfrm>
      </p:grpSpPr>
      <p:sp>
        <p:nvSpPr>
          <p:cNvPr id="1049192" name="Title 1"/>
          <p:cNvSpPr>
            <a:spLocks noGrp="1"/>
          </p:cNvSpPr>
          <p:nvPr>
            <p:ph type="title"/>
          </p:nvPr>
        </p:nvSpPr>
        <p:spPr/>
        <p:txBody>
          <a:bodyPr/>
          <a:p>
            <a:endParaRPr lang="en-US"/>
          </a:p>
        </p:txBody>
      </p:sp>
      <p:graphicFrame>
        <p:nvGraphicFramePr>
          <p:cNvPr id="419433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institution has maximum control over education?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State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Family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Religion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Economy</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p:cSld>
    <p:spTree>
      <p:nvGrpSpPr>
        <p:cNvPr id="914" name=""/>
        <p:cNvGrpSpPr/>
        <p:nvPr/>
      </p:nvGrpSpPr>
      <p:grpSpPr>
        <a:xfrm>
          <a:off x="0" y="0"/>
          <a:ext cx="0" cy="0"/>
          <a:chOff x="0" y="0"/>
          <a:chExt cx="0" cy="0"/>
        </a:xfrm>
      </p:grpSpPr>
      <p:sp>
        <p:nvSpPr>
          <p:cNvPr id="1049193" name="Title 1"/>
          <p:cNvSpPr>
            <a:spLocks noGrp="1"/>
          </p:cNvSpPr>
          <p:nvPr>
            <p:ph type="title"/>
          </p:nvPr>
        </p:nvSpPr>
        <p:spPr/>
        <p:txBody>
          <a:bodyPr/>
          <a:p>
            <a:endParaRPr lang="en-US"/>
          </a:p>
        </p:txBody>
      </p:sp>
      <p:graphicFrame>
        <p:nvGraphicFramePr>
          <p:cNvPr id="4194338"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Biotic components include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living organisms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Light, temperature etc</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Water, mineral and gases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Self-nourishing green plants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p:cSld>
    <p:spTree>
      <p:nvGrpSpPr>
        <p:cNvPr id="915" name=""/>
        <p:cNvGrpSpPr/>
        <p:nvPr/>
      </p:nvGrpSpPr>
      <p:grpSpPr>
        <a:xfrm>
          <a:off x="0" y="0"/>
          <a:ext cx="0" cy="0"/>
          <a:chOff x="0" y="0"/>
          <a:chExt cx="0" cy="0"/>
        </a:xfrm>
      </p:grpSpPr>
      <p:sp>
        <p:nvSpPr>
          <p:cNvPr id="1049194" name="Title 1"/>
          <p:cNvSpPr>
            <a:spLocks noGrp="1"/>
          </p:cNvSpPr>
          <p:nvPr>
            <p:ph type="title"/>
          </p:nvPr>
        </p:nvSpPr>
        <p:spPr/>
        <p:txBody>
          <a:bodyPr/>
          <a:p>
            <a:endParaRPr lang="en-US"/>
          </a:p>
        </p:txBody>
      </p:sp>
      <p:graphicFrame>
        <p:nvGraphicFramePr>
          <p:cNvPr id="4194339"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What is the percentage of fresh water available in lakes and streams?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0.001</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0.0001</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0.00001</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0.000001</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p:cSld>
    <p:spTree>
      <p:nvGrpSpPr>
        <p:cNvPr id="916" name=""/>
        <p:cNvGrpSpPr/>
        <p:nvPr/>
      </p:nvGrpSpPr>
      <p:grpSpPr>
        <a:xfrm>
          <a:off x="0" y="0"/>
          <a:ext cx="0" cy="0"/>
          <a:chOff x="0" y="0"/>
          <a:chExt cx="0" cy="0"/>
        </a:xfrm>
      </p:grpSpPr>
      <p:sp>
        <p:nvSpPr>
          <p:cNvPr id="1049195" name="Title 1"/>
          <p:cNvSpPr>
            <a:spLocks noGrp="1"/>
          </p:cNvSpPr>
          <p:nvPr>
            <p:ph type="title"/>
          </p:nvPr>
        </p:nvSpPr>
        <p:spPr/>
        <p:txBody>
          <a:bodyPr/>
          <a:p>
            <a:endParaRPr lang="en-US"/>
          </a:p>
        </p:txBody>
      </p:sp>
      <p:graphicFrame>
        <p:nvGraphicFramePr>
          <p:cNvPr id="4194340"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The basic element in fossil fuels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Oxygen </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Carbon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Sulphur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Phosphorus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p:cSld>
    <p:spTree>
      <p:nvGrpSpPr>
        <p:cNvPr id="917" name=""/>
        <p:cNvGrpSpPr/>
        <p:nvPr/>
      </p:nvGrpSpPr>
      <p:grpSpPr>
        <a:xfrm>
          <a:off x="0" y="0"/>
          <a:ext cx="0" cy="0"/>
          <a:chOff x="0" y="0"/>
          <a:chExt cx="0" cy="0"/>
        </a:xfrm>
      </p:grpSpPr>
      <p:sp>
        <p:nvSpPr>
          <p:cNvPr id="1049196" name="Title 1"/>
          <p:cNvSpPr>
            <a:spLocks noGrp="1"/>
          </p:cNvSpPr>
          <p:nvPr>
            <p:ph type="title"/>
          </p:nvPr>
        </p:nvSpPr>
        <p:spPr/>
        <p:txBody>
          <a:bodyPr/>
          <a:p>
            <a:endParaRPr lang="en-US"/>
          </a:p>
        </p:txBody>
      </p:sp>
      <p:graphicFrame>
        <p:nvGraphicFramePr>
          <p:cNvPr id="4194341"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Identify the non-renewable sources of energy from the following</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Coal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Fuel cells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Wind power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Wave power</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p:cSld>
    <p:spTree>
      <p:nvGrpSpPr>
        <p:cNvPr id="918" name=""/>
        <p:cNvGrpSpPr/>
        <p:nvPr/>
      </p:nvGrpSpPr>
      <p:grpSpPr>
        <a:xfrm>
          <a:off x="0" y="0"/>
          <a:ext cx="0" cy="0"/>
          <a:chOff x="0" y="0"/>
          <a:chExt cx="0" cy="0"/>
        </a:xfrm>
      </p:grpSpPr>
      <p:sp>
        <p:nvSpPr>
          <p:cNvPr id="1049197" name="Title 1"/>
          <p:cNvSpPr>
            <a:spLocks noGrp="1"/>
          </p:cNvSpPr>
          <p:nvPr>
            <p:ph type="title"/>
          </p:nvPr>
        </p:nvSpPr>
        <p:spPr/>
        <p:txBody>
          <a:bodyPr/>
          <a:p>
            <a:endParaRPr lang="en-US"/>
          </a:p>
        </p:txBody>
      </p:sp>
      <p:graphicFrame>
        <p:nvGraphicFramePr>
          <p:cNvPr id="4194342"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Thickness of the Ozone layer is measured in which units?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dB</a:t>
                      </a:r>
                    </a:p>
                  </a:txBody>
                  <a:tcPr>
                    <a:lnL>
                      <a:noFill/>
                    </a:lnL>
                    <a:lnR>
                      <a:noFill/>
                    </a:lnR>
                    <a:lnB>
                      <a:noFill/>
                    </a:lnB>
                    <a:solidFill>
                      <a:srgbClr val="FFFFFF"/>
                    </a:solidFill>
                  </a:tcPr>
                </a:tc>
              </a:tr>
              <a:tr h="285750">
                <a:tc>
                  <a:txBody>
                    <a:bodyPr/>
                    <a:p>
                      <a:pPr algn="r"/>
                      <a:r>
                        <a:rPr lang="en-US" strike="noStrike" u="none">
                          <a:solidFill>
                            <a:srgbClr val="FF0000"/>
                          </a:solidFill>
                          <a:effectLst/>
                        </a:rPr>
                        <a:t> B. </a:t>
                      </a:r>
                      <a:endParaRPr lang="en-US">
                        <a:solidFill>
                          <a:srgbClr val="FF0000"/>
                        </a:solidFill>
                        <a:effectLst/>
                      </a:endParaRPr>
                    </a:p>
                  </a:txBody>
                  <a:tcPr>
                    <a:lnL>
                      <a:noFill/>
                    </a:lnL>
                    <a:lnR>
                      <a:noFill/>
                    </a:lnR>
                    <a:lnT>
                      <a:noFill/>
                    </a:lnT>
                    <a:lnB>
                      <a:noFill/>
                    </a:lnB>
                    <a:solidFill>
                      <a:srgbClr val="FFFFFF"/>
                    </a:solidFill>
                  </a:tcPr>
                </a:tc>
                <a:tc>
                  <a:txBody>
                    <a:bodyPr/>
                    <a:p>
                      <a:r>
                        <a:rPr dirty="0" lang="en-US">
                          <a:solidFill>
                            <a:srgbClr val="FF0000"/>
                          </a:solidFill>
                          <a:effectLst/>
                        </a:rPr>
                        <a:t>DU</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PPB</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PPM</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p:cSld>
    <p:spTree>
      <p:nvGrpSpPr>
        <p:cNvPr id="919" name=""/>
        <p:cNvGrpSpPr/>
        <p:nvPr/>
      </p:nvGrpSpPr>
      <p:grpSpPr>
        <a:xfrm>
          <a:off x="0" y="0"/>
          <a:ext cx="0" cy="0"/>
          <a:chOff x="0" y="0"/>
          <a:chExt cx="0" cy="0"/>
        </a:xfrm>
      </p:grpSpPr>
      <p:sp>
        <p:nvSpPr>
          <p:cNvPr id="1049198" name="Title 1"/>
          <p:cNvSpPr>
            <a:spLocks noGrp="1"/>
          </p:cNvSpPr>
          <p:nvPr>
            <p:ph type="title"/>
          </p:nvPr>
        </p:nvSpPr>
        <p:spPr/>
        <p:txBody>
          <a:bodyPr/>
          <a:p>
            <a:endParaRPr lang="en-US"/>
          </a:p>
        </p:txBody>
      </p:sp>
      <p:graphicFrame>
        <p:nvGraphicFramePr>
          <p:cNvPr id="4194343"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Major compounds responsible for the destruction of Ozone layer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C02</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CH4 </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CFCs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oxygen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p:cSld>
    <p:spTree>
      <p:nvGrpSpPr>
        <p:cNvPr id="920" name=""/>
        <p:cNvGrpSpPr/>
        <p:nvPr/>
      </p:nvGrpSpPr>
      <p:grpSpPr>
        <a:xfrm>
          <a:off x="0" y="0"/>
          <a:ext cx="0" cy="0"/>
          <a:chOff x="0" y="0"/>
          <a:chExt cx="0" cy="0"/>
        </a:xfrm>
      </p:grpSpPr>
      <p:sp>
        <p:nvSpPr>
          <p:cNvPr id="1049199" name="Title 1"/>
          <p:cNvSpPr>
            <a:spLocks noGrp="1"/>
          </p:cNvSpPr>
          <p:nvPr>
            <p:ph type="title"/>
          </p:nvPr>
        </p:nvSpPr>
        <p:spPr/>
        <p:txBody>
          <a:bodyPr/>
          <a:p>
            <a:endParaRPr lang="en-US"/>
          </a:p>
        </p:txBody>
      </p:sp>
      <p:graphicFrame>
        <p:nvGraphicFramePr>
          <p:cNvPr id="4194344"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National Council for Women's Education was established in: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1951</a:t>
                      </a:r>
                    </a:p>
                  </a:txBody>
                  <a:tcPr>
                    <a:lnL>
                      <a:noFill/>
                    </a:lnL>
                    <a:lnR>
                      <a:noFill/>
                    </a:lnR>
                    <a:lnB>
                      <a:noFill/>
                    </a:lnB>
                    <a:solidFill>
                      <a:srgbClr val="FFFFFF"/>
                    </a:solidFill>
                  </a:tcPr>
                </a:tc>
              </a:tr>
              <a:tr h="285750">
                <a:tc>
                  <a:txBody>
                    <a:bodyPr/>
                    <a:p>
                      <a:pPr algn="r"/>
                      <a:r>
                        <a:rPr lang="en-US" strike="noStrike" u="none">
                          <a:solidFill>
                            <a:srgbClr val="FF0000"/>
                          </a:solidFill>
                          <a:effectLst/>
                        </a:rPr>
                        <a:t> B. </a:t>
                      </a:r>
                      <a:endParaRPr lang="en-US">
                        <a:solidFill>
                          <a:srgbClr val="FF0000"/>
                        </a:solidFill>
                        <a:effectLst/>
                      </a:endParaRPr>
                    </a:p>
                  </a:txBody>
                  <a:tcPr>
                    <a:lnL>
                      <a:noFill/>
                    </a:lnL>
                    <a:lnR>
                      <a:noFill/>
                    </a:lnR>
                    <a:lnT>
                      <a:noFill/>
                    </a:lnT>
                    <a:lnB>
                      <a:noFill/>
                    </a:lnB>
                    <a:solidFill>
                      <a:srgbClr val="FFFFFF"/>
                    </a:solidFill>
                  </a:tcPr>
                </a:tc>
                <a:tc>
                  <a:txBody>
                    <a:bodyPr/>
                    <a:p>
                      <a:r>
                        <a:rPr dirty="0" lang="en-US">
                          <a:solidFill>
                            <a:srgbClr val="FF0000"/>
                          </a:solidFill>
                          <a:effectLst/>
                        </a:rPr>
                        <a:t>1958</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1964</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1970</a:t>
                      </a:r>
                    </a:p>
                  </a:txBody>
                  <a:tcPr>
                    <a:lnL>
                      <a:noFill/>
                    </a:lnL>
                    <a:lnR>
                      <a:noFill/>
                    </a:lnR>
                    <a:lnT>
                      <a:noFill/>
                    </a:lnT>
                    <a:lnB>
                      <a:noFill/>
                    </a:lnB>
                    <a:solidFill>
                      <a:srgbClr val="FFFFFF"/>
                    </a:solidFill>
                  </a:tcPr>
                </a:tc>
              </a:tr>
            </a:tbl>
          </a:graphicData>
        </a:graphic>
      </p:graphicFrame>
    </p:spTree>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p:cSld>
    <p:spTree>
      <p:nvGrpSpPr>
        <p:cNvPr id="921" name=""/>
        <p:cNvGrpSpPr/>
        <p:nvPr/>
      </p:nvGrpSpPr>
      <p:grpSpPr>
        <a:xfrm>
          <a:off x="0" y="0"/>
          <a:ext cx="0" cy="0"/>
          <a:chOff x="0" y="0"/>
          <a:chExt cx="0" cy="0"/>
        </a:xfrm>
      </p:grpSpPr>
      <p:sp>
        <p:nvSpPr>
          <p:cNvPr id="1049200" name="Title 1"/>
          <p:cNvSpPr>
            <a:spLocks noGrp="1"/>
          </p:cNvSpPr>
          <p:nvPr>
            <p:ph type="title"/>
          </p:nvPr>
        </p:nvSpPr>
        <p:spPr/>
        <p:txBody>
          <a:bodyPr/>
          <a:p>
            <a:endParaRPr lang="en-US"/>
          </a:p>
        </p:txBody>
      </p:sp>
      <p:graphicFrame>
        <p:nvGraphicFramePr>
          <p:cNvPr id="4194345"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RAM means: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Rigid Access Memory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Rapid Access Memory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Random Access Memory</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Revolving Access Memory</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544" name=""/>
        <p:cNvGrpSpPr/>
        <p:nvPr/>
      </p:nvGrpSpPr>
      <p:grpSpPr>
        <a:xfrm>
          <a:off x="0" y="0"/>
          <a:ext cx="0" cy="0"/>
          <a:chOff x="0" y="0"/>
          <a:chExt cx="0" cy="0"/>
        </a:xfrm>
      </p:grpSpPr>
      <p:sp>
        <p:nvSpPr>
          <p:cNvPr id="1048629" name="Content Placeholder 2"/>
          <p:cNvSpPr>
            <a:spLocks noGrp="1"/>
          </p:cNvSpPr>
          <p:nvPr>
            <p:ph idx="1"/>
          </p:nvPr>
        </p:nvSpPr>
        <p:spPr>
          <a:xfrm>
            <a:off x="0" y="0"/>
            <a:ext cx="12192000" cy="6858000"/>
          </a:xfrm>
        </p:spPr>
        <p:txBody>
          <a:bodyPr>
            <a:normAutofit lnSpcReduction="10000"/>
          </a:bodyPr>
          <a:p>
            <a:r>
              <a:rPr dirty="0" lang="en-US">
                <a:solidFill>
                  <a:srgbClr val="202124"/>
                </a:solidFill>
                <a:latin typeface="arial" panose="020B0604020202020204" pitchFamily="34" charset="0"/>
              </a:rPr>
              <a:t>Q16. learning by doing is the concept first coined by</a:t>
            </a:r>
          </a:p>
          <a:p>
            <a:pPr indent="-342900" marL="342900">
              <a:buAutoNum type="alphaUcPeriod"/>
            </a:pPr>
            <a:r>
              <a:rPr dirty="0" lang="en-US">
                <a:solidFill>
                  <a:srgbClr val="202124"/>
                </a:solidFill>
                <a:latin typeface="arial" panose="020B0604020202020204" pitchFamily="34" charset="0"/>
              </a:rPr>
              <a:t>Maria Montessori</a:t>
            </a:r>
          </a:p>
          <a:p>
            <a:pPr indent="-342900" marL="342900">
              <a:buAutoNum type="alphaUcPeriod"/>
            </a:pPr>
            <a:r>
              <a:rPr dirty="0" lang="en-US">
                <a:solidFill>
                  <a:srgbClr val="202124"/>
                </a:solidFill>
                <a:latin typeface="arial" panose="020B0604020202020204" pitchFamily="34" charset="0"/>
              </a:rPr>
              <a:t>Thorndike</a:t>
            </a:r>
          </a:p>
          <a:p>
            <a:pPr indent="-342900" marL="342900">
              <a:buAutoNum type="alphaUcPeriod"/>
            </a:pPr>
            <a:r>
              <a:rPr dirty="0" lang="en-US" err="1">
                <a:solidFill>
                  <a:srgbClr val="202124"/>
                </a:solidFill>
                <a:latin typeface="arial" panose="020B0604020202020204" pitchFamily="34" charset="0"/>
              </a:rPr>
              <a:t>Carletton</a:t>
            </a:r>
            <a:r>
              <a:rPr dirty="0" lang="en-US">
                <a:solidFill>
                  <a:srgbClr val="202124"/>
                </a:solidFill>
                <a:latin typeface="arial" panose="020B0604020202020204" pitchFamily="34" charset="0"/>
              </a:rPr>
              <a:t> </a:t>
            </a:r>
            <a:r>
              <a:rPr dirty="0" lang="en-US" err="1">
                <a:solidFill>
                  <a:srgbClr val="202124"/>
                </a:solidFill>
                <a:latin typeface="arial" panose="020B0604020202020204" pitchFamily="34" charset="0"/>
              </a:rPr>
              <a:t>Washbourne</a:t>
            </a:r>
            <a:endParaRPr dirty="0" lang="en-US">
              <a:solidFill>
                <a:srgbClr val="202124"/>
              </a:solidFill>
              <a:latin typeface="arial" panose="020B0604020202020204" pitchFamily="34" charset="0"/>
            </a:endParaRPr>
          </a:p>
          <a:p>
            <a:pPr indent="-342900" marL="342900">
              <a:buAutoNum type="alphaUcPeriod"/>
            </a:pPr>
            <a:r>
              <a:rPr dirty="0" lang="en-US">
                <a:solidFill>
                  <a:srgbClr val="FF0000"/>
                </a:solidFill>
                <a:latin typeface="arial" panose="020B0604020202020204" pitchFamily="34" charset="0"/>
              </a:rPr>
              <a:t>John </a:t>
            </a:r>
            <a:r>
              <a:rPr dirty="0" lang="en-US" err="1" smtClean="0">
                <a:solidFill>
                  <a:srgbClr val="FF0000"/>
                </a:solidFill>
                <a:latin typeface="arial" panose="020B0604020202020204" pitchFamily="34" charset="0"/>
              </a:rPr>
              <a:t>Deway</a:t>
            </a:r>
            <a:endParaRPr dirty="0" lang="en-US" smtClean="0">
              <a:solidFill>
                <a:srgbClr val="FF0000"/>
              </a:solidFill>
              <a:latin typeface="arial" panose="020B0604020202020204" pitchFamily="34" charset="0"/>
            </a:endParaRPr>
          </a:p>
          <a:p>
            <a:r>
              <a:rPr b="1" dirty="0" lang="en-US" smtClean="0">
                <a:solidFill>
                  <a:srgbClr val="202124"/>
                </a:solidFill>
                <a:latin typeface="arial" panose="020B0604020202020204" pitchFamily="34" charset="0"/>
              </a:rPr>
              <a:t>Q17. </a:t>
            </a:r>
            <a:r>
              <a:rPr b="1" dirty="0" lang="en-US">
                <a:solidFill>
                  <a:srgbClr val="202124"/>
                </a:solidFill>
                <a:latin typeface="arial" panose="020B0604020202020204" pitchFamily="34" charset="0"/>
              </a:rPr>
              <a:t>According to Jean Piaget, stage of development are ordered as follow:</a:t>
            </a:r>
          </a:p>
          <a:p>
            <a:pPr indent="-342900" marL="342900">
              <a:buAutoNum type="alphaUcPeriod"/>
            </a:pPr>
            <a:r>
              <a:rPr b="1" dirty="0" lang="en-US">
                <a:solidFill>
                  <a:srgbClr val="202124"/>
                </a:solidFill>
                <a:latin typeface="arial" panose="020B0604020202020204" pitchFamily="34" charset="0"/>
              </a:rPr>
              <a:t>preoperational, sensorimotor, formal operational, and </a:t>
            </a:r>
            <a:r>
              <a:rPr b="1" dirty="0" lang="en-US" err="1">
                <a:solidFill>
                  <a:srgbClr val="202124"/>
                </a:solidFill>
                <a:latin typeface="arial" panose="020B0604020202020204" pitchFamily="34" charset="0"/>
              </a:rPr>
              <a:t>concret</a:t>
            </a:r>
            <a:r>
              <a:rPr b="1" dirty="0" lang="en-US">
                <a:solidFill>
                  <a:srgbClr val="202124"/>
                </a:solidFill>
                <a:latin typeface="arial" panose="020B0604020202020204" pitchFamily="34" charset="0"/>
              </a:rPr>
              <a:t> operational</a:t>
            </a:r>
          </a:p>
          <a:p>
            <a:pPr indent="-342900" marL="342900">
              <a:buAutoNum type="alphaUcPeriod"/>
            </a:pPr>
            <a:r>
              <a:rPr b="1" dirty="0" lang="en-US">
                <a:solidFill>
                  <a:srgbClr val="202124"/>
                </a:solidFill>
                <a:latin typeface="arial" panose="020B0604020202020204" pitchFamily="34" charset="0"/>
              </a:rPr>
              <a:t>Sensorimotor, formal operational, </a:t>
            </a:r>
            <a:r>
              <a:rPr b="1" dirty="0" lang="en-US" err="1">
                <a:solidFill>
                  <a:srgbClr val="202124"/>
                </a:solidFill>
                <a:latin typeface="arial" panose="020B0604020202020204" pitchFamily="34" charset="0"/>
              </a:rPr>
              <a:t>concret</a:t>
            </a:r>
            <a:r>
              <a:rPr b="1" dirty="0" lang="en-US">
                <a:solidFill>
                  <a:srgbClr val="202124"/>
                </a:solidFill>
                <a:latin typeface="arial" panose="020B0604020202020204" pitchFamily="34" charset="0"/>
              </a:rPr>
              <a:t> operational, and preoperational</a:t>
            </a:r>
          </a:p>
          <a:p>
            <a:pPr indent="-342900" marL="342900">
              <a:buAutoNum type="alphaUcPeriod"/>
            </a:pPr>
            <a:r>
              <a:rPr b="1" dirty="0" lang="en-US">
                <a:solidFill>
                  <a:srgbClr val="FF0000"/>
                </a:solidFill>
                <a:latin typeface="arial" panose="020B0604020202020204" pitchFamily="34" charset="0"/>
              </a:rPr>
              <a:t>Sensorimotor, preoperational, formal operational, and </a:t>
            </a:r>
            <a:r>
              <a:rPr b="1" dirty="0" lang="en-US" err="1">
                <a:solidFill>
                  <a:srgbClr val="FF0000"/>
                </a:solidFill>
                <a:latin typeface="arial" panose="020B0604020202020204" pitchFamily="34" charset="0"/>
              </a:rPr>
              <a:t>concret</a:t>
            </a:r>
            <a:r>
              <a:rPr b="1" dirty="0" lang="en-US">
                <a:solidFill>
                  <a:srgbClr val="FF0000"/>
                </a:solidFill>
                <a:latin typeface="arial" panose="020B0604020202020204" pitchFamily="34" charset="0"/>
              </a:rPr>
              <a:t> operational</a:t>
            </a:r>
          </a:p>
          <a:p>
            <a:pPr indent="-342900" marL="342900">
              <a:buAutoNum type="alphaUcPeriod"/>
            </a:pPr>
            <a:r>
              <a:rPr b="1" dirty="0" lang="en-US" err="1">
                <a:solidFill>
                  <a:srgbClr val="202124"/>
                </a:solidFill>
                <a:latin typeface="arial" panose="020B0604020202020204" pitchFamily="34" charset="0"/>
              </a:rPr>
              <a:t>Concret</a:t>
            </a:r>
            <a:r>
              <a:rPr b="1" dirty="0" lang="en-US">
                <a:solidFill>
                  <a:srgbClr val="202124"/>
                </a:solidFill>
                <a:latin typeface="arial" panose="020B0604020202020204" pitchFamily="34" charset="0"/>
              </a:rPr>
              <a:t> operational, formal operational, sensorimotor, preoperational</a:t>
            </a:r>
          </a:p>
          <a:p>
            <a:pPr indent="-342900" marL="342900">
              <a:buAutoNum type="alphaUcPeriod"/>
            </a:pP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420.xml><?xml version="1.0" encoding="utf-8"?>
<p:sld xmlns:a="http://schemas.openxmlformats.org/drawingml/2006/main" xmlns:r="http://schemas.openxmlformats.org/officeDocument/2006/relationships" xmlns:p="http://schemas.openxmlformats.org/presentationml/2006/main">
  <p:cSld>
    <p:spTree>
      <p:nvGrpSpPr>
        <p:cNvPr id="922" name=""/>
        <p:cNvGrpSpPr/>
        <p:nvPr/>
      </p:nvGrpSpPr>
      <p:grpSpPr>
        <a:xfrm>
          <a:off x="0" y="0"/>
          <a:ext cx="0" cy="0"/>
          <a:chOff x="0" y="0"/>
          <a:chExt cx="0" cy="0"/>
        </a:xfrm>
      </p:grpSpPr>
      <p:sp>
        <p:nvSpPr>
          <p:cNvPr id="1049201" name="Title 1"/>
          <p:cNvSpPr>
            <a:spLocks noGrp="1"/>
          </p:cNvSpPr>
          <p:nvPr>
            <p:ph type="title"/>
          </p:nvPr>
        </p:nvSpPr>
        <p:spPr/>
        <p:txBody>
          <a:bodyPr/>
          <a:p>
            <a:endParaRPr lang="en-US"/>
          </a:p>
        </p:txBody>
      </p:sp>
      <p:graphicFrame>
        <p:nvGraphicFramePr>
          <p:cNvPr id="4194346"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philosopher who worked in mathematical and scientific didactics was?</a:t>
                      </a:r>
                    </a:p>
                  </a:txBody>
                  <a:tcPr>
                    <a:lnL>
                      <a:noFill/>
                    </a:lnL>
                    <a:lnR>
                      <a:noFill/>
                    </a:lnR>
                    <a:lnT>
                      <a:noFill/>
                    </a:lnT>
                    <a:lnB>
                      <a:noFill/>
                    </a:lnB>
                    <a:solidFill>
                      <a:srgbClr val="FFFFFF"/>
                    </a:solidFill>
                  </a:tcPr>
                </a:tc>
                <a:tc>
                  <a:txBody>
                    <a:bodyPr/>
                    <a:p>
                      <a:endParaRPr dirty="0"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Jean Piaget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John Dewey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Martin </a:t>
                      </a:r>
                      <a:r>
                        <a:rPr dirty="0" lang="en-US" err="1">
                          <a:solidFill>
                            <a:srgbClr val="FF0000"/>
                          </a:solidFill>
                          <a:effectLst/>
                        </a:rPr>
                        <a:t>Wagenschein</a:t>
                      </a:r>
                      <a:endParaRPr dirty="0" lang="en-US">
                        <a:solidFill>
                          <a:srgbClr val="FF0000"/>
                        </a:solidFill>
                        <a:effectLst/>
                      </a:endParaRP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Lev Vygotsky</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1.xml><?xml version="1.0" encoding="utf-8"?>
<p:sld xmlns:a="http://schemas.openxmlformats.org/drawingml/2006/main" xmlns:r="http://schemas.openxmlformats.org/officeDocument/2006/relationships" xmlns:p="http://schemas.openxmlformats.org/presentationml/2006/main">
  <p:cSld>
    <p:spTree>
      <p:nvGrpSpPr>
        <p:cNvPr id="923" name=""/>
        <p:cNvGrpSpPr/>
        <p:nvPr/>
      </p:nvGrpSpPr>
      <p:grpSpPr>
        <a:xfrm>
          <a:off x="0" y="0"/>
          <a:ext cx="0" cy="0"/>
          <a:chOff x="0" y="0"/>
          <a:chExt cx="0" cy="0"/>
        </a:xfrm>
      </p:grpSpPr>
      <p:sp>
        <p:nvSpPr>
          <p:cNvPr id="1049202" name="Title 1"/>
          <p:cNvSpPr>
            <a:spLocks noGrp="1"/>
          </p:cNvSpPr>
          <p:nvPr>
            <p:ph type="title"/>
          </p:nvPr>
        </p:nvSpPr>
        <p:spPr/>
        <p:txBody>
          <a:bodyPr/>
          <a:p>
            <a:endParaRPr lang="en-US"/>
          </a:p>
        </p:txBody>
      </p:sp>
      <p:graphicFrame>
        <p:nvGraphicFramePr>
          <p:cNvPr id="419434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of the following is NOT an example of discrete variable?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Age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Gender</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Marital status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Place of residence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2.xml><?xml version="1.0" encoding="utf-8"?>
<p:sld xmlns:a="http://schemas.openxmlformats.org/drawingml/2006/main" xmlns:r="http://schemas.openxmlformats.org/officeDocument/2006/relationships" xmlns:p="http://schemas.openxmlformats.org/presentationml/2006/main">
  <p:cSld>
    <p:spTree>
      <p:nvGrpSpPr>
        <p:cNvPr id="924" name=""/>
        <p:cNvGrpSpPr/>
        <p:nvPr/>
      </p:nvGrpSpPr>
      <p:grpSpPr>
        <a:xfrm>
          <a:off x="0" y="0"/>
          <a:ext cx="0" cy="0"/>
          <a:chOff x="0" y="0"/>
          <a:chExt cx="0" cy="0"/>
        </a:xfrm>
      </p:grpSpPr>
      <p:sp>
        <p:nvSpPr>
          <p:cNvPr id="1049203" name="Title 1"/>
          <p:cNvSpPr>
            <a:spLocks noGrp="1"/>
          </p:cNvSpPr>
          <p:nvPr>
            <p:ph type="title"/>
          </p:nvPr>
        </p:nvSpPr>
        <p:spPr/>
        <p:txBody>
          <a:bodyPr/>
          <a:p>
            <a:endParaRPr lang="en-US"/>
          </a:p>
        </p:txBody>
      </p:sp>
      <p:graphicFrame>
        <p:nvGraphicFramePr>
          <p:cNvPr id="4194348"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If a mother shows much love,then a child's personality will develop</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One way </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Two way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Multi dimention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Abnormal way</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3.xml><?xml version="1.0" encoding="utf-8"?>
<p:sld xmlns:a="http://schemas.openxmlformats.org/drawingml/2006/main" xmlns:r="http://schemas.openxmlformats.org/officeDocument/2006/relationships" xmlns:p="http://schemas.openxmlformats.org/presentationml/2006/main">
  <p:cSld>
    <p:spTree>
      <p:nvGrpSpPr>
        <p:cNvPr id="925" name=""/>
        <p:cNvGrpSpPr/>
        <p:nvPr/>
      </p:nvGrpSpPr>
      <p:grpSpPr>
        <a:xfrm>
          <a:off x="0" y="0"/>
          <a:ext cx="0" cy="0"/>
          <a:chOff x="0" y="0"/>
          <a:chExt cx="0" cy="0"/>
        </a:xfrm>
      </p:grpSpPr>
      <p:sp>
        <p:nvSpPr>
          <p:cNvPr id="1049204" name="Title 1"/>
          <p:cNvSpPr>
            <a:spLocks noGrp="1"/>
          </p:cNvSpPr>
          <p:nvPr>
            <p:ph type="title"/>
          </p:nvPr>
        </p:nvSpPr>
        <p:spPr/>
        <p:txBody>
          <a:bodyPr/>
          <a:p>
            <a:endParaRPr lang="en-US"/>
          </a:p>
        </p:txBody>
      </p:sp>
      <p:graphicFrame>
        <p:nvGraphicFramePr>
          <p:cNvPr id="4194349"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The motive of the concept of curricular flexibility is to benefit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Disabled students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Minority students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Reserved castes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4.xml><?xml version="1.0" encoding="utf-8"?>
<p:sld xmlns:a="http://schemas.openxmlformats.org/drawingml/2006/main" xmlns:r="http://schemas.openxmlformats.org/officeDocument/2006/relationships" xmlns:p="http://schemas.openxmlformats.org/presentationml/2006/main">
  <p:cSld>
    <p:spTree>
      <p:nvGrpSpPr>
        <p:cNvPr id="926" name=""/>
        <p:cNvGrpSpPr/>
        <p:nvPr/>
      </p:nvGrpSpPr>
      <p:grpSpPr>
        <a:xfrm>
          <a:off x="0" y="0"/>
          <a:ext cx="0" cy="0"/>
          <a:chOff x="0" y="0"/>
          <a:chExt cx="0" cy="0"/>
        </a:xfrm>
      </p:grpSpPr>
      <p:sp>
        <p:nvSpPr>
          <p:cNvPr id="1049205" name="Title 1"/>
          <p:cNvSpPr>
            <a:spLocks noGrp="1"/>
          </p:cNvSpPr>
          <p:nvPr>
            <p:ph type="title"/>
          </p:nvPr>
        </p:nvSpPr>
        <p:spPr/>
        <p:txBody>
          <a:bodyPr/>
          <a:p>
            <a:endParaRPr lang="en-US"/>
          </a:p>
        </p:txBody>
      </p:sp>
      <p:graphicFrame>
        <p:nvGraphicFramePr>
          <p:cNvPr id="4194350"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The Bayley Scales of Infant Development: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Arethe most widely used method of assessing infant developmental level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Indicates an infant's abilities relative to others of the same age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Measures mental and motor capacities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5.xml><?xml version="1.0" encoding="utf-8"?>
<p:sld xmlns:a="http://schemas.openxmlformats.org/drawingml/2006/main" xmlns:r="http://schemas.openxmlformats.org/officeDocument/2006/relationships" xmlns:p="http://schemas.openxmlformats.org/presentationml/2006/main">
  <p:cSld>
    <p:spTree>
      <p:nvGrpSpPr>
        <p:cNvPr id="927" name=""/>
        <p:cNvGrpSpPr/>
        <p:nvPr/>
      </p:nvGrpSpPr>
      <p:grpSpPr>
        <a:xfrm>
          <a:off x="0" y="0"/>
          <a:ext cx="0" cy="0"/>
          <a:chOff x="0" y="0"/>
          <a:chExt cx="0" cy="0"/>
        </a:xfrm>
      </p:grpSpPr>
      <p:sp>
        <p:nvSpPr>
          <p:cNvPr id="1049206" name="Title 1"/>
          <p:cNvSpPr>
            <a:spLocks noGrp="1"/>
          </p:cNvSpPr>
          <p:nvPr>
            <p:ph type="title"/>
          </p:nvPr>
        </p:nvSpPr>
        <p:spPr/>
        <p:txBody>
          <a:bodyPr/>
          <a:p>
            <a:endParaRPr lang="en-US"/>
          </a:p>
        </p:txBody>
      </p:sp>
      <p:graphicFrame>
        <p:nvGraphicFramePr>
          <p:cNvPr id="4194351"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The part of the brain that develops first is the: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Cerebral cortex</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Neocortex</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Midbrain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Hindbrain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6.xml><?xml version="1.0" encoding="utf-8"?>
<p:sld xmlns:a="http://schemas.openxmlformats.org/drawingml/2006/main" xmlns:r="http://schemas.openxmlformats.org/officeDocument/2006/relationships" xmlns:p="http://schemas.openxmlformats.org/presentationml/2006/main">
  <p:cSld>
    <p:spTree>
      <p:nvGrpSpPr>
        <p:cNvPr id="928" name=""/>
        <p:cNvGrpSpPr/>
        <p:nvPr/>
      </p:nvGrpSpPr>
      <p:grpSpPr>
        <a:xfrm>
          <a:off x="0" y="0"/>
          <a:ext cx="0" cy="0"/>
          <a:chOff x="0" y="0"/>
          <a:chExt cx="0" cy="0"/>
        </a:xfrm>
      </p:grpSpPr>
      <p:sp>
        <p:nvSpPr>
          <p:cNvPr id="1049207" name="Title 1"/>
          <p:cNvSpPr>
            <a:spLocks noGrp="1"/>
          </p:cNvSpPr>
          <p:nvPr>
            <p:ph type="title"/>
          </p:nvPr>
        </p:nvSpPr>
        <p:spPr/>
        <p:txBody>
          <a:bodyPr/>
          <a:p>
            <a:endParaRPr lang="en-US"/>
          </a:p>
        </p:txBody>
      </p:sp>
      <p:graphicFrame>
        <p:nvGraphicFramePr>
          <p:cNvPr id="4194352"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dirty="0" lang="en-US">
                          <a:effectLst/>
                        </a:rPr>
                        <a:t>Which of the following statement is not appropriate to motivation as a process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effectLst/>
                        </a:rPr>
                        <a:t>It causes a person to move towards a goal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It satisfies the person's biological needs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It helps in achieving a psychological ambition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It keeps away from an unpleasant situation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7.xml><?xml version="1.0" encoding="utf-8"?>
<p:sld xmlns:a="http://schemas.openxmlformats.org/drawingml/2006/main" xmlns:r="http://schemas.openxmlformats.org/officeDocument/2006/relationships" xmlns:p="http://schemas.openxmlformats.org/presentationml/2006/main">
  <p:cSld>
    <p:spTree>
      <p:nvGrpSpPr>
        <p:cNvPr id="929" name=""/>
        <p:cNvGrpSpPr/>
        <p:nvPr/>
      </p:nvGrpSpPr>
      <p:grpSpPr>
        <a:xfrm>
          <a:off x="0" y="0"/>
          <a:ext cx="0" cy="0"/>
          <a:chOff x="0" y="0"/>
          <a:chExt cx="0" cy="0"/>
        </a:xfrm>
      </p:grpSpPr>
      <p:sp>
        <p:nvSpPr>
          <p:cNvPr id="1049208" name="Title 1"/>
          <p:cNvSpPr>
            <a:spLocks noGrp="1"/>
          </p:cNvSpPr>
          <p:nvPr>
            <p:ph type="title"/>
          </p:nvPr>
        </p:nvSpPr>
        <p:spPr/>
        <p:txBody>
          <a:bodyPr/>
          <a:p>
            <a:endParaRPr lang="en-US"/>
          </a:p>
        </p:txBody>
      </p:sp>
      <p:graphicFrame>
        <p:nvGraphicFramePr>
          <p:cNvPr id="4194353"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Gifted students are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dirty="0" lang="en-US" strike="noStrike" u="none">
                          <a:effectLst/>
                        </a:rPr>
                        <a:t> A. </a:t>
                      </a:r>
                      <a:endParaRPr dirty="0" lang="en-US">
                        <a:effectLst/>
                      </a:endParaRPr>
                    </a:p>
                  </a:txBody>
                  <a:tcPr>
                    <a:lnL>
                      <a:noFill/>
                    </a:lnL>
                    <a:lnR>
                      <a:noFill/>
                    </a:lnR>
                    <a:lnT>
                      <a:noFill/>
                    </a:lnT>
                    <a:lnB>
                      <a:noFill/>
                    </a:lnB>
                    <a:solidFill>
                      <a:srgbClr val="FFFFFF"/>
                    </a:solidFill>
                  </a:tcPr>
                </a:tc>
                <a:tc>
                  <a:txBody>
                    <a:bodyPr/>
                    <a:p>
                      <a:r>
                        <a:rPr lang="en-US">
                          <a:effectLst/>
                        </a:rPr>
                        <a:t>non-assertive of their needs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independent in their judgments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independent of teachers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introvert in nature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8.xml><?xml version="1.0" encoding="utf-8"?>
<p:sld xmlns:a="http://schemas.openxmlformats.org/drawingml/2006/main" xmlns:r="http://schemas.openxmlformats.org/officeDocument/2006/relationships" xmlns:p="http://schemas.openxmlformats.org/presentationml/2006/main">
  <p:cSld>
    <p:spTree>
      <p:nvGrpSpPr>
        <p:cNvPr id="930" name=""/>
        <p:cNvGrpSpPr/>
        <p:nvPr/>
      </p:nvGrpSpPr>
      <p:grpSpPr>
        <a:xfrm>
          <a:off x="0" y="0"/>
          <a:ext cx="0" cy="0"/>
          <a:chOff x="0" y="0"/>
          <a:chExt cx="0" cy="0"/>
        </a:xfrm>
      </p:grpSpPr>
      <p:sp>
        <p:nvSpPr>
          <p:cNvPr id="1049209" name="Title 1"/>
          <p:cNvSpPr>
            <a:spLocks noGrp="1"/>
          </p:cNvSpPr>
          <p:nvPr>
            <p:ph type="title"/>
          </p:nvPr>
        </p:nvSpPr>
        <p:spPr/>
        <p:txBody>
          <a:bodyPr/>
          <a:p>
            <a:endParaRPr lang="en-US"/>
          </a:p>
        </p:txBody>
      </p:sp>
      <p:graphicFrame>
        <p:nvGraphicFramePr>
          <p:cNvPr id="4194354"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one of the following is an example of a fine motor skill?</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dirty="0" lang="en-US" strike="noStrike" u="none">
                          <a:effectLst/>
                        </a:rPr>
                        <a:t> A. </a:t>
                      </a:r>
                      <a:endParaRPr dirty="0" lang="en-US">
                        <a:effectLst/>
                      </a:endParaRPr>
                    </a:p>
                  </a:txBody>
                  <a:tcPr>
                    <a:lnL>
                      <a:noFill/>
                    </a:lnL>
                    <a:lnR>
                      <a:noFill/>
                    </a:lnR>
                    <a:lnT>
                      <a:noFill/>
                    </a:lnT>
                    <a:lnB>
                      <a:noFill/>
                    </a:lnB>
                    <a:solidFill>
                      <a:srgbClr val="FFFFFF"/>
                    </a:solidFill>
                  </a:tcPr>
                </a:tc>
                <a:tc>
                  <a:txBody>
                    <a:bodyPr/>
                    <a:p>
                      <a:r>
                        <a:rPr lang="en-US">
                          <a:effectLst/>
                        </a:rPr>
                        <a:t>Climbing</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Hopping</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Running</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Writing</a:t>
                      </a:r>
                    </a:p>
                  </a:txBody>
                  <a:tcPr>
                    <a:lnL>
                      <a:noFill/>
                    </a:lnL>
                    <a:lnR>
                      <a:noFill/>
                    </a:lnR>
                    <a:lnT>
                      <a:noFill/>
                    </a:lnT>
                    <a:lnB>
                      <a:noFill/>
                    </a:lnB>
                    <a:solidFill>
                      <a:srgbClr val="FFFFFF"/>
                    </a:solidFill>
                  </a:tcPr>
                </a:tc>
              </a:tr>
            </a:tbl>
          </a:graphicData>
        </a:graphic>
      </p:graphicFrame>
    </p:spTree>
  </p:cSld>
  <p:clrMapOvr>
    <a:masterClrMapping/>
  </p:clrMapOvr>
</p:sld>
</file>

<file path=ppt/slides/slide429.xml><?xml version="1.0" encoding="utf-8"?>
<p:sld xmlns:a="http://schemas.openxmlformats.org/drawingml/2006/main" xmlns:r="http://schemas.openxmlformats.org/officeDocument/2006/relationships" xmlns:p="http://schemas.openxmlformats.org/presentationml/2006/main">
  <p:cSld>
    <p:spTree>
      <p:nvGrpSpPr>
        <p:cNvPr id="931" name=""/>
        <p:cNvGrpSpPr/>
        <p:nvPr/>
      </p:nvGrpSpPr>
      <p:grpSpPr>
        <a:xfrm>
          <a:off x="0" y="0"/>
          <a:ext cx="0" cy="0"/>
          <a:chOff x="0" y="0"/>
          <a:chExt cx="0" cy="0"/>
        </a:xfrm>
      </p:grpSpPr>
      <p:sp>
        <p:nvSpPr>
          <p:cNvPr id="1049210" name="Title 1"/>
          <p:cNvSpPr>
            <a:spLocks noGrp="1"/>
          </p:cNvSpPr>
          <p:nvPr>
            <p:ph type="title"/>
          </p:nvPr>
        </p:nvSpPr>
        <p:spPr/>
        <p:txBody>
          <a:bodyPr/>
          <a:p>
            <a:endParaRPr lang="en-US"/>
          </a:p>
        </p:txBody>
      </p:sp>
      <p:graphicFrame>
        <p:nvGraphicFramePr>
          <p:cNvPr id="4194355"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Teaching-Learning process fundamentally completed in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Class room</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School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Society</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Home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545" name=""/>
        <p:cNvGrpSpPr/>
        <p:nvPr/>
      </p:nvGrpSpPr>
      <p:grpSpPr>
        <a:xfrm>
          <a:off x="0" y="0"/>
          <a:ext cx="0" cy="0"/>
          <a:chOff x="0" y="0"/>
          <a:chExt cx="0" cy="0"/>
        </a:xfrm>
      </p:grpSpPr>
      <p:sp>
        <p:nvSpPr>
          <p:cNvPr id="1048630" name="Content Placeholder 2"/>
          <p:cNvSpPr>
            <a:spLocks noGrp="1"/>
          </p:cNvSpPr>
          <p:nvPr>
            <p:ph idx="1"/>
          </p:nvPr>
        </p:nvSpPr>
        <p:spPr>
          <a:xfrm>
            <a:off x="0" y="0"/>
            <a:ext cx="12192000" cy="6858000"/>
          </a:xfrm>
        </p:spPr>
        <p:txBody>
          <a:bodyPr/>
          <a:p>
            <a:r>
              <a:rPr b="1" dirty="0" lang="en-US">
                <a:solidFill>
                  <a:srgbClr val="202124"/>
                </a:solidFill>
                <a:latin typeface="arial" panose="020B0604020202020204" pitchFamily="34" charset="0"/>
              </a:rPr>
              <a:t>Q18. according to the law, Teachers’ council in Rwanda is composed of:</a:t>
            </a:r>
          </a:p>
          <a:p>
            <a:pPr indent="-342900" marL="342900">
              <a:buAutoNum type="alphaUcPeriod"/>
            </a:pPr>
            <a:r>
              <a:rPr b="1" dirty="0" lang="en-US">
                <a:solidFill>
                  <a:srgbClr val="FF0000"/>
                </a:solidFill>
                <a:latin typeface="arial" panose="020B0604020202020204" pitchFamily="34" charset="0"/>
              </a:rPr>
              <a:t>All teachers</a:t>
            </a:r>
          </a:p>
          <a:p>
            <a:pPr indent="-342900" marL="342900">
              <a:buAutoNum type="alphaUcPeriod"/>
            </a:pPr>
            <a:r>
              <a:rPr b="1" dirty="0" lang="en-US">
                <a:solidFill>
                  <a:srgbClr val="202124"/>
                </a:solidFill>
                <a:latin typeface="arial" panose="020B0604020202020204" pitchFamily="34" charset="0"/>
              </a:rPr>
              <a:t>2 teachers designated by the headteacher</a:t>
            </a:r>
          </a:p>
          <a:p>
            <a:pPr indent="-342900" marL="342900">
              <a:buAutoNum type="alphaUcPeriod"/>
            </a:pPr>
            <a:r>
              <a:rPr b="1" dirty="0" lang="en-US">
                <a:solidFill>
                  <a:srgbClr val="202124"/>
                </a:solidFill>
                <a:latin typeface="arial" panose="020B0604020202020204" pitchFamily="34" charset="0"/>
              </a:rPr>
              <a:t>5 teachers elected by collegues</a:t>
            </a:r>
          </a:p>
          <a:p>
            <a:pPr indent="-342900" marL="342900">
              <a:buAutoNum type="alphaUcPeriod"/>
            </a:pPr>
            <a:r>
              <a:rPr b="1" dirty="0" lang="en-US">
                <a:solidFill>
                  <a:srgbClr val="202124"/>
                </a:solidFill>
                <a:latin typeface="arial" panose="020B0604020202020204" pitchFamily="34" charset="0"/>
              </a:rPr>
              <a:t>None is </a:t>
            </a:r>
            <a:r>
              <a:rPr b="1" dirty="0" lang="en-US" smtClean="0">
                <a:solidFill>
                  <a:srgbClr val="202124"/>
                </a:solidFill>
                <a:latin typeface="arial" panose="020B0604020202020204" pitchFamily="34" charset="0"/>
              </a:rPr>
              <a:t>correct</a:t>
            </a:r>
          </a:p>
          <a:p>
            <a:pPr indent="0" marL="0">
              <a:buNone/>
            </a:pPr>
            <a:r>
              <a:rPr b="1" dirty="0" lang="en-US">
                <a:solidFill>
                  <a:srgbClr val="202124"/>
                </a:solidFill>
                <a:latin typeface="arial" panose="020B0604020202020204" pitchFamily="34" charset="0"/>
              </a:rPr>
              <a:t>Q19. four foundations of curriculum are:</a:t>
            </a:r>
          </a:p>
          <a:p>
            <a:pPr indent="-342900" marL="342900">
              <a:buAutoNum type="alphaUcPeriod"/>
            </a:pPr>
            <a:r>
              <a:rPr b="1" dirty="0" lang="en-US" smtClean="0">
                <a:solidFill>
                  <a:srgbClr val="FF0000"/>
                </a:solidFill>
                <a:latin typeface="arial" panose="020B0604020202020204" pitchFamily="34" charset="0"/>
              </a:rPr>
              <a:t>philosophical, psychological, historical and sociological</a:t>
            </a:r>
          </a:p>
          <a:p>
            <a:pPr indent="-342900" marL="342900">
              <a:buAutoNum type="alphaUcPeriod"/>
            </a:pPr>
            <a:r>
              <a:rPr b="1" dirty="0" lang="en-US" smtClean="0">
                <a:solidFill>
                  <a:srgbClr val="202124"/>
                </a:solidFill>
                <a:latin typeface="arial" panose="020B0604020202020204" pitchFamily="34" charset="0"/>
              </a:rPr>
              <a:t>Philosophical, political, psychological, and historical</a:t>
            </a:r>
          </a:p>
          <a:p>
            <a:pPr indent="-342900" marL="342900">
              <a:buAutoNum type="alphaUcPeriod"/>
            </a:pPr>
            <a:r>
              <a:rPr b="1" dirty="0" lang="en-US" smtClean="0">
                <a:solidFill>
                  <a:srgbClr val="202124"/>
                </a:solidFill>
                <a:latin typeface="arial" panose="020B0604020202020204" pitchFamily="34" charset="0"/>
              </a:rPr>
              <a:t>Philosophical</a:t>
            </a:r>
            <a:r>
              <a:rPr b="1" dirty="0" lang="en-US">
                <a:solidFill>
                  <a:srgbClr val="202124"/>
                </a:solidFill>
                <a:latin typeface="arial" panose="020B0604020202020204" pitchFamily="34" charset="0"/>
              </a:rPr>
              <a:t>, psychological, economical and </a:t>
            </a:r>
            <a:r>
              <a:rPr b="1" dirty="0" lang="en-US" err="1">
                <a:solidFill>
                  <a:srgbClr val="202124"/>
                </a:solidFill>
                <a:latin typeface="arial" panose="020B0604020202020204" pitchFamily="34" charset="0"/>
              </a:rPr>
              <a:t>socialigical</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Philosophical, historical, psychological, and geographical</a:t>
            </a:r>
          </a:p>
          <a:p>
            <a:pPr indent="-342900" marL="342900">
              <a:buAutoNum type="alphaUcPeriod"/>
            </a:pPr>
            <a:endParaRPr b="1" dirty="0" lang="en-US">
              <a:solidFill>
                <a:srgbClr val="202124"/>
              </a:solidFill>
              <a:latin typeface="arial" panose="020B0604020202020204" pitchFamily="34" charset="0"/>
            </a:endParaRPr>
          </a:p>
          <a:p>
            <a:endParaRPr b="1" dirty="0" lang="en-US"/>
          </a:p>
        </p:txBody>
      </p:sp>
      <mc:AlternateContent xmlns:mc="http://schemas.openxmlformats.org/markup-compatibility/2006">
        <mc:Choice xmlns:p14="http://schemas.microsoft.com/office/powerpoint/2010/main" Requires="p14">
          <p:contentPart p14:bwMode="auto" r:id="rId1">
            <p14:nvContentPartPr>
              <p14:cNvPr id="2097157" name="Ink 1"/>
              <p14:cNvContentPartPr/>
              <p14:nvPr/>
            </p14:nvContentPartPr>
            <p14:xfrm>
              <a:off x="3107520" y="4357800"/>
              <a:ext cx="1018440" cy="27000"/>
            </p14:xfrm>
          </p:contentPart>
        </mc:Choice>
        <mc:Fallback>
          <p:pic>
            <p:nvPicPr>
              <p:cNvPr id="2097157" name="Ink 1"/>
              <p:cNvPicPr>
                <a:picLocks/>
              </p:cNvPicPr>
              <p:nvPr/>
            </p:nvPicPr>
            <p:blipFill>
              <a:blip xmlns:r="http://schemas.openxmlformats.org/officeDocument/2006/relationships" r:embed="rId2"/>
              <a:stretch>
                <a:fillRect/>
              </a:stretch>
            </p:blipFill>
            <p:spPr>
              <a:xfrm>
                <a:off x="3107520" y="4357800"/>
                <a:ext cx="1018440" cy="27000"/>
              </a:xfrm>
              <a:prstGeom prst="rect"/>
            </p:spPr>
          </p:pic>
        </mc:Fallback>
      </mc:AlternateContent>
    </p:spTree>
  </p:cSld>
  <p:clrMapOvr>
    <a:masterClrMapping/>
  </p:clrMapOvr>
  <p:timing/>
</p:sld>
</file>

<file path=ppt/slides/slide430.xml><?xml version="1.0" encoding="utf-8"?>
<p:sld xmlns:a="http://schemas.openxmlformats.org/drawingml/2006/main" xmlns:r="http://schemas.openxmlformats.org/officeDocument/2006/relationships" xmlns:p="http://schemas.openxmlformats.org/presentationml/2006/main">
  <p:cSld>
    <p:spTree>
      <p:nvGrpSpPr>
        <p:cNvPr id="932" name=""/>
        <p:cNvGrpSpPr/>
        <p:nvPr/>
      </p:nvGrpSpPr>
      <p:grpSpPr>
        <a:xfrm>
          <a:off x="0" y="0"/>
          <a:ext cx="0" cy="0"/>
          <a:chOff x="0" y="0"/>
          <a:chExt cx="0" cy="0"/>
        </a:xfrm>
      </p:grpSpPr>
      <p:sp>
        <p:nvSpPr>
          <p:cNvPr id="1049211" name="Title 1"/>
          <p:cNvSpPr>
            <a:spLocks noGrp="1"/>
          </p:cNvSpPr>
          <p:nvPr>
            <p:ph type="title"/>
          </p:nvPr>
        </p:nvSpPr>
        <p:spPr/>
        <p:txBody>
          <a:bodyPr/>
          <a:p>
            <a:endParaRPr lang="en-US"/>
          </a:p>
        </p:txBody>
      </p:sp>
      <p:graphicFrame>
        <p:nvGraphicFramePr>
          <p:cNvPr id="4194356"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Who is the father of "Theory of Multiple Intelligence"?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Gardner</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Vygotsky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Bruner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Dewey</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1.xml><?xml version="1.0" encoding="utf-8"?>
<p:sld xmlns:a="http://schemas.openxmlformats.org/drawingml/2006/main" xmlns:r="http://schemas.openxmlformats.org/officeDocument/2006/relationships" xmlns:p="http://schemas.openxmlformats.org/presentationml/2006/main">
  <p:cSld>
    <p:spTree>
      <p:nvGrpSpPr>
        <p:cNvPr id="933" name=""/>
        <p:cNvGrpSpPr/>
        <p:nvPr/>
      </p:nvGrpSpPr>
      <p:grpSpPr>
        <a:xfrm>
          <a:off x="0" y="0"/>
          <a:ext cx="0" cy="0"/>
          <a:chOff x="0" y="0"/>
          <a:chExt cx="0" cy="0"/>
        </a:xfrm>
      </p:grpSpPr>
      <p:sp>
        <p:nvSpPr>
          <p:cNvPr id="1049212" name="Title 1"/>
          <p:cNvSpPr>
            <a:spLocks noGrp="1"/>
          </p:cNvSpPr>
          <p:nvPr>
            <p:ph type="title"/>
          </p:nvPr>
        </p:nvSpPr>
        <p:spPr/>
        <p:txBody>
          <a:bodyPr/>
          <a:p>
            <a:endParaRPr lang="en-US"/>
          </a:p>
        </p:txBody>
      </p:sp>
      <p:graphicFrame>
        <p:nvGraphicFramePr>
          <p:cNvPr id="4194357"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Determinants of Individual differences in human beings relate to–</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Differences in Environment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Differences in Heredity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Interaction between Heredity and Environment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Both Heredity and Environment interacting separately</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2.xml><?xml version="1.0" encoding="utf-8"?>
<p:sld xmlns:a="http://schemas.openxmlformats.org/drawingml/2006/main" xmlns:r="http://schemas.openxmlformats.org/officeDocument/2006/relationships" xmlns:p="http://schemas.openxmlformats.org/presentationml/2006/main">
  <p:cSld>
    <p:spTree>
      <p:nvGrpSpPr>
        <p:cNvPr id="934" name=""/>
        <p:cNvGrpSpPr/>
        <p:nvPr/>
      </p:nvGrpSpPr>
      <p:grpSpPr>
        <a:xfrm>
          <a:off x="0" y="0"/>
          <a:ext cx="0" cy="0"/>
          <a:chOff x="0" y="0"/>
          <a:chExt cx="0" cy="0"/>
        </a:xfrm>
      </p:grpSpPr>
      <p:sp>
        <p:nvSpPr>
          <p:cNvPr id="1049213" name="Title 1"/>
          <p:cNvSpPr>
            <a:spLocks noGrp="1"/>
          </p:cNvSpPr>
          <p:nvPr>
            <p:ph type="title"/>
          </p:nvPr>
        </p:nvSpPr>
        <p:spPr/>
        <p:txBody>
          <a:bodyPr/>
          <a:p>
            <a:endParaRPr lang="en-US"/>
          </a:p>
        </p:txBody>
      </p:sp>
      <p:graphicFrame>
        <p:nvGraphicFramePr>
          <p:cNvPr id="4194358"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of the following is not the tool for Formative Assessment in sholastic domain?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Conversation Skill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Multiple Choice Question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Projects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Oral Questions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3.xml><?xml version="1.0" encoding="utf-8"?>
<p:sld xmlns:a="http://schemas.openxmlformats.org/drawingml/2006/main" xmlns:r="http://schemas.openxmlformats.org/officeDocument/2006/relationships" xmlns:p="http://schemas.openxmlformats.org/presentationml/2006/main">
  <p:cSld>
    <p:spTree>
      <p:nvGrpSpPr>
        <p:cNvPr id="935" name=""/>
        <p:cNvGrpSpPr/>
        <p:nvPr/>
      </p:nvGrpSpPr>
      <p:grpSpPr>
        <a:xfrm>
          <a:off x="0" y="0"/>
          <a:ext cx="0" cy="0"/>
          <a:chOff x="0" y="0"/>
          <a:chExt cx="0" cy="0"/>
        </a:xfrm>
      </p:grpSpPr>
      <p:sp>
        <p:nvSpPr>
          <p:cNvPr id="1049214" name="Title 1"/>
          <p:cNvSpPr>
            <a:spLocks noGrp="1"/>
          </p:cNvSpPr>
          <p:nvPr>
            <p:ph type="title"/>
          </p:nvPr>
        </p:nvSpPr>
        <p:spPr/>
        <p:txBody>
          <a:bodyPr/>
          <a:p>
            <a:endParaRPr lang="en-US"/>
          </a:p>
        </p:txBody>
      </p:sp>
      <p:graphicFrame>
        <p:nvGraphicFramePr>
          <p:cNvPr id="4194359"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Cognitive Development means–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Development of intelligence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Development of child</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Development of Physical Skills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Development of individual</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4.xml><?xml version="1.0" encoding="utf-8"?>
<p:sld xmlns:a="http://schemas.openxmlformats.org/drawingml/2006/main" xmlns:r="http://schemas.openxmlformats.org/officeDocument/2006/relationships" xmlns:p="http://schemas.openxmlformats.org/presentationml/2006/main">
  <p:cSld>
    <p:spTree>
      <p:nvGrpSpPr>
        <p:cNvPr id="936" name=""/>
        <p:cNvGrpSpPr/>
        <p:nvPr/>
      </p:nvGrpSpPr>
      <p:grpSpPr>
        <a:xfrm>
          <a:off x="0" y="0"/>
          <a:ext cx="0" cy="0"/>
          <a:chOff x="0" y="0"/>
          <a:chExt cx="0" cy="0"/>
        </a:xfrm>
      </p:grpSpPr>
      <p:sp>
        <p:nvSpPr>
          <p:cNvPr id="1049215" name="Title 1"/>
          <p:cNvSpPr>
            <a:spLocks noGrp="1"/>
          </p:cNvSpPr>
          <p:nvPr>
            <p:ph type="title"/>
          </p:nvPr>
        </p:nvSpPr>
        <p:spPr/>
        <p:txBody>
          <a:bodyPr/>
          <a:p>
            <a:endParaRPr lang="en-US"/>
          </a:p>
        </p:txBody>
      </p:sp>
      <p:graphicFrame>
        <p:nvGraphicFramePr>
          <p:cNvPr id="4194360"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individual develops through the head, the heart and the hand" this was the educational philosophy of</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Herbart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Comenius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Pestalozzi</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Froebel</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5.xml><?xml version="1.0" encoding="utf-8"?>
<p:sld xmlns:a="http://schemas.openxmlformats.org/drawingml/2006/main" xmlns:r="http://schemas.openxmlformats.org/officeDocument/2006/relationships" xmlns:p="http://schemas.openxmlformats.org/presentationml/2006/main">
  <p:cSld>
    <p:spTree>
      <p:nvGrpSpPr>
        <p:cNvPr id="937" name=""/>
        <p:cNvGrpSpPr/>
        <p:nvPr/>
      </p:nvGrpSpPr>
      <p:grpSpPr>
        <a:xfrm>
          <a:off x="0" y="0"/>
          <a:ext cx="0" cy="0"/>
          <a:chOff x="0" y="0"/>
          <a:chExt cx="0" cy="0"/>
        </a:xfrm>
      </p:grpSpPr>
      <p:sp>
        <p:nvSpPr>
          <p:cNvPr id="1049216" name="Title 1"/>
          <p:cNvSpPr>
            <a:spLocks noGrp="1"/>
          </p:cNvSpPr>
          <p:nvPr>
            <p:ph type="title"/>
          </p:nvPr>
        </p:nvSpPr>
        <p:spPr/>
        <p:txBody>
          <a:bodyPr/>
          <a:p>
            <a:endParaRPr lang="en-US"/>
          </a:p>
        </p:txBody>
      </p:sp>
      <p:graphicFrame>
        <p:nvGraphicFramePr>
          <p:cNvPr id="4194361"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Parents should play a .............. role in the learning process of young children.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negative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proactive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sympathetic</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neutral</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6.xml><?xml version="1.0" encoding="utf-8"?>
<p:sld xmlns:a="http://schemas.openxmlformats.org/drawingml/2006/main" xmlns:r="http://schemas.openxmlformats.org/officeDocument/2006/relationships" xmlns:p="http://schemas.openxmlformats.org/presentationml/2006/main">
  <p:cSld>
    <p:spTree>
      <p:nvGrpSpPr>
        <p:cNvPr id="938" name=""/>
        <p:cNvGrpSpPr/>
        <p:nvPr/>
      </p:nvGrpSpPr>
      <p:grpSpPr>
        <a:xfrm>
          <a:off x="0" y="0"/>
          <a:ext cx="0" cy="0"/>
          <a:chOff x="0" y="0"/>
          <a:chExt cx="0" cy="0"/>
        </a:xfrm>
      </p:grpSpPr>
      <p:sp>
        <p:nvSpPr>
          <p:cNvPr id="1049217" name="Title 1"/>
          <p:cNvSpPr>
            <a:spLocks noGrp="1"/>
          </p:cNvSpPr>
          <p:nvPr>
            <p:ph type="title"/>
          </p:nvPr>
        </p:nvSpPr>
        <p:spPr/>
        <p:txBody>
          <a:bodyPr/>
          <a:p>
            <a:endParaRPr lang="en-US"/>
          </a:p>
        </p:txBody>
      </p:sp>
      <p:graphicFrame>
        <p:nvGraphicFramePr>
          <p:cNvPr id="4194362"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A teacher should be—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Honest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Dilligent</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Dutiful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Punctual</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7.xml><?xml version="1.0" encoding="utf-8"?>
<p:sld xmlns:a="http://schemas.openxmlformats.org/drawingml/2006/main" xmlns:r="http://schemas.openxmlformats.org/officeDocument/2006/relationships" xmlns:p="http://schemas.openxmlformats.org/presentationml/2006/main">
  <p:cSld>
    <p:spTree>
      <p:nvGrpSpPr>
        <p:cNvPr id="939" name=""/>
        <p:cNvGrpSpPr/>
        <p:nvPr/>
      </p:nvGrpSpPr>
      <p:grpSpPr>
        <a:xfrm>
          <a:off x="0" y="0"/>
          <a:ext cx="0" cy="0"/>
          <a:chOff x="0" y="0"/>
          <a:chExt cx="0" cy="0"/>
        </a:xfrm>
      </p:grpSpPr>
      <p:sp>
        <p:nvSpPr>
          <p:cNvPr id="1049218" name="Title 1"/>
          <p:cNvSpPr>
            <a:spLocks noGrp="1"/>
          </p:cNvSpPr>
          <p:nvPr>
            <p:ph type="title"/>
          </p:nvPr>
        </p:nvSpPr>
        <p:spPr/>
        <p:txBody>
          <a:bodyPr/>
          <a:p>
            <a:endParaRPr lang="en-US"/>
          </a:p>
        </p:txBody>
      </p:sp>
      <p:graphicFrame>
        <p:nvGraphicFramePr>
          <p:cNvPr id="4194363"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When the students become failed, it can be understood that—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The system has failed</a:t>
                      </a:r>
                    </a:p>
                  </a:txBody>
                  <a:tcPr>
                    <a:lnL>
                      <a:noFill/>
                    </a:lnL>
                    <a:lnR>
                      <a:noFill/>
                    </a:lnR>
                    <a:lnB>
                      <a:noFill/>
                    </a:lnB>
                    <a:solidFill>
                      <a:srgbClr val="FFFFFF"/>
                    </a:solidFill>
                  </a:tcPr>
                </a:tc>
              </a:tr>
              <a:tr h="285750">
                <a:tc>
                  <a:txBody>
                    <a:bodyPr/>
                    <a:p>
                      <a:pPr algn="r"/>
                      <a:r>
                        <a:rPr dirty="0" lang="en-US" strike="noStrike" u="none">
                          <a:effectLst/>
                        </a:rPr>
                        <a:t> B. </a:t>
                      </a:r>
                      <a:endParaRPr dirty="0" lang="en-US">
                        <a:effectLst/>
                      </a:endParaRPr>
                    </a:p>
                  </a:txBody>
                  <a:tcPr>
                    <a:lnL>
                      <a:noFill/>
                    </a:lnL>
                    <a:lnR>
                      <a:noFill/>
                    </a:lnR>
                    <a:lnT>
                      <a:noFill/>
                    </a:lnT>
                    <a:lnB>
                      <a:noFill/>
                    </a:lnB>
                    <a:solidFill>
                      <a:srgbClr val="FFFFFF"/>
                    </a:solidFill>
                  </a:tcPr>
                </a:tc>
                <a:tc>
                  <a:txBody>
                    <a:bodyPr/>
                    <a:p>
                      <a:r>
                        <a:rPr lang="en-US">
                          <a:effectLst/>
                        </a:rPr>
                        <a:t>The teachers failure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The text-books failure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The individual student’s failure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8.xml><?xml version="1.0" encoding="utf-8"?>
<p:sld xmlns:a="http://schemas.openxmlformats.org/drawingml/2006/main" xmlns:r="http://schemas.openxmlformats.org/officeDocument/2006/relationships" xmlns:p="http://schemas.openxmlformats.org/presentationml/2006/main">
  <p:cSld>
    <p:spTree>
      <p:nvGrpSpPr>
        <p:cNvPr id="940" name=""/>
        <p:cNvGrpSpPr/>
        <p:nvPr/>
      </p:nvGrpSpPr>
      <p:grpSpPr>
        <a:xfrm>
          <a:off x="0" y="0"/>
          <a:ext cx="0" cy="0"/>
          <a:chOff x="0" y="0"/>
          <a:chExt cx="0" cy="0"/>
        </a:xfrm>
      </p:grpSpPr>
      <p:sp>
        <p:nvSpPr>
          <p:cNvPr id="1049219" name="Title 1"/>
          <p:cNvSpPr>
            <a:spLocks noGrp="1"/>
          </p:cNvSpPr>
          <p:nvPr>
            <p:ph type="title"/>
          </p:nvPr>
        </p:nvSpPr>
        <p:spPr/>
        <p:txBody>
          <a:bodyPr/>
          <a:p>
            <a:endParaRPr lang="en-US"/>
          </a:p>
        </p:txBody>
      </p:sp>
      <p:graphicFrame>
        <p:nvGraphicFramePr>
          <p:cNvPr id="4194364"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A teacher can motivate the students by—</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giving suitable prizes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giving proper guidance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giving examples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delivering speech in class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39.xml><?xml version="1.0" encoding="utf-8"?>
<p:sld xmlns:a="http://schemas.openxmlformats.org/drawingml/2006/main" xmlns:r="http://schemas.openxmlformats.org/officeDocument/2006/relationships" xmlns:p="http://schemas.openxmlformats.org/presentationml/2006/main">
  <p:cSld>
    <p:spTree>
      <p:nvGrpSpPr>
        <p:cNvPr id="941" name=""/>
        <p:cNvGrpSpPr/>
        <p:nvPr/>
      </p:nvGrpSpPr>
      <p:grpSpPr>
        <a:xfrm>
          <a:off x="0" y="0"/>
          <a:ext cx="0" cy="0"/>
          <a:chOff x="0" y="0"/>
          <a:chExt cx="0" cy="0"/>
        </a:xfrm>
      </p:grpSpPr>
      <p:sp>
        <p:nvSpPr>
          <p:cNvPr id="1049220" name="Title 1"/>
          <p:cNvSpPr>
            <a:spLocks noGrp="1"/>
          </p:cNvSpPr>
          <p:nvPr>
            <p:ph type="title"/>
          </p:nvPr>
        </p:nvSpPr>
        <p:spPr/>
        <p:txBody>
          <a:bodyPr/>
          <a:p>
            <a:endParaRPr lang="en-US"/>
          </a:p>
        </p:txBody>
      </p:sp>
      <p:graphicFrame>
        <p:nvGraphicFramePr>
          <p:cNvPr id="4194365"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Socialization is a process by which children and adults learn from '?</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Family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School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Peers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546" name=""/>
        <p:cNvGrpSpPr/>
        <p:nvPr/>
      </p:nvGrpSpPr>
      <p:grpSpPr>
        <a:xfrm>
          <a:off x="0" y="0"/>
          <a:ext cx="0" cy="0"/>
          <a:chOff x="0" y="0"/>
          <a:chExt cx="0" cy="0"/>
        </a:xfrm>
      </p:grpSpPr>
      <p:sp>
        <p:nvSpPr>
          <p:cNvPr id="1048631"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Q20. The learning theory which is </a:t>
            </a:r>
            <a:r>
              <a:rPr dirty="0" lang="en-US" err="1">
                <a:solidFill>
                  <a:srgbClr val="202124"/>
                </a:solidFill>
                <a:latin typeface="arial" panose="020B0604020202020204" pitchFamily="34" charset="0"/>
              </a:rPr>
              <a:t>primarly</a:t>
            </a:r>
            <a:r>
              <a:rPr dirty="0" lang="en-US">
                <a:solidFill>
                  <a:srgbClr val="202124"/>
                </a:solidFill>
                <a:latin typeface="arial" panose="020B0604020202020204" pitchFamily="34" charset="0"/>
              </a:rPr>
              <a:t> concerned with observable and measurable aspects of human behavior is:</a:t>
            </a:r>
          </a:p>
          <a:p>
            <a:pPr indent="-342900" marL="342900">
              <a:buAutoNum type="alphaUcPeriod"/>
            </a:pPr>
            <a:r>
              <a:rPr dirty="0" lang="en-US">
                <a:solidFill>
                  <a:srgbClr val="202124"/>
                </a:solidFill>
                <a:latin typeface="arial" panose="020B0604020202020204" pitchFamily="34" charset="0"/>
              </a:rPr>
              <a:t>Connectivism</a:t>
            </a:r>
          </a:p>
          <a:p>
            <a:pPr indent="-342900" marL="342900">
              <a:buAutoNum type="alphaUcPeriod"/>
            </a:pPr>
            <a:r>
              <a:rPr dirty="0" lang="en-US">
                <a:solidFill>
                  <a:srgbClr val="202124"/>
                </a:solidFill>
                <a:latin typeface="arial" panose="020B0604020202020204" pitchFamily="34" charset="0"/>
              </a:rPr>
              <a:t>Cognitivism</a:t>
            </a:r>
          </a:p>
          <a:p>
            <a:pPr indent="-342900" marL="342900">
              <a:buAutoNum type="alphaUcPeriod"/>
            </a:pPr>
            <a:r>
              <a:rPr dirty="0" lang="en-US">
                <a:solidFill>
                  <a:srgbClr val="202124"/>
                </a:solidFill>
                <a:latin typeface="arial" panose="020B0604020202020204" pitchFamily="34" charset="0"/>
              </a:rPr>
              <a:t>Constructivism</a:t>
            </a:r>
          </a:p>
          <a:p>
            <a:pPr indent="-342900" marL="342900">
              <a:buAutoNum type="alphaUcPeriod"/>
            </a:pPr>
            <a:r>
              <a:rPr dirty="0" lang="en-US">
                <a:solidFill>
                  <a:srgbClr val="FF0000"/>
                </a:solidFill>
                <a:latin typeface="arial" panose="020B0604020202020204" pitchFamily="34" charset="0"/>
              </a:rPr>
              <a:t>Behaviorism</a:t>
            </a:r>
          </a:p>
          <a:p>
            <a:r>
              <a:rPr dirty="0" lang="en-US">
                <a:solidFill>
                  <a:srgbClr val="202124"/>
                </a:solidFill>
                <a:latin typeface="arial" panose="020B0604020202020204" pitchFamily="34" charset="0"/>
              </a:rPr>
              <a:t>Q21. according to the law, the secondary education level is made up:</a:t>
            </a:r>
          </a:p>
          <a:p>
            <a:pPr indent="-342900" marL="342900">
              <a:buAutoNum type="alphaUcPeriod"/>
            </a:pPr>
            <a:r>
              <a:rPr dirty="0" lang="en-US">
                <a:solidFill>
                  <a:srgbClr val="202124"/>
                </a:solidFill>
                <a:latin typeface="arial" panose="020B0604020202020204" pitchFamily="34" charset="0"/>
              </a:rPr>
              <a:t>1 cycle of 6 years</a:t>
            </a:r>
          </a:p>
          <a:p>
            <a:pPr indent="-342900" marL="342900">
              <a:buAutoNum type="alphaUcPeriod"/>
            </a:pPr>
            <a:r>
              <a:rPr dirty="0" lang="en-US">
                <a:solidFill>
                  <a:srgbClr val="202124"/>
                </a:solidFill>
                <a:latin typeface="arial" panose="020B0604020202020204" pitchFamily="34" charset="0"/>
              </a:rPr>
              <a:t>1 cycle of 4 years</a:t>
            </a:r>
          </a:p>
          <a:p>
            <a:pPr indent="-342900" marL="342900">
              <a:buAutoNum type="alphaUcPeriod"/>
            </a:pPr>
            <a:r>
              <a:rPr dirty="0" lang="en-US">
                <a:solidFill>
                  <a:srgbClr val="202124"/>
                </a:solidFill>
                <a:latin typeface="arial" panose="020B0604020202020204" pitchFamily="34" charset="0"/>
              </a:rPr>
              <a:t> </a:t>
            </a:r>
            <a:r>
              <a:rPr dirty="0" lang="en-US">
                <a:solidFill>
                  <a:srgbClr val="202124"/>
                </a:solidFill>
                <a:latin typeface="arial" panose="020B0604020202020204" pitchFamily="34" charset="0"/>
                <a:hlinkClick r:id="rId1"/>
              </a:rPr>
              <a:t>2 cycles of 3 years each</a:t>
            </a:r>
            <a:endParaRPr dirty="0" lang="en-US">
              <a:solidFill>
                <a:srgbClr val="202124"/>
              </a:solidFill>
              <a:latin typeface="arial" panose="020B0604020202020204" pitchFamily="34" charset="0"/>
            </a:endParaRPr>
          </a:p>
          <a:p>
            <a:pPr indent="-342900" marL="342900">
              <a:buAutoNum type="alphaUcPeriod"/>
            </a:pPr>
            <a:r>
              <a:rPr dirty="0" lang="en-US">
                <a:solidFill>
                  <a:srgbClr val="202124"/>
                </a:solidFill>
                <a:latin typeface="arial" panose="020B0604020202020204" pitchFamily="34" charset="0"/>
              </a:rPr>
              <a:t>None is correct</a:t>
            </a:r>
            <a:endParaRPr dirty="0" lang="en-US">
              <a:solidFill>
                <a:srgbClr val="FF0000"/>
              </a:solidFill>
              <a:latin typeface="arial" panose="020B0604020202020204" pitchFamily="34" charset="0"/>
            </a:endParaRPr>
          </a:p>
          <a:p>
            <a:endParaRPr dirty="0" lang="en-US"/>
          </a:p>
        </p:txBody>
      </p:sp>
      <mc:AlternateContent xmlns:mc="http://schemas.openxmlformats.org/markup-compatibility/2006">
        <mc:Choice xmlns:p14="http://schemas.microsoft.com/office/powerpoint/2010/main" Requires="p14">
          <p:contentPart p14:bwMode="auto" r:id="rId2">
            <p14:nvContentPartPr>
              <p14:cNvPr id="2097158" name="Ink 1"/>
              <p14:cNvContentPartPr/>
              <p14:nvPr/>
            </p14:nvContentPartPr>
            <p14:xfrm>
              <a:off x="5134680" y="776880"/>
              <a:ext cx="1286280" cy="71640"/>
            </p14:xfrm>
          </p:contentPart>
        </mc:Choice>
        <mc:Fallback>
          <p:pic>
            <p:nvPicPr>
              <p:cNvPr id="2097158" name="Ink 1"/>
              <p:cNvPicPr>
                <a:picLocks/>
              </p:cNvPicPr>
              <p:nvPr/>
            </p:nvPicPr>
            <p:blipFill>
              <a:blip xmlns:r="http://schemas.openxmlformats.org/officeDocument/2006/relationships" r:embed="rId3"/>
              <a:stretch>
                <a:fillRect/>
              </a:stretch>
            </p:blipFill>
            <p:spPr>
              <a:xfrm>
                <a:off x="5134680" y="776880"/>
                <a:ext cx="1286280" cy="71640"/>
              </a:xfrm>
              <a:prstGeom prst="rect"/>
            </p:spPr>
          </p:pic>
        </mc:Fallback>
      </mc:AlternateContent>
    </p:spTree>
  </p:cSld>
  <p:clrMapOvr>
    <a:masterClrMapping/>
  </p:clrMapOvr>
  <p:timing/>
</p:sld>
</file>

<file path=ppt/slides/slide440.xml><?xml version="1.0" encoding="utf-8"?>
<p:sld xmlns:a="http://schemas.openxmlformats.org/drawingml/2006/main" xmlns:r="http://schemas.openxmlformats.org/officeDocument/2006/relationships" xmlns:p="http://schemas.openxmlformats.org/presentationml/2006/main">
  <p:cSld>
    <p:spTree>
      <p:nvGrpSpPr>
        <p:cNvPr id="942" name=""/>
        <p:cNvGrpSpPr/>
        <p:nvPr/>
      </p:nvGrpSpPr>
      <p:grpSpPr>
        <a:xfrm>
          <a:off x="0" y="0"/>
          <a:ext cx="0" cy="0"/>
          <a:chOff x="0" y="0"/>
          <a:chExt cx="0" cy="0"/>
        </a:xfrm>
      </p:grpSpPr>
      <p:sp>
        <p:nvSpPr>
          <p:cNvPr id="1049221" name="Title 1"/>
          <p:cNvSpPr>
            <a:spLocks noGrp="1"/>
          </p:cNvSpPr>
          <p:nvPr>
            <p:ph type="title"/>
          </p:nvPr>
        </p:nvSpPr>
        <p:spPr/>
        <p:txBody>
          <a:bodyPr/>
          <a:p>
            <a:endParaRPr lang="en-US"/>
          </a:p>
        </p:txBody>
      </p:sp>
      <p:graphicFrame>
        <p:nvGraphicFramePr>
          <p:cNvPr id="4194366" name="Content Placeholder 3"/>
          <p:cNvGraphicFramePr>
            <a:graphicFrameLocks noGrp="1"/>
          </p:cNvGraphicFramePr>
          <p:nvPr>
            <p:ph idx="1"/>
          </p:nvPr>
        </p:nvGraphicFramePr>
        <p:xfrm>
          <a:off x="838200" y="2675414"/>
          <a:ext cx="10515600" cy="2651760"/>
        </p:xfrm>
        <a:graphic>
          <a:graphicData uri="http://schemas.openxmlformats.org/drawingml/2006/table">
            <a:tbl>
              <a:tblPr/>
              <a:tblGrid>
                <a:gridCol w="5257800"/>
                <a:gridCol w="5257800"/>
              </a:tblGrid>
              <a:tr h="0">
                <a:tc>
                  <a:txBody>
                    <a:bodyPr/>
                    <a:p>
                      <a:r>
                        <a:rPr lang="en-US">
                          <a:effectLst/>
                        </a:rPr>
                        <a:t>Guidance is a process by which an individual is helped to:</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choose the best alternative in accordance with his potentialities and interest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solve his educational, vocational and personal problems effectively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adapt to the antagonistic environment and enjoy it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1.xml><?xml version="1.0" encoding="utf-8"?>
<p:sld xmlns:a="http://schemas.openxmlformats.org/drawingml/2006/main" xmlns:r="http://schemas.openxmlformats.org/officeDocument/2006/relationships" xmlns:p="http://schemas.openxmlformats.org/presentationml/2006/main">
  <p:cSld>
    <p:spTree>
      <p:nvGrpSpPr>
        <p:cNvPr id="943" name=""/>
        <p:cNvGrpSpPr/>
        <p:nvPr/>
      </p:nvGrpSpPr>
      <p:grpSpPr>
        <a:xfrm>
          <a:off x="0" y="0"/>
          <a:ext cx="0" cy="0"/>
          <a:chOff x="0" y="0"/>
          <a:chExt cx="0" cy="0"/>
        </a:xfrm>
      </p:grpSpPr>
      <p:sp>
        <p:nvSpPr>
          <p:cNvPr id="1049222" name="Title 1"/>
          <p:cNvSpPr>
            <a:spLocks noGrp="1"/>
          </p:cNvSpPr>
          <p:nvPr>
            <p:ph type="title"/>
          </p:nvPr>
        </p:nvSpPr>
        <p:spPr/>
        <p:txBody>
          <a:bodyPr/>
          <a:p>
            <a:endParaRPr lang="en-US"/>
          </a:p>
        </p:txBody>
      </p:sp>
      <p:graphicFrame>
        <p:nvGraphicFramePr>
          <p:cNvPr id="419436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As per study conducted by Galton, what ratio in heredity in an organism is due to father and mother?</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0.25</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0.125</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0.5</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0.75</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2.xml><?xml version="1.0" encoding="utf-8"?>
<p:sld xmlns:a="http://schemas.openxmlformats.org/drawingml/2006/main" xmlns:r="http://schemas.openxmlformats.org/officeDocument/2006/relationships" xmlns:p="http://schemas.openxmlformats.org/presentationml/2006/main">
  <p:cSld>
    <p:spTree>
      <p:nvGrpSpPr>
        <p:cNvPr id="944" name=""/>
        <p:cNvGrpSpPr/>
        <p:nvPr/>
      </p:nvGrpSpPr>
      <p:grpSpPr>
        <a:xfrm>
          <a:off x="0" y="0"/>
          <a:ext cx="0" cy="0"/>
          <a:chOff x="0" y="0"/>
          <a:chExt cx="0" cy="0"/>
        </a:xfrm>
      </p:grpSpPr>
      <p:sp>
        <p:nvSpPr>
          <p:cNvPr id="1049223" name="Title 1"/>
          <p:cNvSpPr>
            <a:spLocks noGrp="1"/>
          </p:cNvSpPr>
          <p:nvPr>
            <p:ph type="title"/>
          </p:nvPr>
        </p:nvSpPr>
        <p:spPr/>
        <p:txBody>
          <a:bodyPr/>
          <a:p>
            <a:endParaRPr lang="en-US"/>
          </a:p>
        </p:txBody>
      </p:sp>
      <p:graphicFrame>
        <p:nvGraphicFramePr>
          <p:cNvPr id="4194368"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I.Q. = M.A. / C.A. * 100</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Hull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Freud</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err="1">
                          <a:solidFill>
                            <a:srgbClr val="FF0000"/>
                          </a:solidFill>
                          <a:effectLst/>
                        </a:rPr>
                        <a:t>Binet</a:t>
                      </a:r>
                      <a:endParaRPr dirty="0" lang="en-US">
                        <a:solidFill>
                          <a:srgbClr val="FF0000"/>
                        </a:solidFill>
                        <a:effectLst/>
                      </a:endParaRP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Spearman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3.xml><?xml version="1.0" encoding="utf-8"?>
<p:sld xmlns:a="http://schemas.openxmlformats.org/drawingml/2006/main" xmlns:r="http://schemas.openxmlformats.org/officeDocument/2006/relationships" xmlns:p="http://schemas.openxmlformats.org/presentationml/2006/main">
  <p:cSld>
    <p:spTree>
      <p:nvGrpSpPr>
        <p:cNvPr id="945" name=""/>
        <p:cNvGrpSpPr/>
        <p:nvPr/>
      </p:nvGrpSpPr>
      <p:grpSpPr>
        <a:xfrm>
          <a:off x="0" y="0"/>
          <a:ext cx="0" cy="0"/>
          <a:chOff x="0" y="0"/>
          <a:chExt cx="0" cy="0"/>
        </a:xfrm>
      </p:grpSpPr>
      <p:sp>
        <p:nvSpPr>
          <p:cNvPr id="1049224" name="Title 1"/>
          <p:cNvSpPr>
            <a:spLocks noGrp="1"/>
          </p:cNvSpPr>
          <p:nvPr>
            <p:ph type="title"/>
          </p:nvPr>
        </p:nvSpPr>
        <p:spPr/>
        <p:txBody>
          <a:bodyPr/>
          <a:p>
            <a:endParaRPr lang="en-US"/>
          </a:p>
        </p:txBody>
      </p:sp>
      <p:graphicFrame>
        <p:nvGraphicFramePr>
          <p:cNvPr id="4194369"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The best way to rid a boy of his misbehaviour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to punish him mercilessly.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to handover the boy to the police.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to educate him constantly.</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to criticize him for his </a:t>
                      </a:r>
                      <a:r>
                        <a:rPr dirty="0" lang="en-US" err="1">
                          <a:effectLst/>
                        </a:rPr>
                        <a:t>misbehaviour</a:t>
                      </a:r>
                      <a:r>
                        <a:rPr dirty="0" lang="en-US">
                          <a:effectLst/>
                        </a:rPr>
                        <a: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4.xml><?xml version="1.0" encoding="utf-8"?>
<p:sld xmlns:a="http://schemas.openxmlformats.org/drawingml/2006/main" xmlns:r="http://schemas.openxmlformats.org/officeDocument/2006/relationships" xmlns:p="http://schemas.openxmlformats.org/presentationml/2006/main">
  <p:cSld>
    <p:spTree>
      <p:nvGrpSpPr>
        <p:cNvPr id="946" name=""/>
        <p:cNvGrpSpPr/>
        <p:nvPr/>
      </p:nvGrpSpPr>
      <p:grpSpPr>
        <a:xfrm>
          <a:off x="0" y="0"/>
          <a:ext cx="0" cy="0"/>
          <a:chOff x="0" y="0"/>
          <a:chExt cx="0" cy="0"/>
        </a:xfrm>
      </p:grpSpPr>
      <p:sp>
        <p:nvSpPr>
          <p:cNvPr id="1049225" name="Title 1"/>
          <p:cNvSpPr>
            <a:spLocks noGrp="1"/>
          </p:cNvSpPr>
          <p:nvPr>
            <p:ph type="title"/>
          </p:nvPr>
        </p:nvSpPr>
        <p:spPr/>
        <p:txBody>
          <a:bodyPr/>
          <a:p>
            <a:endParaRPr lang="en-US"/>
          </a:p>
        </p:txBody>
      </p:sp>
      <p:graphicFrame>
        <p:nvGraphicFramePr>
          <p:cNvPr id="4194370"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Socialization is an .......................... process.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Unconscious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Occasional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interactional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5.xml><?xml version="1.0" encoding="utf-8"?>
<p:sld xmlns:a="http://schemas.openxmlformats.org/drawingml/2006/main" xmlns:r="http://schemas.openxmlformats.org/officeDocument/2006/relationships" xmlns:p="http://schemas.openxmlformats.org/presentationml/2006/main">
  <p:cSld>
    <p:spTree>
      <p:nvGrpSpPr>
        <p:cNvPr id="947" name=""/>
        <p:cNvGrpSpPr/>
        <p:nvPr/>
      </p:nvGrpSpPr>
      <p:grpSpPr>
        <a:xfrm>
          <a:off x="0" y="0"/>
          <a:ext cx="0" cy="0"/>
          <a:chOff x="0" y="0"/>
          <a:chExt cx="0" cy="0"/>
        </a:xfrm>
      </p:grpSpPr>
      <p:sp>
        <p:nvSpPr>
          <p:cNvPr id="1049226" name="Title 1"/>
          <p:cNvSpPr>
            <a:spLocks noGrp="1"/>
          </p:cNvSpPr>
          <p:nvPr>
            <p:ph type="title"/>
          </p:nvPr>
        </p:nvSpPr>
        <p:spPr/>
        <p:txBody>
          <a:bodyPr/>
          <a:p>
            <a:endParaRPr lang="en-US"/>
          </a:p>
        </p:txBody>
      </p:sp>
      <p:graphicFrame>
        <p:nvGraphicFramePr>
          <p:cNvPr id="4194371"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is an advantage of group testing?</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Reduction of cost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More reliable norms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More objective scoring</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6.xml><?xml version="1.0" encoding="utf-8"?>
<p:sld xmlns:a="http://schemas.openxmlformats.org/drawingml/2006/main" xmlns:r="http://schemas.openxmlformats.org/officeDocument/2006/relationships" xmlns:p="http://schemas.openxmlformats.org/presentationml/2006/main">
  <p:cSld>
    <p:spTree>
      <p:nvGrpSpPr>
        <p:cNvPr id="948" name=""/>
        <p:cNvGrpSpPr/>
        <p:nvPr/>
      </p:nvGrpSpPr>
      <p:grpSpPr>
        <a:xfrm>
          <a:off x="0" y="0"/>
          <a:ext cx="0" cy="0"/>
          <a:chOff x="0" y="0"/>
          <a:chExt cx="0" cy="0"/>
        </a:xfrm>
      </p:grpSpPr>
      <p:sp>
        <p:nvSpPr>
          <p:cNvPr id="1049227" name="Title 1"/>
          <p:cNvSpPr>
            <a:spLocks noGrp="1"/>
          </p:cNvSpPr>
          <p:nvPr>
            <p:ph type="title"/>
          </p:nvPr>
        </p:nvSpPr>
        <p:spPr/>
        <p:txBody>
          <a:bodyPr/>
          <a:p>
            <a:endParaRPr lang="en-US"/>
          </a:p>
        </p:txBody>
      </p:sp>
      <p:graphicFrame>
        <p:nvGraphicFramePr>
          <p:cNvPr id="4194372"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Maximum participation of students during teaching is possible through</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Lecture method</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Demonstration method</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Inductive method</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Textbook method</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7.xml><?xml version="1.0" encoding="utf-8"?>
<p:sld xmlns:a="http://schemas.openxmlformats.org/drawingml/2006/main" xmlns:r="http://schemas.openxmlformats.org/officeDocument/2006/relationships" xmlns:p="http://schemas.openxmlformats.org/presentationml/2006/main">
  <p:cSld>
    <p:spTree>
      <p:nvGrpSpPr>
        <p:cNvPr id="949" name=""/>
        <p:cNvGrpSpPr/>
        <p:nvPr/>
      </p:nvGrpSpPr>
      <p:grpSpPr>
        <a:xfrm>
          <a:off x="0" y="0"/>
          <a:ext cx="0" cy="0"/>
          <a:chOff x="0" y="0"/>
          <a:chExt cx="0" cy="0"/>
        </a:xfrm>
      </p:grpSpPr>
      <p:sp>
        <p:nvSpPr>
          <p:cNvPr id="1049228" name="Title 1"/>
          <p:cNvSpPr>
            <a:spLocks noGrp="1"/>
          </p:cNvSpPr>
          <p:nvPr>
            <p:ph type="title"/>
          </p:nvPr>
        </p:nvSpPr>
        <p:spPr/>
        <p:txBody>
          <a:bodyPr/>
          <a:p>
            <a:endParaRPr lang="en-US"/>
          </a:p>
        </p:txBody>
      </p:sp>
      <p:graphicFrame>
        <p:nvGraphicFramePr>
          <p:cNvPr id="4194373"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one of the following is the best method of teaching?</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Lecture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Discussion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Demonstration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Narration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8.xml><?xml version="1.0" encoding="utf-8"?>
<p:sld xmlns:a="http://schemas.openxmlformats.org/drawingml/2006/main" xmlns:r="http://schemas.openxmlformats.org/officeDocument/2006/relationships" xmlns:p="http://schemas.openxmlformats.org/presentationml/2006/main">
  <p:cSld>
    <p:spTree>
      <p:nvGrpSpPr>
        <p:cNvPr id="950" name=""/>
        <p:cNvGrpSpPr/>
        <p:nvPr/>
      </p:nvGrpSpPr>
      <p:grpSpPr>
        <a:xfrm>
          <a:off x="0" y="0"/>
          <a:ext cx="0" cy="0"/>
          <a:chOff x="0" y="0"/>
          <a:chExt cx="0" cy="0"/>
        </a:xfrm>
      </p:grpSpPr>
      <p:sp>
        <p:nvSpPr>
          <p:cNvPr id="1049229" name="Title 1"/>
          <p:cNvSpPr>
            <a:spLocks noGrp="1"/>
          </p:cNvSpPr>
          <p:nvPr>
            <p:ph type="title"/>
          </p:nvPr>
        </p:nvSpPr>
        <p:spPr/>
        <p:txBody>
          <a:bodyPr/>
          <a:p>
            <a:endParaRPr lang="en-US"/>
          </a:p>
        </p:txBody>
      </p:sp>
      <p:graphicFrame>
        <p:nvGraphicFramePr>
          <p:cNvPr id="4194374"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The best method of teaching is to</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impart information</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ask students to read books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suggest good reference material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initiate a discussion and participate in it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49.xml><?xml version="1.0" encoding="utf-8"?>
<p:sld xmlns:a="http://schemas.openxmlformats.org/drawingml/2006/main" xmlns:r="http://schemas.openxmlformats.org/officeDocument/2006/relationships" xmlns:p="http://schemas.openxmlformats.org/presentationml/2006/main">
  <p:cSld>
    <p:spTree>
      <p:nvGrpSpPr>
        <p:cNvPr id="951" name=""/>
        <p:cNvGrpSpPr/>
        <p:nvPr/>
      </p:nvGrpSpPr>
      <p:grpSpPr>
        <a:xfrm>
          <a:off x="0" y="0"/>
          <a:ext cx="0" cy="0"/>
          <a:chOff x="0" y="0"/>
          <a:chExt cx="0" cy="0"/>
        </a:xfrm>
      </p:grpSpPr>
      <p:sp>
        <p:nvSpPr>
          <p:cNvPr id="1049230" name="Title 1"/>
          <p:cNvSpPr>
            <a:spLocks noGrp="1"/>
          </p:cNvSpPr>
          <p:nvPr>
            <p:ph type="title"/>
          </p:nvPr>
        </p:nvSpPr>
        <p:spPr/>
        <p:txBody>
          <a:bodyPr/>
          <a:p>
            <a:endParaRPr lang="en-US"/>
          </a:p>
        </p:txBody>
      </p:sp>
      <p:graphicFrame>
        <p:nvGraphicFramePr>
          <p:cNvPr id="4194375"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of the following qualities is most essential for a teacher?</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He should be a learned person.</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He should be a well dressed person.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He should have patience.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He should be an expert in his subject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547" name=""/>
        <p:cNvGrpSpPr/>
        <p:nvPr/>
      </p:nvGrpSpPr>
      <p:grpSpPr>
        <a:xfrm>
          <a:off x="0" y="0"/>
          <a:ext cx="0" cy="0"/>
          <a:chOff x="0" y="0"/>
          <a:chExt cx="0" cy="0"/>
        </a:xfrm>
      </p:grpSpPr>
      <p:sp>
        <p:nvSpPr>
          <p:cNvPr id="1048632" name="Content Placeholder 2"/>
          <p:cNvSpPr>
            <a:spLocks noGrp="1"/>
          </p:cNvSpPr>
          <p:nvPr>
            <p:ph idx="1"/>
          </p:nvPr>
        </p:nvSpPr>
        <p:spPr>
          <a:xfrm>
            <a:off x="0" y="0"/>
            <a:ext cx="12192000" cy="6858000"/>
          </a:xfrm>
        </p:spPr>
        <p:txBody>
          <a:bodyPr>
            <a:normAutofit/>
          </a:bodyPr>
          <a:p>
            <a:r>
              <a:rPr b="1" dirty="0" sz="3600" lang="en-US" smtClean="0">
                <a:solidFill>
                  <a:srgbClr val="5F6368"/>
                </a:solidFill>
                <a:latin typeface="arial" panose="020B0604020202020204" pitchFamily="34" charset="0"/>
              </a:rPr>
              <a:t>Q22. </a:t>
            </a:r>
            <a:r>
              <a:rPr b="1" dirty="0" sz="3600" lang="en-US">
                <a:solidFill>
                  <a:srgbClr val="5F6368"/>
                </a:solidFill>
                <a:latin typeface="arial" panose="020B0604020202020204" pitchFamily="34" charset="0"/>
              </a:rPr>
              <a:t>when teaching a child to count to ten we start with:</a:t>
            </a:r>
          </a:p>
          <a:p>
            <a:pPr indent="-342900" marL="342900">
              <a:buAutoNum type="alphaUcPeriod"/>
            </a:pPr>
            <a:r>
              <a:rPr b="1" dirty="0" sz="3600" lang="en-US">
                <a:solidFill>
                  <a:srgbClr val="5F6368"/>
                </a:solidFill>
                <a:latin typeface="arial" panose="020B0604020202020204" pitchFamily="34" charset="0"/>
              </a:rPr>
              <a:t>O</a:t>
            </a:r>
          </a:p>
          <a:p>
            <a:pPr indent="-342900" marL="342900">
              <a:buAutoNum type="alphaUcPeriod"/>
            </a:pPr>
            <a:r>
              <a:rPr b="1" dirty="0" sz="3600" lang="en-US">
                <a:solidFill>
                  <a:srgbClr val="FF0000"/>
                </a:solidFill>
                <a:latin typeface="arial" panose="020B0604020202020204" pitchFamily="34" charset="0"/>
              </a:rPr>
              <a:t>1</a:t>
            </a:r>
          </a:p>
          <a:p>
            <a:pPr indent="-342900" marL="342900">
              <a:buAutoNum type="alphaUcPeriod"/>
            </a:pPr>
            <a:r>
              <a:rPr b="1" dirty="0" sz="3600" lang="en-US">
                <a:solidFill>
                  <a:srgbClr val="5F6368"/>
                </a:solidFill>
                <a:latin typeface="arial" panose="020B0604020202020204" pitchFamily="34" charset="0"/>
              </a:rPr>
              <a:t>0 is taught later</a:t>
            </a:r>
          </a:p>
          <a:p>
            <a:pPr indent="-342900" marL="342900">
              <a:buAutoNum type="alphaUcPeriod"/>
            </a:pPr>
            <a:r>
              <a:rPr b="1" dirty="0" sz="3600" lang="en-US">
                <a:solidFill>
                  <a:srgbClr val="5F6368"/>
                </a:solidFill>
                <a:latin typeface="arial" panose="020B0604020202020204" pitchFamily="34" charset="0"/>
              </a:rPr>
              <a:t>0 is never </a:t>
            </a:r>
            <a:r>
              <a:rPr b="1" dirty="0" sz="3600" lang="en-US" smtClean="0">
                <a:solidFill>
                  <a:srgbClr val="5F6368"/>
                </a:solidFill>
                <a:latin typeface="arial" panose="020B0604020202020204" pitchFamily="34" charset="0"/>
              </a:rPr>
              <a:t>taught</a:t>
            </a:r>
          </a:p>
          <a:p>
            <a:r>
              <a:rPr dirty="0" sz="3600" lang="en-US" smtClean="0">
                <a:solidFill>
                  <a:srgbClr val="202124"/>
                </a:solidFill>
                <a:latin typeface="arial" panose="020B0604020202020204" pitchFamily="34" charset="0"/>
              </a:rPr>
              <a:t>Q23. </a:t>
            </a:r>
            <a:r>
              <a:rPr dirty="0" sz="3600" lang="en-US">
                <a:solidFill>
                  <a:srgbClr val="202124"/>
                </a:solidFill>
                <a:latin typeface="arial" panose="020B0604020202020204" pitchFamily="34" charset="0"/>
              </a:rPr>
              <a:t>Tyler’s approach to curriculum Development is:</a:t>
            </a:r>
          </a:p>
          <a:p>
            <a:pPr indent="-342900" marL="342900">
              <a:buAutoNum type="alphaUcPeriod"/>
            </a:pPr>
            <a:r>
              <a:rPr dirty="0" sz="3600" lang="en-US">
                <a:solidFill>
                  <a:srgbClr val="202124"/>
                </a:solidFill>
                <a:latin typeface="arial" panose="020B0604020202020204" pitchFamily="34" charset="0"/>
              </a:rPr>
              <a:t>Inductive</a:t>
            </a:r>
          </a:p>
          <a:p>
            <a:pPr indent="-342900" marL="342900">
              <a:buAutoNum type="alphaUcPeriod"/>
            </a:pPr>
            <a:r>
              <a:rPr dirty="0" sz="3600" lang="en-US">
                <a:solidFill>
                  <a:srgbClr val="202124"/>
                </a:solidFill>
                <a:latin typeface="arial" panose="020B0604020202020204" pitchFamily="34" charset="0"/>
              </a:rPr>
              <a:t>Deductive</a:t>
            </a:r>
          </a:p>
          <a:p>
            <a:pPr indent="-342900" marL="342900">
              <a:buAutoNum type="alphaUcPeriod"/>
            </a:pPr>
            <a:r>
              <a:rPr dirty="0" sz="3600" lang="en-US" err="1">
                <a:solidFill>
                  <a:srgbClr val="202124"/>
                </a:solidFill>
                <a:latin typeface="arial" panose="020B0604020202020204" pitchFamily="34" charset="0"/>
              </a:rPr>
              <a:t>Undirectional</a:t>
            </a:r>
            <a:endParaRPr dirty="0" sz="3600" lang="en-US">
              <a:solidFill>
                <a:srgbClr val="202124"/>
              </a:solidFill>
              <a:latin typeface="arial" panose="020B0604020202020204" pitchFamily="34" charset="0"/>
            </a:endParaRPr>
          </a:p>
          <a:p>
            <a:pPr indent="-342900" marL="342900">
              <a:buAutoNum type="alphaUcPeriod"/>
            </a:pPr>
            <a:r>
              <a:rPr dirty="0" sz="3600" lang="en-US">
                <a:solidFill>
                  <a:srgbClr val="202124"/>
                </a:solidFill>
                <a:latin typeface="arial" panose="020B0604020202020204" pitchFamily="34" charset="0"/>
              </a:rPr>
              <a:t>Mixed</a:t>
            </a:r>
          </a:p>
          <a:p>
            <a:pPr indent="0" marL="0">
              <a:buNone/>
            </a:pPr>
            <a:endParaRPr b="1" dirty="0" sz="3600" lang="en-US">
              <a:solidFill>
                <a:srgbClr val="5F6368"/>
              </a:solidFill>
              <a:latin typeface="arial" panose="020B0604020202020204" pitchFamily="34" charset="0"/>
            </a:endParaRPr>
          </a:p>
          <a:p>
            <a:endParaRPr dirty="0" sz="3600" lang="en-US"/>
          </a:p>
        </p:txBody>
      </p:sp>
      <mc:AlternateContent xmlns:mc="http://schemas.openxmlformats.org/markup-compatibility/2006">
        <mc:Choice xmlns:p14="http://schemas.microsoft.com/office/powerpoint/2010/main" Requires="p14">
          <p:contentPart p14:bwMode="auto" r:id="rId1">
            <p14:nvContentPartPr>
              <p14:cNvPr id="2097159" name="Ink 1"/>
              <p14:cNvContentPartPr/>
              <p14:nvPr/>
            </p14:nvContentPartPr>
            <p14:xfrm>
              <a:off x="2723400" y="4884480"/>
              <a:ext cx="902520" cy="366480"/>
            </p14:xfrm>
          </p:contentPart>
        </mc:Choice>
        <mc:Fallback>
          <p:pic>
            <p:nvPicPr>
              <p:cNvPr id="2097159" name="Ink 1"/>
              <p:cNvPicPr>
                <a:picLocks/>
              </p:cNvPicPr>
              <p:nvPr/>
            </p:nvPicPr>
            <p:blipFill>
              <a:blip xmlns:r="http://schemas.openxmlformats.org/officeDocument/2006/relationships" r:embed="rId2"/>
              <a:stretch>
                <a:fillRect/>
              </a:stretch>
            </p:blipFill>
            <p:spPr>
              <a:xfrm>
                <a:off x="2723400" y="4884480"/>
                <a:ext cx="902520" cy="366480"/>
              </a:xfrm>
              <a:prstGeom prst="rect"/>
            </p:spPr>
          </p:pic>
        </mc:Fallback>
      </mc:AlternateContent>
    </p:spTree>
  </p:cSld>
  <p:clrMapOvr>
    <a:masterClrMapping/>
  </p:clrMapOvr>
  <p:timing/>
</p:sld>
</file>

<file path=ppt/slides/slide450.xml><?xml version="1.0" encoding="utf-8"?>
<p:sld xmlns:a="http://schemas.openxmlformats.org/drawingml/2006/main" xmlns:r="http://schemas.openxmlformats.org/officeDocument/2006/relationships" xmlns:p="http://schemas.openxmlformats.org/presentationml/2006/main">
  <p:cSld>
    <p:spTree>
      <p:nvGrpSpPr>
        <p:cNvPr id="952" name=""/>
        <p:cNvGrpSpPr/>
        <p:nvPr/>
      </p:nvGrpSpPr>
      <p:grpSpPr>
        <a:xfrm>
          <a:off x="0" y="0"/>
          <a:ext cx="0" cy="0"/>
          <a:chOff x="0" y="0"/>
          <a:chExt cx="0" cy="0"/>
        </a:xfrm>
      </p:grpSpPr>
      <p:sp>
        <p:nvSpPr>
          <p:cNvPr id="1049231" name="Title 1"/>
          <p:cNvSpPr>
            <a:spLocks noGrp="1"/>
          </p:cNvSpPr>
          <p:nvPr>
            <p:ph type="title"/>
          </p:nvPr>
        </p:nvSpPr>
        <p:spPr/>
        <p:txBody>
          <a:bodyPr/>
          <a:p>
            <a:endParaRPr lang="en-US"/>
          </a:p>
        </p:txBody>
      </p:sp>
      <p:graphicFrame>
        <p:nvGraphicFramePr>
          <p:cNvPr id="4194376"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one of the following is appropriate in respect of teacher student relationship?</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Very informal and intimate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Limited to classroom only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Cordial and respectful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Indifferent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1.xml><?xml version="1.0" encoding="utf-8"?>
<p:sld xmlns:a="http://schemas.openxmlformats.org/drawingml/2006/main" xmlns:r="http://schemas.openxmlformats.org/officeDocument/2006/relationships" xmlns:p="http://schemas.openxmlformats.org/presentationml/2006/main">
  <p:cSld>
    <p:spTree>
      <p:nvGrpSpPr>
        <p:cNvPr id="953" name=""/>
        <p:cNvGrpSpPr/>
        <p:nvPr/>
      </p:nvGrpSpPr>
      <p:grpSpPr>
        <a:xfrm>
          <a:off x="0" y="0"/>
          <a:ext cx="0" cy="0"/>
          <a:chOff x="0" y="0"/>
          <a:chExt cx="0" cy="0"/>
        </a:xfrm>
      </p:grpSpPr>
      <p:sp>
        <p:nvSpPr>
          <p:cNvPr id="1049232" name="Title 1"/>
          <p:cNvSpPr>
            <a:spLocks noGrp="1"/>
          </p:cNvSpPr>
          <p:nvPr>
            <p:ph type="title"/>
          </p:nvPr>
        </p:nvSpPr>
        <p:spPr/>
        <p:txBody>
          <a:bodyPr/>
          <a:p>
            <a:endParaRPr lang="en-US"/>
          </a:p>
        </p:txBody>
      </p:sp>
      <p:graphicFrame>
        <p:nvGraphicFramePr>
          <p:cNvPr id="419437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one of the following statements is correct?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Syllabus is an annexure to the curriculum.</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Curriculum is the same in all educational institutions.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Curriculum includes both formal, and informal education.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Curriculum does not include methods of evaluation.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2.xml><?xml version="1.0" encoding="utf-8"?>
<p:sld xmlns:a="http://schemas.openxmlformats.org/drawingml/2006/main" xmlns:r="http://schemas.openxmlformats.org/officeDocument/2006/relationships" xmlns:p="http://schemas.openxmlformats.org/presentationml/2006/main">
  <p:cSld>
    <p:spTree>
      <p:nvGrpSpPr>
        <p:cNvPr id="954" name=""/>
        <p:cNvGrpSpPr/>
        <p:nvPr/>
      </p:nvGrpSpPr>
      <p:grpSpPr>
        <a:xfrm>
          <a:off x="0" y="0"/>
          <a:ext cx="0" cy="0"/>
          <a:chOff x="0" y="0"/>
          <a:chExt cx="0" cy="0"/>
        </a:xfrm>
      </p:grpSpPr>
      <p:sp>
        <p:nvSpPr>
          <p:cNvPr id="1049233" name="Title 1"/>
          <p:cNvSpPr>
            <a:spLocks noGrp="1"/>
          </p:cNvSpPr>
          <p:nvPr>
            <p:ph type="title"/>
          </p:nvPr>
        </p:nvSpPr>
        <p:spPr/>
        <p:txBody>
          <a:bodyPr/>
          <a:p>
            <a:endParaRPr lang="en-US"/>
          </a:p>
        </p:txBody>
      </p:sp>
      <p:graphicFrame>
        <p:nvGraphicFramePr>
          <p:cNvPr id="4194378"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“Rising knowledge to wisdom is real education” was said by</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err="1">
                          <a:solidFill>
                            <a:srgbClr val="FF0000"/>
                          </a:solidFill>
                          <a:effectLst/>
                        </a:rPr>
                        <a:t>Chhandogya</a:t>
                      </a:r>
                      <a:r>
                        <a:rPr dirty="0" lang="en-US">
                          <a:solidFill>
                            <a:srgbClr val="FF0000"/>
                          </a:solidFill>
                          <a:effectLst/>
                        </a:rPr>
                        <a:t> Upanishad</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Rigveda</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err="1">
                          <a:effectLst/>
                        </a:rPr>
                        <a:t>Bhagvadh</a:t>
                      </a:r>
                      <a:r>
                        <a:rPr dirty="0" lang="en-US">
                          <a:effectLst/>
                        </a:rPr>
                        <a:t> </a:t>
                      </a:r>
                      <a:r>
                        <a:rPr dirty="0" lang="en-US" err="1">
                          <a:effectLst/>
                        </a:rPr>
                        <a:t>Geeta</a:t>
                      </a:r>
                      <a:endParaRPr dirty="0" lang="en-US">
                        <a:effectLst/>
                      </a:endParaRP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err="1">
                          <a:effectLst/>
                        </a:rPr>
                        <a:t>Samaveda</a:t>
                      </a:r>
                      <a:endParaRPr dirty="0" lang="en-US">
                        <a:effectLst/>
                      </a:endParaRPr>
                    </a:p>
                  </a:txBody>
                  <a:tcPr>
                    <a:lnL>
                      <a:noFill/>
                    </a:lnL>
                    <a:lnR>
                      <a:noFill/>
                    </a:lnR>
                    <a:lnT>
                      <a:noFill/>
                    </a:lnT>
                    <a:lnB>
                      <a:noFill/>
                    </a:lnB>
                    <a:solidFill>
                      <a:srgbClr val="FFFFFF"/>
                    </a:solidFill>
                  </a:tcPr>
                </a:tc>
              </a:tr>
            </a:tbl>
          </a:graphicData>
        </a:graphic>
      </p:graphicFrame>
    </p:spTree>
  </p:cSld>
  <p:clrMapOvr>
    <a:masterClrMapping/>
  </p:clrMapOvr>
</p:sld>
</file>

<file path=ppt/slides/slide453.xml><?xml version="1.0" encoding="utf-8"?>
<p:sld xmlns:a="http://schemas.openxmlformats.org/drawingml/2006/main" xmlns:r="http://schemas.openxmlformats.org/officeDocument/2006/relationships" xmlns:p="http://schemas.openxmlformats.org/presentationml/2006/main">
  <p:cSld>
    <p:spTree>
      <p:nvGrpSpPr>
        <p:cNvPr id="955" name=""/>
        <p:cNvGrpSpPr/>
        <p:nvPr/>
      </p:nvGrpSpPr>
      <p:grpSpPr>
        <a:xfrm>
          <a:off x="0" y="0"/>
          <a:ext cx="0" cy="0"/>
          <a:chOff x="0" y="0"/>
          <a:chExt cx="0" cy="0"/>
        </a:xfrm>
      </p:grpSpPr>
      <p:sp>
        <p:nvSpPr>
          <p:cNvPr id="1049234" name="Title 1"/>
          <p:cNvSpPr>
            <a:spLocks noGrp="1"/>
          </p:cNvSpPr>
          <p:nvPr>
            <p:ph type="title"/>
          </p:nvPr>
        </p:nvSpPr>
        <p:spPr/>
        <p:txBody>
          <a:bodyPr/>
          <a:p>
            <a:endParaRPr lang="en-US"/>
          </a:p>
        </p:txBody>
      </p:sp>
      <p:graphicFrame>
        <p:nvGraphicFramePr>
          <p:cNvPr id="4194379"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A method in which the skill and expertise of many teachers is combined to teach a class is called as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Team teaching</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Tutorial method</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Panel discussion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Group discussion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4.xml><?xml version="1.0" encoding="utf-8"?>
<p:sld xmlns:a="http://schemas.openxmlformats.org/drawingml/2006/main" xmlns:r="http://schemas.openxmlformats.org/officeDocument/2006/relationships" xmlns:p="http://schemas.openxmlformats.org/presentationml/2006/main">
  <p:cSld>
    <p:spTree>
      <p:nvGrpSpPr>
        <p:cNvPr id="956" name=""/>
        <p:cNvGrpSpPr/>
        <p:nvPr/>
      </p:nvGrpSpPr>
      <p:grpSpPr>
        <a:xfrm>
          <a:off x="0" y="0"/>
          <a:ext cx="0" cy="0"/>
          <a:chOff x="0" y="0"/>
          <a:chExt cx="0" cy="0"/>
        </a:xfrm>
      </p:grpSpPr>
      <p:sp>
        <p:nvSpPr>
          <p:cNvPr id="1049235" name="Title 1"/>
          <p:cNvSpPr>
            <a:spLocks noGrp="1"/>
          </p:cNvSpPr>
          <p:nvPr>
            <p:ph type="title"/>
          </p:nvPr>
        </p:nvSpPr>
        <p:spPr/>
        <p:txBody>
          <a:bodyPr/>
          <a:p>
            <a:endParaRPr lang="en-US"/>
          </a:p>
        </p:txBody>
      </p:sp>
      <p:graphicFrame>
        <p:nvGraphicFramePr>
          <p:cNvPr id="4194380"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dirty="0" lang="en-US" err="1">
                          <a:effectLst/>
                        </a:rPr>
                        <a:t>Xerophthalmia</a:t>
                      </a:r>
                      <a:r>
                        <a:rPr dirty="0" lang="en-US">
                          <a:effectLst/>
                        </a:rPr>
                        <a:t> is a result of insufficient amount of</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Vitamin D</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Vitamin A</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Vitamin B</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Vitamin C</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5.xml><?xml version="1.0" encoding="utf-8"?>
<p:sld xmlns:a="http://schemas.openxmlformats.org/drawingml/2006/main" xmlns:r="http://schemas.openxmlformats.org/officeDocument/2006/relationships" xmlns:p="http://schemas.openxmlformats.org/presentationml/2006/main">
  <p:cSld>
    <p:spTree>
      <p:nvGrpSpPr>
        <p:cNvPr id="957" name=""/>
        <p:cNvGrpSpPr/>
        <p:nvPr/>
      </p:nvGrpSpPr>
      <p:grpSpPr>
        <a:xfrm>
          <a:off x="0" y="0"/>
          <a:ext cx="0" cy="0"/>
          <a:chOff x="0" y="0"/>
          <a:chExt cx="0" cy="0"/>
        </a:xfrm>
      </p:grpSpPr>
      <p:sp>
        <p:nvSpPr>
          <p:cNvPr id="1049236" name="Title 1"/>
          <p:cNvSpPr>
            <a:spLocks noGrp="1"/>
          </p:cNvSpPr>
          <p:nvPr>
            <p:ph type="title"/>
          </p:nvPr>
        </p:nvSpPr>
        <p:spPr/>
        <p:txBody>
          <a:bodyPr/>
          <a:p>
            <a:endParaRPr lang="en-US"/>
          </a:p>
        </p:txBody>
      </p:sp>
      <p:graphicFrame>
        <p:nvGraphicFramePr>
          <p:cNvPr id="4194381"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educator who advanced the idea of the five formal steps in leaving was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Herbart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Rousseau</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Comenius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Pestalozzi</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6.xml><?xml version="1.0" encoding="utf-8"?>
<p:sld xmlns:a="http://schemas.openxmlformats.org/drawingml/2006/main" xmlns:r="http://schemas.openxmlformats.org/officeDocument/2006/relationships" xmlns:p="http://schemas.openxmlformats.org/presentationml/2006/main">
  <p:cSld>
    <p:spTree>
      <p:nvGrpSpPr>
        <p:cNvPr id="958" name=""/>
        <p:cNvGrpSpPr/>
        <p:nvPr/>
      </p:nvGrpSpPr>
      <p:grpSpPr>
        <a:xfrm>
          <a:off x="0" y="0"/>
          <a:ext cx="0" cy="0"/>
          <a:chOff x="0" y="0"/>
          <a:chExt cx="0" cy="0"/>
        </a:xfrm>
      </p:grpSpPr>
      <p:sp>
        <p:nvSpPr>
          <p:cNvPr id="1049237" name="Title 1"/>
          <p:cNvSpPr>
            <a:spLocks noGrp="1"/>
          </p:cNvSpPr>
          <p:nvPr>
            <p:ph type="title"/>
          </p:nvPr>
        </p:nvSpPr>
        <p:spPr/>
        <p:txBody>
          <a:bodyPr/>
          <a:p>
            <a:endParaRPr lang="en-US"/>
          </a:p>
        </p:txBody>
      </p:sp>
      <p:graphicFrame>
        <p:nvGraphicFramePr>
          <p:cNvPr id="4194382"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Dramaturgical interviewing is carried out through ________</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Debating</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Sampling</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Case study</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Role playing</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7.xml><?xml version="1.0" encoding="utf-8"?>
<p:sld xmlns:a="http://schemas.openxmlformats.org/drawingml/2006/main" xmlns:r="http://schemas.openxmlformats.org/officeDocument/2006/relationships" xmlns:p="http://schemas.openxmlformats.org/presentationml/2006/main">
  <p:cSld>
    <p:spTree>
      <p:nvGrpSpPr>
        <p:cNvPr id="959" name=""/>
        <p:cNvGrpSpPr/>
        <p:nvPr/>
      </p:nvGrpSpPr>
      <p:grpSpPr>
        <a:xfrm>
          <a:off x="0" y="0"/>
          <a:ext cx="0" cy="0"/>
          <a:chOff x="0" y="0"/>
          <a:chExt cx="0" cy="0"/>
        </a:xfrm>
      </p:grpSpPr>
      <p:sp>
        <p:nvSpPr>
          <p:cNvPr id="1049238" name="Title 1"/>
          <p:cNvSpPr>
            <a:spLocks noGrp="1"/>
          </p:cNvSpPr>
          <p:nvPr>
            <p:ph type="title"/>
          </p:nvPr>
        </p:nvSpPr>
        <p:spPr/>
        <p:txBody>
          <a:bodyPr/>
          <a:p>
            <a:endParaRPr lang="en-US"/>
          </a:p>
        </p:txBody>
      </p:sp>
      <p:graphicFrame>
        <p:nvGraphicFramePr>
          <p:cNvPr id="4194383"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Formulation of hypothesis may NOT be required in: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Survey method</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Historical studies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Normative studies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Experimental studies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8.xml><?xml version="1.0" encoding="utf-8"?>
<p:sld xmlns:a="http://schemas.openxmlformats.org/drawingml/2006/main" xmlns:r="http://schemas.openxmlformats.org/officeDocument/2006/relationships" xmlns:p="http://schemas.openxmlformats.org/presentationml/2006/main">
  <p:cSld>
    <p:spTree>
      <p:nvGrpSpPr>
        <p:cNvPr id="960" name=""/>
        <p:cNvGrpSpPr/>
        <p:nvPr/>
      </p:nvGrpSpPr>
      <p:grpSpPr>
        <a:xfrm>
          <a:off x="0" y="0"/>
          <a:ext cx="0" cy="0"/>
          <a:chOff x="0" y="0"/>
          <a:chExt cx="0" cy="0"/>
        </a:xfrm>
      </p:grpSpPr>
      <p:sp>
        <p:nvSpPr>
          <p:cNvPr id="1049239" name="Title 1"/>
          <p:cNvSpPr>
            <a:spLocks noGrp="1"/>
          </p:cNvSpPr>
          <p:nvPr>
            <p:ph type="title"/>
          </p:nvPr>
        </p:nvSpPr>
        <p:spPr/>
        <p:txBody>
          <a:bodyPr/>
          <a:p>
            <a:endParaRPr lang="en-US"/>
          </a:p>
        </p:txBody>
      </p:sp>
      <p:graphicFrame>
        <p:nvGraphicFramePr>
          <p:cNvPr id="4194384"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one of the following methods serve to measure correlation between two variables?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Two-way table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Scatter Diagram</a:t>
                      </a:r>
                    </a:p>
                  </a:txBody>
                  <a:tcPr>
                    <a:lnL>
                      <a:noFill/>
                    </a:lnL>
                    <a:lnR>
                      <a:noFill/>
                    </a:lnR>
                    <a:lnT>
                      <a:noFill/>
                    </a:lnT>
                    <a:lnB>
                      <a:noFill/>
                    </a:lnB>
                    <a:solidFill>
                      <a:srgbClr val="FFFFFF"/>
                    </a:solidFill>
                  </a:tcPr>
                </a:tc>
              </a:tr>
              <a:tr h="285750">
                <a:tc>
                  <a:txBody>
                    <a:bodyPr/>
                    <a:p>
                      <a:pPr algn="r"/>
                      <a:r>
                        <a:rPr dirty="0" lang="en-US" strike="noStrike" u="none">
                          <a:effectLst/>
                        </a:rPr>
                        <a:t> C. </a:t>
                      </a:r>
                      <a:endParaRPr dirty="0" lang="en-US">
                        <a:effectLst/>
                      </a:endParaRPr>
                    </a:p>
                  </a:txBody>
                  <a:tcPr>
                    <a:lnL>
                      <a:noFill/>
                    </a:lnL>
                    <a:lnR>
                      <a:noFill/>
                    </a:lnR>
                    <a:lnT>
                      <a:noFill/>
                    </a:lnT>
                    <a:lnB>
                      <a:noFill/>
                    </a:lnB>
                    <a:solidFill>
                      <a:srgbClr val="FFFFFF"/>
                    </a:solidFill>
                  </a:tcPr>
                </a:tc>
                <a:tc>
                  <a:txBody>
                    <a:bodyPr/>
                    <a:p>
                      <a:r>
                        <a:rPr lang="en-US">
                          <a:effectLst/>
                        </a:rPr>
                        <a:t>Frequency Distribution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Coefficient of Rank Correlation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59.xml><?xml version="1.0" encoding="utf-8"?>
<p:sld xmlns:a="http://schemas.openxmlformats.org/drawingml/2006/main" xmlns:r="http://schemas.openxmlformats.org/officeDocument/2006/relationships" xmlns:p="http://schemas.openxmlformats.org/presentationml/2006/main">
  <p:cSld>
    <p:spTree>
      <p:nvGrpSpPr>
        <p:cNvPr id="961" name=""/>
        <p:cNvGrpSpPr/>
        <p:nvPr/>
      </p:nvGrpSpPr>
      <p:grpSpPr>
        <a:xfrm>
          <a:off x="0" y="0"/>
          <a:ext cx="0" cy="0"/>
          <a:chOff x="0" y="0"/>
          <a:chExt cx="0" cy="0"/>
        </a:xfrm>
      </p:grpSpPr>
      <p:sp>
        <p:nvSpPr>
          <p:cNvPr id="1049240" name="Title 1"/>
          <p:cNvSpPr>
            <a:spLocks noGrp="1"/>
          </p:cNvSpPr>
          <p:nvPr>
            <p:ph type="title"/>
          </p:nvPr>
        </p:nvSpPr>
        <p:spPr/>
        <p:txBody>
          <a:bodyPr/>
          <a:p>
            <a:endParaRPr lang="en-US"/>
          </a:p>
        </p:txBody>
      </p:sp>
      <p:graphicFrame>
        <p:nvGraphicFramePr>
          <p:cNvPr id="4194385"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Which one of the following is not a source of data ?</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GIS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Sample survey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Population census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Administrative records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548" name=""/>
        <p:cNvGrpSpPr/>
        <p:nvPr/>
      </p:nvGrpSpPr>
      <p:grpSpPr>
        <a:xfrm>
          <a:off x="0" y="0"/>
          <a:ext cx="0" cy="0"/>
          <a:chOff x="0" y="0"/>
          <a:chExt cx="0" cy="0"/>
        </a:xfrm>
      </p:grpSpPr>
      <p:sp>
        <p:nvSpPr>
          <p:cNvPr id="1048633"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Q24. according to the law in law in Rwanda, A primary education in made up of:</a:t>
            </a:r>
          </a:p>
          <a:p>
            <a:pPr indent="-342900" marL="342900">
              <a:buAutoNum type="alphaUcPeriod"/>
            </a:pPr>
            <a:r>
              <a:rPr dirty="0" lang="en-US">
                <a:solidFill>
                  <a:srgbClr val="202124"/>
                </a:solidFill>
                <a:latin typeface="arial" panose="020B0604020202020204" pitchFamily="34" charset="0"/>
              </a:rPr>
              <a:t>2 cycles of lower primary and upper primary</a:t>
            </a:r>
          </a:p>
          <a:p>
            <a:pPr indent="-342900" marL="342900">
              <a:buAutoNum type="alphaUcPeriod"/>
            </a:pPr>
            <a:r>
              <a:rPr dirty="0" lang="en-US">
                <a:solidFill>
                  <a:srgbClr val="202124"/>
                </a:solidFill>
                <a:latin typeface="arial" panose="020B0604020202020204" pitchFamily="34" charset="0"/>
              </a:rPr>
              <a:t>3 cycles of 2 years each</a:t>
            </a:r>
          </a:p>
          <a:p>
            <a:pPr indent="-342900" marL="342900">
              <a:buAutoNum type="alphaUcPeriod"/>
            </a:pPr>
            <a:r>
              <a:rPr dirty="0" lang="en-US">
                <a:solidFill>
                  <a:srgbClr val="FF0000"/>
                </a:solidFill>
                <a:latin typeface="arial" panose="020B0604020202020204" pitchFamily="34" charset="0"/>
              </a:rPr>
              <a:t>1 single cycle of 6 years</a:t>
            </a:r>
          </a:p>
          <a:p>
            <a:pPr indent="-342900" marL="342900">
              <a:buAutoNum type="alphaUcPeriod"/>
            </a:pPr>
            <a:r>
              <a:rPr dirty="0" lang="en-US">
                <a:solidFill>
                  <a:srgbClr val="202124"/>
                </a:solidFill>
                <a:latin typeface="arial" panose="020B0604020202020204" pitchFamily="34" charset="0"/>
              </a:rPr>
              <a:t>None is </a:t>
            </a:r>
            <a:r>
              <a:rPr dirty="0" lang="en-US" smtClean="0">
                <a:solidFill>
                  <a:srgbClr val="202124"/>
                </a:solidFill>
                <a:latin typeface="arial" panose="020B0604020202020204" pitchFamily="34" charset="0"/>
              </a:rPr>
              <a:t>correct</a:t>
            </a:r>
          </a:p>
          <a:p>
            <a:r>
              <a:rPr dirty="0" lang="en-US" smtClean="0">
                <a:solidFill>
                  <a:srgbClr val="202124"/>
                </a:solidFill>
                <a:latin typeface="arial" panose="020B0604020202020204" pitchFamily="34" charset="0"/>
              </a:rPr>
              <a:t>Q25. </a:t>
            </a:r>
            <a:r>
              <a:rPr dirty="0" lang="en-US" err="1">
                <a:solidFill>
                  <a:srgbClr val="202124"/>
                </a:solidFill>
                <a:latin typeface="arial" panose="020B0604020202020204" pitchFamily="34" charset="0"/>
              </a:rPr>
              <a:t>Taba’s</a:t>
            </a:r>
            <a:r>
              <a:rPr dirty="0" lang="en-US">
                <a:solidFill>
                  <a:srgbClr val="202124"/>
                </a:solidFill>
                <a:latin typeface="arial" panose="020B0604020202020204" pitchFamily="34" charset="0"/>
              </a:rPr>
              <a:t> approach to curriculum development is:</a:t>
            </a:r>
          </a:p>
          <a:p>
            <a:pPr indent="-342900" marL="342900">
              <a:buAutoNum type="alphaUcPeriod"/>
            </a:pPr>
            <a:r>
              <a:rPr dirty="0" lang="en-US">
                <a:solidFill>
                  <a:srgbClr val="202124"/>
                </a:solidFill>
                <a:latin typeface="arial" panose="020B0604020202020204" pitchFamily="34" charset="0"/>
              </a:rPr>
              <a:t>None directive</a:t>
            </a:r>
          </a:p>
          <a:p>
            <a:pPr indent="-342900" marL="342900">
              <a:buAutoNum type="alphaUcPeriod"/>
            </a:pPr>
            <a:r>
              <a:rPr dirty="0" lang="en-US">
                <a:solidFill>
                  <a:srgbClr val="202124"/>
                </a:solidFill>
                <a:latin typeface="arial" panose="020B0604020202020204" pitchFamily="34" charset="0"/>
              </a:rPr>
              <a:t>Mixed</a:t>
            </a:r>
          </a:p>
          <a:p>
            <a:pPr indent="-342900" marL="342900">
              <a:buAutoNum type="alphaUcPeriod"/>
            </a:pPr>
            <a:r>
              <a:rPr dirty="0" lang="en-US">
                <a:solidFill>
                  <a:srgbClr val="FF0000"/>
                </a:solidFill>
                <a:latin typeface="arial" panose="020B0604020202020204" pitchFamily="34" charset="0"/>
              </a:rPr>
              <a:t>Inductive</a:t>
            </a:r>
          </a:p>
          <a:p>
            <a:pPr indent="-342900" marL="342900">
              <a:buAutoNum type="alphaUcPeriod"/>
            </a:pPr>
            <a:r>
              <a:rPr dirty="0" lang="en-US">
                <a:solidFill>
                  <a:srgbClr val="202124"/>
                </a:solidFill>
                <a:latin typeface="arial" panose="020B0604020202020204" pitchFamily="34" charset="0"/>
              </a:rPr>
              <a:t>Deductive</a:t>
            </a:r>
          </a:p>
          <a:p>
            <a:pPr indent="-342900" marL="342900">
              <a:buAutoNum type="alphaUcPeriod"/>
            </a:pP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460.xml><?xml version="1.0" encoding="utf-8"?>
<p:sld xmlns:a="http://schemas.openxmlformats.org/drawingml/2006/main" xmlns:r="http://schemas.openxmlformats.org/officeDocument/2006/relationships" xmlns:p="http://schemas.openxmlformats.org/presentationml/2006/main">
  <p:cSld>
    <p:spTree>
      <p:nvGrpSpPr>
        <p:cNvPr id="962" name=""/>
        <p:cNvGrpSpPr/>
        <p:nvPr/>
      </p:nvGrpSpPr>
      <p:grpSpPr>
        <a:xfrm>
          <a:off x="0" y="0"/>
          <a:ext cx="0" cy="0"/>
          <a:chOff x="0" y="0"/>
          <a:chExt cx="0" cy="0"/>
        </a:xfrm>
      </p:grpSpPr>
      <p:sp>
        <p:nvSpPr>
          <p:cNvPr id="1049241" name="Title 1"/>
          <p:cNvSpPr>
            <a:spLocks noGrp="1"/>
          </p:cNvSpPr>
          <p:nvPr>
            <p:ph type="title"/>
          </p:nvPr>
        </p:nvSpPr>
        <p:spPr/>
        <p:txBody>
          <a:bodyPr/>
          <a:p>
            <a:endParaRPr lang="en-US"/>
          </a:p>
        </p:txBody>
      </p:sp>
      <p:graphicFrame>
        <p:nvGraphicFramePr>
          <p:cNvPr id="4194386"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Who is an effective communicator?</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The one with histrionic talents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The one who is </a:t>
                      </a:r>
                      <a:r>
                        <a:rPr dirty="0" lang="en-US" err="1">
                          <a:solidFill>
                            <a:srgbClr val="FF0000"/>
                          </a:solidFill>
                          <a:effectLst/>
                        </a:rPr>
                        <a:t>claer</a:t>
                      </a:r>
                      <a:r>
                        <a:rPr dirty="0" lang="en-US">
                          <a:solidFill>
                            <a:srgbClr val="FF0000"/>
                          </a:solidFill>
                          <a:effectLst/>
                        </a:rPr>
                        <a:t> with what he says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The one who is a humourous speaker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The one who can speak in many languages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1.xml><?xml version="1.0" encoding="utf-8"?>
<p:sld xmlns:a="http://schemas.openxmlformats.org/drawingml/2006/main" xmlns:r="http://schemas.openxmlformats.org/officeDocument/2006/relationships" xmlns:p="http://schemas.openxmlformats.org/presentationml/2006/main">
  <p:cSld>
    <p:spTree>
      <p:nvGrpSpPr>
        <p:cNvPr id="963" name=""/>
        <p:cNvGrpSpPr/>
        <p:nvPr/>
      </p:nvGrpSpPr>
      <p:grpSpPr>
        <a:xfrm>
          <a:off x="0" y="0"/>
          <a:ext cx="0" cy="0"/>
          <a:chOff x="0" y="0"/>
          <a:chExt cx="0" cy="0"/>
        </a:xfrm>
      </p:grpSpPr>
      <p:sp>
        <p:nvSpPr>
          <p:cNvPr id="1049242" name="Title 1"/>
          <p:cNvSpPr>
            <a:spLocks noGrp="1"/>
          </p:cNvSpPr>
          <p:nvPr>
            <p:ph type="title"/>
          </p:nvPr>
        </p:nvSpPr>
        <p:spPr/>
        <p:txBody>
          <a:bodyPr/>
          <a:p>
            <a:endParaRPr lang="en-US"/>
          </a:p>
        </p:txBody>
      </p:sp>
      <p:graphicFrame>
        <p:nvGraphicFramePr>
          <p:cNvPr id="419438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effective supervision is indicated by</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Good relations between teacher and supervisors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Helping teachers becoming more self sufficient</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Helping teacher in their teaching</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Criticizing teacher’s lessons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2.xml><?xml version="1.0" encoding="utf-8"?>
<p:sld xmlns:a="http://schemas.openxmlformats.org/drawingml/2006/main" xmlns:r="http://schemas.openxmlformats.org/officeDocument/2006/relationships" xmlns:p="http://schemas.openxmlformats.org/presentationml/2006/main">
  <p:cSld>
    <p:spTree>
      <p:nvGrpSpPr>
        <p:cNvPr id="964" name=""/>
        <p:cNvGrpSpPr/>
        <p:nvPr/>
      </p:nvGrpSpPr>
      <p:grpSpPr>
        <a:xfrm>
          <a:off x="0" y="0"/>
          <a:ext cx="0" cy="0"/>
          <a:chOff x="0" y="0"/>
          <a:chExt cx="0" cy="0"/>
        </a:xfrm>
      </p:grpSpPr>
      <p:sp>
        <p:nvSpPr>
          <p:cNvPr id="1049243" name="Title 1"/>
          <p:cNvSpPr>
            <a:spLocks noGrp="1"/>
          </p:cNvSpPr>
          <p:nvPr>
            <p:ph type="title"/>
          </p:nvPr>
        </p:nvSpPr>
        <p:spPr/>
        <p:txBody>
          <a:bodyPr/>
          <a:p>
            <a:endParaRPr lang="en-US"/>
          </a:p>
        </p:txBody>
      </p:sp>
      <p:graphicFrame>
        <p:nvGraphicFramePr>
          <p:cNvPr id="4194388"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Boss is right is the feature of</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Instructional administration</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Laissez Faire administration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Authoritarian administration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Democratic administration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3.xml><?xml version="1.0" encoding="utf-8"?>
<p:sld xmlns:a="http://schemas.openxmlformats.org/drawingml/2006/main" xmlns:r="http://schemas.openxmlformats.org/officeDocument/2006/relationships" xmlns:p="http://schemas.openxmlformats.org/presentationml/2006/main">
  <p:cSld>
    <p:spTree>
      <p:nvGrpSpPr>
        <p:cNvPr id="965" name=""/>
        <p:cNvGrpSpPr/>
        <p:nvPr/>
      </p:nvGrpSpPr>
      <p:grpSpPr>
        <a:xfrm>
          <a:off x="0" y="0"/>
          <a:ext cx="0" cy="0"/>
          <a:chOff x="0" y="0"/>
          <a:chExt cx="0" cy="0"/>
        </a:xfrm>
      </p:grpSpPr>
      <p:sp>
        <p:nvSpPr>
          <p:cNvPr id="1049244" name="Title 1"/>
          <p:cNvSpPr>
            <a:spLocks noGrp="1"/>
          </p:cNvSpPr>
          <p:nvPr>
            <p:ph type="title"/>
          </p:nvPr>
        </p:nvSpPr>
        <p:spPr/>
        <p:txBody>
          <a:bodyPr/>
          <a:p>
            <a:endParaRPr lang="en-US"/>
          </a:p>
        </p:txBody>
      </p:sp>
      <p:graphicFrame>
        <p:nvGraphicFramePr>
          <p:cNvPr id="4194389"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Staff development means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Training staff</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Recruiting staff</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Increasing staff</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Decreasing staff</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4.xml><?xml version="1.0" encoding="utf-8"?>
<p:sld xmlns:a="http://schemas.openxmlformats.org/drawingml/2006/main" xmlns:r="http://schemas.openxmlformats.org/officeDocument/2006/relationships" xmlns:p="http://schemas.openxmlformats.org/presentationml/2006/main">
  <p:cSld>
    <p:spTree>
      <p:nvGrpSpPr>
        <p:cNvPr id="966" name=""/>
        <p:cNvGrpSpPr/>
        <p:nvPr/>
      </p:nvGrpSpPr>
      <p:grpSpPr>
        <a:xfrm>
          <a:off x="0" y="0"/>
          <a:ext cx="0" cy="0"/>
          <a:chOff x="0" y="0"/>
          <a:chExt cx="0" cy="0"/>
        </a:xfrm>
      </p:grpSpPr>
      <p:sp>
        <p:nvSpPr>
          <p:cNvPr id="1049245" name="Title 1"/>
          <p:cNvSpPr>
            <a:spLocks noGrp="1"/>
          </p:cNvSpPr>
          <p:nvPr>
            <p:ph type="title"/>
          </p:nvPr>
        </p:nvSpPr>
        <p:spPr/>
        <p:txBody>
          <a:bodyPr/>
          <a:p>
            <a:endParaRPr lang="en-US"/>
          </a:p>
        </p:txBody>
      </p:sp>
      <p:graphicFrame>
        <p:nvGraphicFramePr>
          <p:cNvPr id="4194390"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Who advocated bureaucratic theory</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Henry Fayol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Campbell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Max Weber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Herzberg</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5.xml><?xml version="1.0" encoding="utf-8"?>
<p:sld xmlns:a="http://schemas.openxmlformats.org/drawingml/2006/main" xmlns:r="http://schemas.openxmlformats.org/officeDocument/2006/relationships" xmlns:p="http://schemas.openxmlformats.org/presentationml/2006/main">
  <p:cSld>
    <p:spTree>
      <p:nvGrpSpPr>
        <p:cNvPr id="967" name=""/>
        <p:cNvGrpSpPr/>
        <p:nvPr/>
      </p:nvGrpSpPr>
      <p:grpSpPr>
        <a:xfrm>
          <a:off x="0" y="0"/>
          <a:ext cx="0" cy="0"/>
          <a:chOff x="0" y="0"/>
          <a:chExt cx="0" cy="0"/>
        </a:xfrm>
      </p:grpSpPr>
      <p:sp>
        <p:nvSpPr>
          <p:cNvPr id="1049246" name="Title 1"/>
          <p:cNvSpPr>
            <a:spLocks noGrp="1"/>
          </p:cNvSpPr>
          <p:nvPr>
            <p:ph type="title"/>
          </p:nvPr>
        </p:nvSpPr>
        <p:spPr/>
        <p:txBody>
          <a:bodyPr/>
          <a:p>
            <a:endParaRPr lang="en-US"/>
          </a:p>
        </p:txBody>
      </p:sp>
      <p:graphicFrame>
        <p:nvGraphicFramePr>
          <p:cNvPr id="4194391"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power is concentrated in the hands of one or few people in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Control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Command</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Centralization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Decentralization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6.xml><?xml version="1.0" encoding="utf-8"?>
<p:sld xmlns:a="http://schemas.openxmlformats.org/drawingml/2006/main" xmlns:r="http://schemas.openxmlformats.org/officeDocument/2006/relationships" xmlns:p="http://schemas.openxmlformats.org/presentationml/2006/main">
  <p:cSld>
    <p:spTree>
      <p:nvGrpSpPr>
        <p:cNvPr id="968" name=""/>
        <p:cNvGrpSpPr/>
        <p:nvPr/>
      </p:nvGrpSpPr>
      <p:grpSpPr>
        <a:xfrm>
          <a:off x="0" y="0"/>
          <a:ext cx="0" cy="0"/>
          <a:chOff x="0" y="0"/>
          <a:chExt cx="0" cy="0"/>
        </a:xfrm>
      </p:grpSpPr>
      <p:sp>
        <p:nvSpPr>
          <p:cNvPr id="1049247" name="Title 1"/>
          <p:cNvSpPr>
            <a:spLocks noGrp="1"/>
          </p:cNvSpPr>
          <p:nvPr>
            <p:ph type="title"/>
          </p:nvPr>
        </p:nvSpPr>
        <p:spPr/>
        <p:txBody>
          <a:bodyPr/>
          <a:p>
            <a:endParaRPr lang="en-US"/>
          </a:p>
        </p:txBody>
      </p:sp>
      <p:graphicFrame>
        <p:nvGraphicFramePr>
          <p:cNvPr id="4194392"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concept of inspection was first introduced in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England</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Pakistan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China</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India</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7.xml><?xml version="1.0" encoding="utf-8"?>
<p:sld xmlns:a="http://schemas.openxmlformats.org/drawingml/2006/main" xmlns:r="http://schemas.openxmlformats.org/officeDocument/2006/relationships" xmlns:p="http://schemas.openxmlformats.org/presentationml/2006/main">
  <p:cSld>
    <p:spTree>
      <p:nvGrpSpPr>
        <p:cNvPr id="969" name=""/>
        <p:cNvGrpSpPr/>
        <p:nvPr/>
      </p:nvGrpSpPr>
      <p:grpSpPr>
        <a:xfrm>
          <a:off x="0" y="0"/>
          <a:ext cx="0" cy="0"/>
          <a:chOff x="0" y="0"/>
          <a:chExt cx="0" cy="0"/>
        </a:xfrm>
      </p:grpSpPr>
      <p:sp>
        <p:nvSpPr>
          <p:cNvPr id="1049248" name="Title 1"/>
          <p:cNvSpPr>
            <a:spLocks noGrp="1"/>
          </p:cNvSpPr>
          <p:nvPr>
            <p:ph type="title"/>
          </p:nvPr>
        </p:nvSpPr>
        <p:spPr/>
        <p:txBody>
          <a:bodyPr/>
          <a:p>
            <a:endParaRPr lang="en-US"/>
          </a:p>
        </p:txBody>
      </p:sp>
      <p:graphicFrame>
        <p:nvGraphicFramePr>
          <p:cNvPr id="4194393"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The process of obtaining numerical value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Test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Evaluation</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Assessment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Measurement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8.xml><?xml version="1.0" encoding="utf-8"?>
<p:sld xmlns:a="http://schemas.openxmlformats.org/drawingml/2006/main" xmlns:r="http://schemas.openxmlformats.org/officeDocument/2006/relationships" xmlns:p="http://schemas.openxmlformats.org/presentationml/2006/main">
  <p:cSld>
    <p:spTree>
      <p:nvGrpSpPr>
        <p:cNvPr id="970" name=""/>
        <p:cNvGrpSpPr/>
        <p:nvPr/>
      </p:nvGrpSpPr>
      <p:grpSpPr>
        <a:xfrm>
          <a:off x="0" y="0"/>
          <a:ext cx="0" cy="0"/>
          <a:chOff x="0" y="0"/>
          <a:chExt cx="0" cy="0"/>
        </a:xfrm>
      </p:grpSpPr>
      <p:sp>
        <p:nvSpPr>
          <p:cNvPr id="1049249" name="Title 1"/>
          <p:cNvSpPr>
            <a:spLocks noGrp="1"/>
          </p:cNvSpPr>
          <p:nvPr>
            <p:ph type="title"/>
          </p:nvPr>
        </p:nvSpPr>
        <p:spPr/>
        <p:txBody>
          <a:bodyPr/>
          <a:p>
            <a:endParaRPr lang="en-US"/>
          </a:p>
        </p:txBody>
      </p:sp>
      <p:graphicFrame>
        <p:nvGraphicFramePr>
          <p:cNvPr id="4194394"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Procedures used to determine person abilities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Norm performance test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Typical performance test</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Criterion performance te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Maximum performance test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69.xml><?xml version="1.0" encoding="utf-8"?>
<p:sld xmlns:a="http://schemas.openxmlformats.org/drawingml/2006/main" xmlns:r="http://schemas.openxmlformats.org/officeDocument/2006/relationships" xmlns:p="http://schemas.openxmlformats.org/presentationml/2006/main">
  <p:cSld>
    <p:spTree>
      <p:nvGrpSpPr>
        <p:cNvPr id="971" name=""/>
        <p:cNvGrpSpPr/>
        <p:nvPr/>
      </p:nvGrpSpPr>
      <p:grpSpPr>
        <a:xfrm>
          <a:off x="0" y="0"/>
          <a:ext cx="0" cy="0"/>
          <a:chOff x="0" y="0"/>
          <a:chExt cx="0" cy="0"/>
        </a:xfrm>
      </p:grpSpPr>
      <p:sp>
        <p:nvSpPr>
          <p:cNvPr id="1049250" name="Title 1"/>
          <p:cNvSpPr>
            <a:spLocks noGrp="1"/>
          </p:cNvSpPr>
          <p:nvPr>
            <p:ph type="title"/>
          </p:nvPr>
        </p:nvSpPr>
        <p:spPr/>
        <p:txBody>
          <a:bodyPr/>
          <a:p>
            <a:endParaRPr lang="en-US"/>
          </a:p>
        </p:txBody>
      </p:sp>
      <p:graphicFrame>
        <p:nvGraphicFramePr>
          <p:cNvPr id="4194395"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Objectives representing the purposes of instruction of a teacher are called?</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Attainment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Instructional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Performance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549" name=""/>
        <p:cNvGrpSpPr/>
        <p:nvPr/>
      </p:nvGrpSpPr>
      <p:grpSpPr>
        <a:xfrm>
          <a:off x="0" y="0"/>
          <a:ext cx="0" cy="0"/>
          <a:chOff x="0" y="0"/>
          <a:chExt cx="0" cy="0"/>
        </a:xfrm>
      </p:grpSpPr>
      <p:sp>
        <p:nvSpPr>
          <p:cNvPr id="1048634" name="Content Placeholder 2"/>
          <p:cNvSpPr>
            <a:spLocks noGrp="1"/>
          </p:cNvSpPr>
          <p:nvPr>
            <p:ph idx="1"/>
          </p:nvPr>
        </p:nvSpPr>
        <p:spPr>
          <a:xfrm>
            <a:off x="0" y="0"/>
            <a:ext cx="12192000" cy="6858000"/>
          </a:xfrm>
        </p:spPr>
        <p:txBody>
          <a:bodyPr/>
          <a:p>
            <a:r>
              <a:rPr dirty="0" lang="en-US" smtClean="0">
                <a:solidFill>
                  <a:srgbClr val="000000"/>
                </a:solidFill>
                <a:latin typeface="Arial" panose="020B0604020202020204" pitchFamily="34" charset="0"/>
              </a:rPr>
              <a:t>Q26. </a:t>
            </a:r>
            <a:r>
              <a:rPr dirty="0" lang="en-US">
                <a:solidFill>
                  <a:srgbClr val="000000"/>
                </a:solidFill>
                <a:latin typeface="Arial" panose="020B0604020202020204" pitchFamily="34" charset="0"/>
              </a:rPr>
              <a:t>According to Benjamin Bloom’s domains of education activity, the cognitive domain has to do with:</a:t>
            </a:r>
          </a:p>
          <a:p>
            <a:pPr indent="-342900" marL="342900">
              <a:buAutoNum type="alphaUcPeriod"/>
            </a:pPr>
            <a:r>
              <a:rPr dirty="0" lang="en-US">
                <a:solidFill>
                  <a:srgbClr val="000000"/>
                </a:solidFill>
                <a:latin typeface="Arial" panose="020B0604020202020204" pitchFamily="34" charset="0"/>
              </a:rPr>
              <a:t>Feelings and attitudes</a:t>
            </a:r>
          </a:p>
          <a:p>
            <a:pPr indent="-342900" marL="342900">
              <a:buAutoNum type="alphaUcPeriod"/>
            </a:pPr>
            <a:r>
              <a:rPr dirty="0" lang="en-US">
                <a:solidFill>
                  <a:srgbClr val="000000"/>
                </a:solidFill>
                <a:latin typeface="Arial" panose="020B0604020202020204" pitchFamily="34" charset="0"/>
              </a:rPr>
              <a:t>Physical skills</a:t>
            </a:r>
          </a:p>
          <a:p>
            <a:pPr indent="-342900" marL="342900">
              <a:buAutoNum type="alphaUcPeriod"/>
            </a:pPr>
            <a:r>
              <a:rPr dirty="0" lang="en-US">
                <a:solidFill>
                  <a:srgbClr val="FF0000"/>
                </a:solidFill>
                <a:latin typeface="Arial" panose="020B0604020202020204" pitchFamily="34" charset="0"/>
              </a:rPr>
              <a:t>Mental skills</a:t>
            </a:r>
          </a:p>
          <a:p>
            <a:pPr indent="-342900" marL="342900">
              <a:buAutoNum type="alphaUcPeriod"/>
            </a:pPr>
            <a:r>
              <a:rPr dirty="0" lang="en-US">
                <a:solidFill>
                  <a:srgbClr val="000000"/>
                </a:solidFill>
                <a:latin typeface="Arial" panose="020B0604020202020204" pitchFamily="34" charset="0"/>
              </a:rPr>
              <a:t>Social </a:t>
            </a:r>
            <a:r>
              <a:rPr dirty="0" lang="en-US" smtClean="0">
                <a:solidFill>
                  <a:srgbClr val="000000"/>
                </a:solidFill>
                <a:latin typeface="Arial" panose="020B0604020202020204" pitchFamily="34" charset="0"/>
              </a:rPr>
              <a:t>intelligence</a:t>
            </a:r>
          </a:p>
          <a:p>
            <a:r>
              <a:rPr dirty="0" lang="en-US">
                <a:solidFill>
                  <a:srgbClr val="000000"/>
                </a:solidFill>
                <a:latin typeface="Arial" panose="020B0604020202020204" pitchFamily="34" charset="0"/>
              </a:rPr>
              <a:t>Q27. according to the law, the youngest age to </a:t>
            </a:r>
            <a:r>
              <a:rPr dirty="0" lang="en-US" smtClean="0">
                <a:solidFill>
                  <a:srgbClr val="000000"/>
                </a:solidFill>
                <a:latin typeface="Arial" panose="020B0604020202020204" pitchFamily="34" charset="0"/>
              </a:rPr>
              <a:t>enter </a:t>
            </a:r>
            <a:r>
              <a:rPr dirty="0" lang="en-US">
                <a:solidFill>
                  <a:srgbClr val="000000"/>
                </a:solidFill>
                <a:latin typeface="Arial" panose="020B0604020202020204" pitchFamily="34" charset="0"/>
              </a:rPr>
              <a:t>primary is:</a:t>
            </a:r>
          </a:p>
          <a:p>
            <a:pPr indent="-342900" marL="342900">
              <a:buAutoNum type="alphaUcPeriod"/>
            </a:pPr>
            <a:r>
              <a:rPr dirty="0" lang="en-US">
                <a:solidFill>
                  <a:srgbClr val="000000"/>
                </a:solidFill>
                <a:latin typeface="Arial" panose="020B0604020202020204" pitchFamily="34" charset="0"/>
              </a:rPr>
              <a:t>5 years</a:t>
            </a:r>
          </a:p>
          <a:p>
            <a:pPr indent="-342900" marL="342900">
              <a:buAutoNum type="alphaUcPeriod"/>
            </a:pPr>
            <a:r>
              <a:rPr dirty="0" lang="en-US">
                <a:solidFill>
                  <a:srgbClr val="FF0000"/>
                </a:solidFill>
                <a:latin typeface="Arial" panose="020B0604020202020204" pitchFamily="34" charset="0"/>
              </a:rPr>
              <a:t>6 years</a:t>
            </a:r>
          </a:p>
          <a:p>
            <a:pPr indent="-342900" marL="342900">
              <a:buAutoNum type="alphaUcPeriod"/>
            </a:pPr>
            <a:r>
              <a:rPr dirty="0" lang="en-US">
                <a:solidFill>
                  <a:srgbClr val="000000"/>
                </a:solidFill>
                <a:latin typeface="Arial" panose="020B0604020202020204" pitchFamily="34" charset="0"/>
              </a:rPr>
              <a:t>7 years</a:t>
            </a:r>
          </a:p>
          <a:p>
            <a:pPr indent="-342900" marL="342900">
              <a:buAutoNum type="alphaUcPeriod"/>
            </a:pPr>
            <a:r>
              <a:rPr dirty="0" lang="en-US">
                <a:solidFill>
                  <a:srgbClr val="000000"/>
                </a:solidFill>
                <a:latin typeface="Arial" panose="020B0604020202020204" pitchFamily="34" charset="0"/>
              </a:rPr>
              <a:t>none is correct</a:t>
            </a:r>
          </a:p>
          <a:p>
            <a:pPr indent="-342900" marL="342900">
              <a:buAutoNum type="alphaUcPeriod"/>
            </a:pPr>
            <a:endParaRPr dirty="0" lang="en-US">
              <a:solidFill>
                <a:srgbClr val="000000"/>
              </a:solidFill>
              <a:latin typeface="Arial" panose="020B0604020202020204" pitchFamily="34" charset="0"/>
            </a:endParaRPr>
          </a:p>
          <a:p>
            <a:endParaRPr dirty="0" lang="en-US"/>
          </a:p>
        </p:txBody>
      </p:sp>
    </p:spTree>
  </p:cSld>
  <p:clrMapOvr>
    <a:masterClrMapping/>
  </p:clrMapOvr>
  <p:timing/>
</p:sld>
</file>

<file path=ppt/slides/slide470.xml><?xml version="1.0" encoding="utf-8"?>
<p:sld xmlns:a="http://schemas.openxmlformats.org/drawingml/2006/main" xmlns:r="http://schemas.openxmlformats.org/officeDocument/2006/relationships" xmlns:p="http://schemas.openxmlformats.org/presentationml/2006/main">
  <p:cSld>
    <p:spTree>
      <p:nvGrpSpPr>
        <p:cNvPr id="972" name=""/>
        <p:cNvGrpSpPr/>
        <p:nvPr/>
      </p:nvGrpSpPr>
      <p:grpSpPr>
        <a:xfrm>
          <a:off x="0" y="0"/>
          <a:ext cx="0" cy="0"/>
          <a:chOff x="0" y="0"/>
          <a:chExt cx="0" cy="0"/>
        </a:xfrm>
      </p:grpSpPr>
      <p:sp>
        <p:nvSpPr>
          <p:cNvPr id="1049251" name="Title 1"/>
          <p:cNvSpPr>
            <a:spLocks noGrp="1"/>
          </p:cNvSpPr>
          <p:nvPr>
            <p:ph type="title"/>
          </p:nvPr>
        </p:nvSpPr>
        <p:spPr/>
        <p:txBody>
          <a:bodyPr/>
          <a:p>
            <a:endParaRPr lang="en-US"/>
          </a:p>
        </p:txBody>
      </p:sp>
      <p:graphicFrame>
        <p:nvGraphicFramePr>
          <p:cNvPr id="4194396"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Value that divides the data into two equal parts is?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Mean</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Mode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Median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1.xml><?xml version="1.0" encoding="utf-8"?>
<p:sld xmlns:a="http://schemas.openxmlformats.org/drawingml/2006/main" xmlns:r="http://schemas.openxmlformats.org/officeDocument/2006/relationships" xmlns:p="http://schemas.openxmlformats.org/presentationml/2006/main">
  <p:cSld>
    <p:spTree>
      <p:nvGrpSpPr>
        <p:cNvPr id="973" name=""/>
        <p:cNvGrpSpPr/>
        <p:nvPr/>
      </p:nvGrpSpPr>
      <p:grpSpPr>
        <a:xfrm>
          <a:off x="0" y="0"/>
          <a:ext cx="0" cy="0"/>
          <a:chOff x="0" y="0"/>
          <a:chExt cx="0" cy="0"/>
        </a:xfrm>
      </p:grpSpPr>
      <p:sp>
        <p:nvSpPr>
          <p:cNvPr id="1049252" name="Title 1"/>
          <p:cNvSpPr>
            <a:spLocks noGrp="1"/>
          </p:cNvSpPr>
          <p:nvPr>
            <p:ph type="title"/>
          </p:nvPr>
        </p:nvSpPr>
        <p:spPr/>
        <p:txBody>
          <a:bodyPr/>
          <a:p>
            <a:endParaRPr lang="en-US"/>
          </a:p>
        </p:txBody>
      </p:sp>
      <p:graphicFrame>
        <p:nvGraphicFramePr>
          <p:cNvPr id="4194397"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Which one is not the type of test of test by purpose?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Essay Type Test</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Standardized Test</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Objective type test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Norm referenced test</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2.xml><?xml version="1.0" encoding="utf-8"?>
<p:sld xmlns:a="http://schemas.openxmlformats.org/drawingml/2006/main" xmlns:r="http://schemas.openxmlformats.org/officeDocument/2006/relationships" xmlns:p="http://schemas.openxmlformats.org/presentationml/2006/main">
  <p:cSld>
    <p:spTree>
      <p:nvGrpSpPr>
        <p:cNvPr id="974" name=""/>
        <p:cNvGrpSpPr/>
        <p:nvPr/>
      </p:nvGrpSpPr>
      <p:grpSpPr>
        <a:xfrm>
          <a:off x="0" y="0"/>
          <a:ext cx="0" cy="0"/>
          <a:chOff x="0" y="0"/>
          <a:chExt cx="0" cy="0"/>
        </a:xfrm>
      </p:grpSpPr>
      <p:sp>
        <p:nvSpPr>
          <p:cNvPr id="1049253" name="Title 1"/>
          <p:cNvSpPr>
            <a:spLocks noGrp="1"/>
          </p:cNvSpPr>
          <p:nvPr>
            <p:ph type="title"/>
          </p:nvPr>
        </p:nvSpPr>
        <p:spPr/>
        <p:txBody>
          <a:bodyPr/>
          <a:p>
            <a:endParaRPr lang="en-US"/>
          </a:p>
        </p:txBody>
      </p:sp>
      <p:graphicFrame>
        <p:nvGraphicFramePr>
          <p:cNvPr id="4194398"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The I.Q of a student having twelve years mental age and ten years physical age will be?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140</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120</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100</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90</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3.xml><?xml version="1.0" encoding="utf-8"?>
<p:sld xmlns:a="http://schemas.openxmlformats.org/drawingml/2006/main" xmlns:r="http://schemas.openxmlformats.org/officeDocument/2006/relationships" xmlns:p="http://schemas.openxmlformats.org/presentationml/2006/main">
  <p:cSld>
    <p:spTree>
      <p:nvGrpSpPr>
        <p:cNvPr id="975" name=""/>
        <p:cNvGrpSpPr/>
        <p:nvPr/>
      </p:nvGrpSpPr>
      <p:grpSpPr>
        <a:xfrm>
          <a:off x="0" y="0"/>
          <a:ext cx="0" cy="0"/>
          <a:chOff x="0" y="0"/>
          <a:chExt cx="0" cy="0"/>
        </a:xfrm>
      </p:grpSpPr>
      <p:sp>
        <p:nvSpPr>
          <p:cNvPr id="1049254" name="Title 1"/>
          <p:cNvSpPr>
            <a:spLocks noGrp="1"/>
          </p:cNvSpPr>
          <p:nvPr>
            <p:ph type="title"/>
          </p:nvPr>
        </p:nvSpPr>
        <p:spPr/>
        <p:txBody>
          <a:bodyPr/>
          <a:p>
            <a:endParaRPr lang="en-US"/>
          </a:p>
        </p:txBody>
      </p:sp>
      <p:graphicFrame>
        <p:nvGraphicFramePr>
          <p:cNvPr id="4194399"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Test item is acceptable which its faculty index /difficulty level ranges from?</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0.3</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0.7</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30-70 %</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4.xml><?xml version="1.0" encoding="utf-8"?>
<p:sld xmlns:a="http://schemas.openxmlformats.org/drawingml/2006/main" xmlns:r="http://schemas.openxmlformats.org/officeDocument/2006/relationships" xmlns:p="http://schemas.openxmlformats.org/presentationml/2006/main">
  <p:cSld>
    <p:spTree>
      <p:nvGrpSpPr>
        <p:cNvPr id="976" name=""/>
        <p:cNvGrpSpPr/>
        <p:nvPr/>
      </p:nvGrpSpPr>
      <p:grpSpPr>
        <a:xfrm>
          <a:off x="0" y="0"/>
          <a:ext cx="0" cy="0"/>
          <a:chOff x="0" y="0"/>
          <a:chExt cx="0" cy="0"/>
        </a:xfrm>
      </p:grpSpPr>
      <p:sp>
        <p:nvSpPr>
          <p:cNvPr id="1049255" name="Title 1"/>
          <p:cNvSpPr>
            <a:spLocks noGrp="1"/>
          </p:cNvSpPr>
          <p:nvPr>
            <p:ph type="title"/>
          </p:nvPr>
        </p:nvSpPr>
        <p:spPr/>
        <p:txBody>
          <a:bodyPr/>
          <a:p>
            <a:endParaRPr lang="en-US"/>
          </a:p>
        </p:txBody>
      </p:sp>
      <p:graphicFrame>
        <p:nvGraphicFramePr>
          <p:cNvPr id="4194400"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As a teacher you should not demand your pupils which is beyond their stage of growth. If you do so, it only causes</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dirty="0" lang="en-US" strike="noStrike" u="none">
                          <a:effectLst/>
                        </a:rPr>
                        <a:t> A. </a:t>
                      </a:r>
                      <a:endParaRPr dirty="0" lang="en-US">
                        <a:effectLst/>
                      </a:endParaRPr>
                    </a:p>
                  </a:txBody>
                  <a:tcPr>
                    <a:lnL>
                      <a:noFill/>
                    </a:lnL>
                    <a:lnR>
                      <a:noFill/>
                    </a:lnR>
                    <a:lnT>
                      <a:noFill/>
                    </a:lnT>
                    <a:lnB>
                      <a:noFill/>
                    </a:lnB>
                    <a:solidFill>
                      <a:srgbClr val="FFFFFF"/>
                    </a:solidFill>
                  </a:tcPr>
                </a:tc>
                <a:tc>
                  <a:txBody>
                    <a:bodyPr/>
                    <a:p>
                      <a:r>
                        <a:rPr lang="en-US">
                          <a:effectLst/>
                        </a:rPr>
                        <a:t>Frustrations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Encouragement for more learning</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Frustrations, Heighten Tension and Nervousness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5.xml><?xml version="1.0" encoding="utf-8"?>
<p:sld xmlns:a="http://schemas.openxmlformats.org/drawingml/2006/main" xmlns:r="http://schemas.openxmlformats.org/officeDocument/2006/relationships" xmlns:p="http://schemas.openxmlformats.org/presentationml/2006/main">
  <p:cSld>
    <p:spTree>
      <p:nvGrpSpPr>
        <p:cNvPr id="977" name=""/>
        <p:cNvGrpSpPr/>
        <p:nvPr/>
      </p:nvGrpSpPr>
      <p:grpSpPr>
        <a:xfrm>
          <a:off x="0" y="0"/>
          <a:ext cx="0" cy="0"/>
          <a:chOff x="0" y="0"/>
          <a:chExt cx="0" cy="0"/>
        </a:xfrm>
      </p:grpSpPr>
      <p:sp>
        <p:nvSpPr>
          <p:cNvPr id="1049256" name="Title 1"/>
          <p:cNvSpPr>
            <a:spLocks noGrp="1"/>
          </p:cNvSpPr>
          <p:nvPr>
            <p:ph type="title"/>
          </p:nvPr>
        </p:nvSpPr>
        <p:spPr/>
        <p:txBody>
          <a:bodyPr/>
          <a:p>
            <a:endParaRPr lang="en-US"/>
          </a:p>
        </p:txBody>
      </p:sp>
      <p:graphicFrame>
        <p:nvGraphicFramePr>
          <p:cNvPr id="4194401" name="Content Placeholder 3"/>
          <p:cNvGraphicFramePr>
            <a:graphicFrameLocks noGrp="1"/>
          </p:cNvGraphicFramePr>
          <p:nvPr>
            <p:ph idx="1"/>
          </p:nvPr>
        </p:nvGraphicFramePr>
        <p:xfrm>
          <a:off x="838200" y="2675414"/>
          <a:ext cx="10515600" cy="2651760"/>
        </p:xfrm>
        <a:graphic>
          <a:graphicData uri="http://schemas.openxmlformats.org/drawingml/2006/table">
            <a:tbl>
              <a:tblPr/>
              <a:tblGrid>
                <a:gridCol w="5257800"/>
                <a:gridCol w="5257800"/>
              </a:tblGrid>
              <a:tr h="0">
                <a:tc>
                  <a:txBody>
                    <a:bodyPr/>
                    <a:p>
                      <a:r>
                        <a:rPr lang="en-US">
                          <a:effectLst/>
                        </a:rPr>
                        <a:t>Which of the following is quality of a teacher?</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He should know the child psychology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He should be trained to various teaching methodologies</a:t>
                      </a:r>
                    </a:p>
                  </a:txBody>
                  <a:tcPr>
                    <a:lnL>
                      <a:noFill/>
                    </a:lnL>
                    <a:lnR>
                      <a:noFill/>
                    </a:lnR>
                    <a:lnT>
                      <a:noFill/>
                    </a:lnT>
                    <a:lnB>
                      <a:noFill/>
                    </a:lnB>
                    <a:solidFill>
                      <a:srgbClr val="FFFFFF"/>
                    </a:solidFill>
                  </a:tcPr>
                </a:tc>
              </a:tr>
              <a:tr h="285750">
                <a:tc>
                  <a:txBody>
                    <a:bodyPr/>
                    <a:p>
                      <a:pPr algn="r"/>
                      <a:r>
                        <a:rPr dirty="0" lang="en-US" strike="noStrike" u="none">
                          <a:effectLst/>
                        </a:rPr>
                        <a:t> C. </a:t>
                      </a:r>
                      <a:endParaRPr dirty="0" lang="en-US">
                        <a:effectLst/>
                      </a:endParaRPr>
                    </a:p>
                  </a:txBody>
                  <a:tcPr>
                    <a:lnL>
                      <a:noFill/>
                    </a:lnL>
                    <a:lnR>
                      <a:noFill/>
                    </a:lnR>
                    <a:lnT>
                      <a:noFill/>
                    </a:lnT>
                    <a:lnB>
                      <a:noFill/>
                    </a:lnB>
                    <a:solidFill>
                      <a:srgbClr val="FFFFFF"/>
                    </a:solidFill>
                  </a:tcPr>
                </a:tc>
                <a:tc>
                  <a:txBody>
                    <a:bodyPr/>
                    <a:p>
                      <a:r>
                        <a:rPr lang="en-US">
                          <a:effectLst/>
                        </a:rPr>
                        <a:t>He presenting the subject matter in an effective manner with clear explaining leading to better understanding of the matter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6.xml><?xml version="1.0" encoding="utf-8"?>
<p:sld xmlns:a="http://schemas.openxmlformats.org/drawingml/2006/main" xmlns:r="http://schemas.openxmlformats.org/officeDocument/2006/relationships" xmlns:p="http://schemas.openxmlformats.org/presentationml/2006/main">
  <p:cSld>
    <p:spTree>
      <p:nvGrpSpPr>
        <p:cNvPr id="978" name=""/>
        <p:cNvGrpSpPr/>
        <p:nvPr/>
      </p:nvGrpSpPr>
      <p:grpSpPr>
        <a:xfrm>
          <a:off x="0" y="0"/>
          <a:ext cx="0" cy="0"/>
          <a:chOff x="0" y="0"/>
          <a:chExt cx="0" cy="0"/>
        </a:xfrm>
      </p:grpSpPr>
      <p:sp>
        <p:nvSpPr>
          <p:cNvPr id="1049257" name="Title 1"/>
          <p:cNvSpPr>
            <a:spLocks noGrp="1"/>
          </p:cNvSpPr>
          <p:nvPr>
            <p:ph type="title"/>
          </p:nvPr>
        </p:nvSpPr>
        <p:spPr/>
        <p:txBody>
          <a:bodyPr/>
          <a:p>
            <a:endParaRPr lang="en-US"/>
          </a:p>
        </p:txBody>
      </p:sp>
      <p:graphicFrame>
        <p:nvGraphicFramePr>
          <p:cNvPr id="4194402" name="Content Placeholder 3"/>
          <p:cNvGraphicFramePr>
            <a:graphicFrameLocks noGrp="1"/>
          </p:cNvGraphicFramePr>
          <p:nvPr>
            <p:ph idx="1"/>
          </p:nvPr>
        </p:nvGraphicFramePr>
        <p:xfrm>
          <a:off x="838200" y="2675414"/>
          <a:ext cx="10515600" cy="2651760"/>
        </p:xfrm>
        <a:graphic>
          <a:graphicData uri="http://schemas.openxmlformats.org/drawingml/2006/table">
            <a:tbl>
              <a:tblPr/>
              <a:tblGrid>
                <a:gridCol w="5257800"/>
                <a:gridCol w="5257800"/>
              </a:tblGrid>
              <a:tr h="0">
                <a:tc>
                  <a:txBody>
                    <a:bodyPr/>
                    <a:p>
                      <a:r>
                        <a:rPr lang="en-US">
                          <a:effectLst/>
                        </a:rPr>
                        <a:t>If a girl student requests you to collect her posts at your address what would you like to do in this case?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As a teacher you will allow her</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You will never allow her suspecting a foul game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You will permit her because you may get in touch with her</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You would not give permission as it is against your own principles</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7.xml><?xml version="1.0" encoding="utf-8"?>
<p:sld xmlns:a="http://schemas.openxmlformats.org/drawingml/2006/main" xmlns:r="http://schemas.openxmlformats.org/officeDocument/2006/relationships" xmlns:p="http://schemas.openxmlformats.org/presentationml/2006/main">
  <p:cSld>
    <p:spTree>
      <p:nvGrpSpPr>
        <p:cNvPr id="979" name=""/>
        <p:cNvGrpSpPr/>
        <p:nvPr/>
      </p:nvGrpSpPr>
      <p:grpSpPr>
        <a:xfrm>
          <a:off x="0" y="0"/>
          <a:ext cx="0" cy="0"/>
          <a:chOff x="0" y="0"/>
          <a:chExt cx="0" cy="0"/>
        </a:xfrm>
      </p:grpSpPr>
      <p:sp>
        <p:nvSpPr>
          <p:cNvPr id="1049258" name="Title 1"/>
          <p:cNvSpPr>
            <a:spLocks noGrp="1"/>
          </p:cNvSpPr>
          <p:nvPr>
            <p:ph type="title"/>
          </p:nvPr>
        </p:nvSpPr>
        <p:spPr/>
        <p:txBody>
          <a:bodyPr/>
          <a:p>
            <a:endParaRPr lang="en-US"/>
          </a:p>
        </p:txBody>
      </p:sp>
      <p:graphicFrame>
        <p:nvGraphicFramePr>
          <p:cNvPr id="4194403"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dirty="0" lang="en-US">
                          <a:effectLst/>
                        </a:rPr>
                        <a:t/>
                      </a:r>
                      <a:br>
                        <a:rPr dirty="0" lang="en-US">
                          <a:effectLst/>
                        </a:rPr>
                      </a:br>
                      <a:r>
                        <a:rPr dirty="0" lang="en-US">
                          <a:effectLst/>
                        </a:rPr>
                        <a:t>Each child grows in its won unique way. The wide individual differences are caused by</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Heredity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Endowment</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Environmental influences</a:t>
                      </a:r>
                    </a:p>
                  </a:txBody>
                  <a:tcPr>
                    <a:lnL>
                      <a:noFill/>
                    </a:lnL>
                    <a:lnR>
                      <a:noFill/>
                    </a:lnR>
                    <a:lnT>
                      <a:noFill/>
                    </a:lnT>
                    <a:lnB>
                      <a:noFill/>
                    </a:lnB>
                    <a:solidFill>
                      <a:srgbClr val="FFFFFF"/>
                    </a:solidFill>
                  </a:tcPr>
                </a:tc>
              </a:tr>
              <a:tr h="285750">
                <a:tc>
                  <a:txBody>
                    <a:bodyPr/>
                    <a:p>
                      <a:pPr algn="r"/>
                      <a:r>
                        <a:rPr lang="en-US" strike="noStrike" u="none">
                          <a:solidFill>
                            <a:srgbClr val="FF0000"/>
                          </a:solidFill>
                          <a:effectLst/>
                        </a:rPr>
                        <a:t> D. </a:t>
                      </a:r>
                      <a:endParaRPr lang="en-US">
                        <a:solidFill>
                          <a:srgbClr val="FF0000"/>
                        </a:solidFill>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8.xml><?xml version="1.0" encoding="utf-8"?>
<p:sld xmlns:a="http://schemas.openxmlformats.org/drawingml/2006/main" xmlns:r="http://schemas.openxmlformats.org/officeDocument/2006/relationships" xmlns:p="http://schemas.openxmlformats.org/presentationml/2006/main">
  <p:cSld>
    <p:spTree>
      <p:nvGrpSpPr>
        <p:cNvPr id="980" name=""/>
        <p:cNvGrpSpPr/>
        <p:nvPr/>
      </p:nvGrpSpPr>
      <p:grpSpPr>
        <a:xfrm>
          <a:off x="0" y="0"/>
          <a:ext cx="0" cy="0"/>
          <a:chOff x="0" y="0"/>
          <a:chExt cx="0" cy="0"/>
        </a:xfrm>
      </p:grpSpPr>
      <p:sp>
        <p:nvSpPr>
          <p:cNvPr id="1049259" name="Title 1"/>
          <p:cNvSpPr>
            <a:spLocks noGrp="1"/>
          </p:cNvSpPr>
          <p:nvPr>
            <p:ph type="title"/>
          </p:nvPr>
        </p:nvSpPr>
        <p:spPr/>
        <p:txBody>
          <a:bodyPr/>
          <a:p>
            <a:endParaRPr lang="en-US"/>
          </a:p>
        </p:txBody>
      </p:sp>
      <p:graphicFrame>
        <p:nvGraphicFramePr>
          <p:cNvPr id="4194404" name="Content Placeholder 3"/>
          <p:cNvGraphicFramePr>
            <a:graphicFrameLocks noGrp="1"/>
          </p:cNvGraphicFramePr>
          <p:nvPr>
            <p:ph idx="1"/>
          </p:nvPr>
        </p:nvGraphicFramePr>
        <p:xfrm>
          <a:off x="838200" y="2538254"/>
          <a:ext cx="10515600" cy="2926080"/>
        </p:xfrm>
        <a:graphic>
          <a:graphicData uri="http://schemas.openxmlformats.org/drawingml/2006/table">
            <a:tbl>
              <a:tblPr/>
              <a:tblGrid>
                <a:gridCol w="5257800"/>
                <a:gridCol w="5257800"/>
              </a:tblGrid>
              <a:tr h="0">
                <a:tc>
                  <a:txBody>
                    <a:bodyPr/>
                    <a:p>
                      <a:r>
                        <a:rPr lang="en-US">
                          <a:effectLst/>
                        </a:rPr>
                        <a:t>Which of the following is/are true about teacher/teaching?</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Teaching should be pupil centered rather than subject centered.</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Teacher should arouse interest among students about the subject</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Teacher should have control over the students to maintain peace and order in the class.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79.xml><?xml version="1.0" encoding="utf-8"?>
<p:sld xmlns:a="http://schemas.openxmlformats.org/drawingml/2006/main" xmlns:r="http://schemas.openxmlformats.org/officeDocument/2006/relationships" xmlns:p="http://schemas.openxmlformats.org/presentationml/2006/main">
  <p:cSld>
    <p:spTree>
      <p:nvGrpSpPr>
        <p:cNvPr id="981" name=""/>
        <p:cNvGrpSpPr/>
        <p:nvPr/>
      </p:nvGrpSpPr>
      <p:grpSpPr>
        <a:xfrm>
          <a:off x="0" y="0"/>
          <a:ext cx="0" cy="0"/>
          <a:chOff x="0" y="0"/>
          <a:chExt cx="0" cy="0"/>
        </a:xfrm>
      </p:grpSpPr>
      <p:sp>
        <p:nvSpPr>
          <p:cNvPr id="1049260" name="Title 1"/>
          <p:cNvSpPr>
            <a:spLocks noGrp="1"/>
          </p:cNvSpPr>
          <p:nvPr>
            <p:ph type="title"/>
          </p:nvPr>
        </p:nvSpPr>
        <p:spPr/>
        <p:txBody>
          <a:bodyPr/>
          <a:p>
            <a:endParaRPr lang="en-US"/>
          </a:p>
        </p:txBody>
      </p:sp>
      <p:graphicFrame>
        <p:nvGraphicFramePr>
          <p:cNvPr id="4194405" name="Content Placeholder 3"/>
          <p:cNvGraphicFramePr>
            <a:graphicFrameLocks noGrp="1"/>
          </p:cNvGraphicFramePr>
          <p:nvPr>
            <p:ph idx="1"/>
          </p:nvPr>
        </p:nvGraphicFramePr>
        <p:xfrm>
          <a:off x="838200" y="3086894"/>
          <a:ext cx="10515600" cy="1828800"/>
        </p:xfrm>
        <a:graphic>
          <a:graphicData uri="http://schemas.openxmlformats.org/drawingml/2006/table">
            <a:tbl>
              <a:tblPr/>
              <a:tblGrid>
                <a:gridCol w="5257800"/>
                <a:gridCol w="5257800"/>
              </a:tblGrid>
              <a:tr h="0">
                <a:tc>
                  <a:txBody>
                    <a:bodyPr/>
                    <a:p>
                      <a:r>
                        <a:rPr lang="en-US">
                          <a:effectLst/>
                        </a:rPr>
                        <a:t>Discussion Method can be used when :</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The topic is easy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The topic is difficult</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The topic is very difficult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All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550" name=""/>
        <p:cNvGrpSpPr/>
        <p:nvPr/>
      </p:nvGrpSpPr>
      <p:grpSpPr>
        <a:xfrm>
          <a:off x="0" y="0"/>
          <a:ext cx="0" cy="0"/>
          <a:chOff x="0" y="0"/>
          <a:chExt cx="0" cy="0"/>
        </a:xfrm>
      </p:grpSpPr>
      <p:sp>
        <p:nvSpPr>
          <p:cNvPr id="1048635" name="Content Placeholder 2"/>
          <p:cNvSpPr>
            <a:spLocks noGrp="1"/>
          </p:cNvSpPr>
          <p:nvPr>
            <p:ph idx="1"/>
          </p:nvPr>
        </p:nvSpPr>
        <p:spPr>
          <a:xfrm>
            <a:off x="0" y="0"/>
            <a:ext cx="12192000" cy="6858000"/>
          </a:xfrm>
        </p:spPr>
        <p:txBody>
          <a:bodyPr/>
          <a:p>
            <a:r>
              <a:rPr dirty="0" lang="en-US" smtClean="0">
                <a:solidFill>
                  <a:srgbClr val="000000"/>
                </a:solidFill>
                <a:latin typeface="Arial" panose="020B0604020202020204" pitchFamily="34" charset="0"/>
              </a:rPr>
              <a:t>Q28. </a:t>
            </a:r>
            <a:r>
              <a:rPr dirty="0" lang="en-US">
                <a:solidFill>
                  <a:srgbClr val="000000"/>
                </a:solidFill>
                <a:latin typeface="Arial" panose="020B0604020202020204" pitchFamily="34" charset="0"/>
              </a:rPr>
              <a:t>According to Benjamin Bloom’s domains of educational activity, the affective domain has to do with:</a:t>
            </a:r>
          </a:p>
          <a:p>
            <a:pPr indent="-342900" marL="342900">
              <a:buAutoNum type="alphaUcPeriod"/>
            </a:pPr>
            <a:r>
              <a:rPr dirty="0" lang="en-US" err="1">
                <a:solidFill>
                  <a:srgbClr val="000000"/>
                </a:solidFill>
                <a:latin typeface="Arial" panose="020B0604020202020204" pitchFamily="34" charset="0"/>
              </a:rPr>
              <a:t>Hysical</a:t>
            </a:r>
            <a:r>
              <a:rPr dirty="0" lang="en-US">
                <a:solidFill>
                  <a:srgbClr val="000000"/>
                </a:solidFill>
                <a:latin typeface="Arial" panose="020B0604020202020204" pitchFamily="34" charset="0"/>
              </a:rPr>
              <a:t> skills</a:t>
            </a:r>
          </a:p>
          <a:p>
            <a:pPr indent="-342900" marL="342900">
              <a:buAutoNum type="alphaUcPeriod"/>
            </a:pPr>
            <a:r>
              <a:rPr dirty="0" lang="en-US">
                <a:solidFill>
                  <a:srgbClr val="FF0000"/>
                </a:solidFill>
                <a:latin typeface="Arial" panose="020B0604020202020204" pitchFamily="34" charset="0"/>
              </a:rPr>
              <a:t>Feelings and attitudes</a:t>
            </a:r>
          </a:p>
          <a:p>
            <a:pPr indent="-342900" marL="342900">
              <a:buAutoNum type="alphaUcPeriod"/>
            </a:pPr>
            <a:r>
              <a:rPr dirty="0" lang="en-US">
                <a:solidFill>
                  <a:srgbClr val="000000"/>
                </a:solidFill>
                <a:latin typeface="Arial" panose="020B0604020202020204" pitchFamily="34" charset="0"/>
              </a:rPr>
              <a:t>Mental skills</a:t>
            </a:r>
          </a:p>
          <a:p>
            <a:pPr indent="-342900" marL="342900">
              <a:buAutoNum type="alphaUcPeriod"/>
            </a:pPr>
            <a:r>
              <a:rPr dirty="0" lang="en-US">
                <a:solidFill>
                  <a:srgbClr val="000000"/>
                </a:solidFill>
                <a:latin typeface="Arial" panose="020B0604020202020204" pitchFamily="34" charset="0"/>
              </a:rPr>
              <a:t>Social </a:t>
            </a:r>
            <a:r>
              <a:rPr dirty="0" lang="en-US" smtClean="0">
                <a:solidFill>
                  <a:srgbClr val="000000"/>
                </a:solidFill>
                <a:latin typeface="Arial" panose="020B0604020202020204" pitchFamily="34" charset="0"/>
              </a:rPr>
              <a:t>intelligence</a:t>
            </a:r>
          </a:p>
          <a:p>
            <a:r>
              <a:rPr dirty="0" lang="en-US" smtClean="0">
                <a:solidFill>
                  <a:srgbClr val="000000"/>
                </a:solidFill>
                <a:latin typeface="Arial" panose="020B0604020202020204" pitchFamily="34" charset="0"/>
              </a:rPr>
              <a:t>Q29. </a:t>
            </a:r>
            <a:r>
              <a:rPr dirty="0" lang="en-US">
                <a:solidFill>
                  <a:srgbClr val="000000"/>
                </a:solidFill>
                <a:latin typeface="Arial" panose="020B0604020202020204" pitchFamily="34" charset="0"/>
              </a:rPr>
              <a:t>According to Benjamin Bloom’s domains of education activity, the psychomotor domain has to do with:</a:t>
            </a:r>
          </a:p>
          <a:p>
            <a:pPr indent="-342900" marL="342900">
              <a:buAutoNum type="alphaUcPeriod"/>
            </a:pPr>
            <a:r>
              <a:rPr dirty="0" lang="en-US">
                <a:solidFill>
                  <a:srgbClr val="000000"/>
                </a:solidFill>
                <a:latin typeface="Arial" panose="020B0604020202020204" pitchFamily="34" charset="0"/>
              </a:rPr>
              <a:t>Metal skills</a:t>
            </a:r>
          </a:p>
          <a:p>
            <a:pPr indent="-342900" marL="342900">
              <a:buAutoNum type="alphaUcPeriod"/>
            </a:pPr>
            <a:r>
              <a:rPr dirty="0" lang="en-US">
                <a:solidFill>
                  <a:srgbClr val="000000"/>
                </a:solidFill>
                <a:latin typeface="Arial" panose="020B0604020202020204" pitchFamily="34" charset="0"/>
              </a:rPr>
              <a:t>Social intelligence</a:t>
            </a:r>
          </a:p>
          <a:p>
            <a:pPr indent="-342900" marL="342900">
              <a:buAutoNum type="alphaUcPeriod"/>
            </a:pPr>
            <a:r>
              <a:rPr dirty="0" lang="en-US">
                <a:solidFill>
                  <a:srgbClr val="000000"/>
                </a:solidFill>
                <a:latin typeface="Arial" panose="020B0604020202020204" pitchFamily="34" charset="0"/>
              </a:rPr>
              <a:t>Feeling and attitudes</a:t>
            </a:r>
          </a:p>
          <a:p>
            <a:pPr indent="-342900" marL="342900">
              <a:buAutoNum type="alphaUcPeriod"/>
            </a:pPr>
            <a:r>
              <a:rPr dirty="0" lang="en-US">
                <a:solidFill>
                  <a:srgbClr val="000000"/>
                </a:solidFill>
                <a:latin typeface="Arial" panose="020B0604020202020204" pitchFamily="34" charset="0"/>
              </a:rPr>
              <a:t>Mental skills</a:t>
            </a:r>
          </a:p>
          <a:p>
            <a:pPr indent="-342900" marL="342900">
              <a:buAutoNum type="alphaUcPeriod"/>
            </a:pPr>
            <a:endParaRPr dirty="0" lang="en-US">
              <a:solidFill>
                <a:srgbClr val="000000"/>
              </a:solidFill>
              <a:latin typeface="Arial" panose="020B0604020202020204" pitchFamily="34" charset="0"/>
            </a:endParaRPr>
          </a:p>
          <a:p>
            <a:endParaRPr dirty="0" lang="en-US"/>
          </a:p>
        </p:txBody>
      </p:sp>
    </p:spTree>
  </p:cSld>
  <p:clrMapOvr>
    <a:masterClrMapping/>
  </p:clrMapOvr>
  <p:timing/>
</p:sld>
</file>

<file path=ppt/slides/slide480.xml><?xml version="1.0" encoding="utf-8"?>
<p:sld xmlns:a="http://schemas.openxmlformats.org/drawingml/2006/main" xmlns:r="http://schemas.openxmlformats.org/officeDocument/2006/relationships" xmlns:p="http://schemas.openxmlformats.org/presentationml/2006/main">
  <p:cSld>
    <p:spTree>
      <p:nvGrpSpPr>
        <p:cNvPr id="982" name=""/>
        <p:cNvGrpSpPr/>
        <p:nvPr/>
      </p:nvGrpSpPr>
      <p:grpSpPr>
        <a:xfrm>
          <a:off x="0" y="0"/>
          <a:ext cx="0" cy="0"/>
          <a:chOff x="0" y="0"/>
          <a:chExt cx="0" cy="0"/>
        </a:xfrm>
      </p:grpSpPr>
      <p:sp>
        <p:nvSpPr>
          <p:cNvPr id="1049261" name="Title 1"/>
          <p:cNvSpPr>
            <a:spLocks noGrp="1"/>
          </p:cNvSpPr>
          <p:nvPr>
            <p:ph type="title"/>
          </p:nvPr>
        </p:nvSpPr>
        <p:spPr/>
        <p:txBody>
          <a:bodyPr/>
          <a:p>
            <a:endParaRPr lang="en-US"/>
          </a:p>
        </p:txBody>
      </p:sp>
      <p:graphicFrame>
        <p:nvGraphicFramePr>
          <p:cNvPr id="4194406"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Which of the following must be the qualities of teacher except?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Superstitions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Patience and tolerance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Good communication skill</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Sweet, polite and clear voice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1.xml><?xml version="1.0" encoding="utf-8"?>
<p:sld xmlns:a="http://schemas.openxmlformats.org/drawingml/2006/main" xmlns:r="http://schemas.openxmlformats.org/officeDocument/2006/relationships" xmlns:p="http://schemas.openxmlformats.org/presentationml/2006/main">
  <p:cSld>
    <p:spTree>
      <p:nvGrpSpPr>
        <p:cNvPr id="983" name=""/>
        <p:cNvGrpSpPr/>
        <p:nvPr/>
      </p:nvGrpSpPr>
      <p:grpSpPr>
        <a:xfrm>
          <a:off x="0" y="0"/>
          <a:ext cx="0" cy="0"/>
          <a:chOff x="0" y="0"/>
          <a:chExt cx="0" cy="0"/>
        </a:xfrm>
      </p:grpSpPr>
      <p:sp>
        <p:nvSpPr>
          <p:cNvPr id="1049262" name="Title 1"/>
          <p:cNvSpPr>
            <a:spLocks noGrp="1"/>
          </p:cNvSpPr>
          <p:nvPr>
            <p:ph type="title"/>
          </p:nvPr>
        </p:nvSpPr>
        <p:spPr/>
        <p:txBody>
          <a:bodyPr/>
          <a:p>
            <a:endParaRPr lang="en-US"/>
          </a:p>
        </p:txBody>
      </p:sp>
      <p:graphicFrame>
        <p:nvGraphicFramePr>
          <p:cNvPr id="4194407"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If a teacher is not able to answer the question of a pupil he should</a:t>
                      </a:r>
                    </a:p>
                  </a:txBody>
                  <a:tcPr>
                    <a:lnL>
                      <a:noFill/>
                    </a:lnL>
                    <a:lnR>
                      <a:noFill/>
                    </a:lnR>
                    <a:lnT>
                      <a:noFill/>
                    </a:lnT>
                    <a:lnB>
                      <a:noFill/>
                    </a:lnB>
                    <a:solidFill>
                      <a:srgbClr val="FFFFFF"/>
                    </a:solidFill>
                  </a:tcPr>
                </a:tc>
                <a:tc>
                  <a:txBody>
                    <a:bodyPr/>
                    <a:p>
                      <a:endParaRPr dirty="0"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Rebuke the pupil</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Feel shy of his ignorance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Say that question is wrong</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Say that he will answer after consultation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2.xml><?xml version="1.0" encoding="utf-8"?>
<p:sld xmlns:a="http://schemas.openxmlformats.org/drawingml/2006/main" xmlns:r="http://schemas.openxmlformats.org/officeDocument/2006/relationships" xmlns:p="http://schemas.openxmlformats.org/presentationml/2006/main">
  <p:cSld>
    <p:spTree>
      <p:nvGrpSpPr>
        <p:cNvPr id="984" name=""/>
        <p:cNvGrpSpPr/>
        <p:nvPr/>
      </p:nvGrpSpPr>
      <p:grpSpPr>
        <a:xfrm>
          <a:off x="0" y="0"/>
          <a:ext cx="0" cy="0"/>
          <a:chOff x="0" y="0"/>
          <a:chExt cx="0" cy="0"/>
        </a:xfrm>
      </p:grpSpPr>
      <p:sp>
        <p:nvSpPr>
          <p:cNvPr id="1049263" name="Title 1"/>
          <p:cNvSpPr>
            <a:spLocks noGrp="1"/>
          </p:cNvSpPr>
          <p:nvPr>
            <p:ph type="title"/>
          </p:nvPr>
        </p:nvSpPr>
        <p:spPr/>
        <p:txBody>
          <a:bodyPr/>
          <a:p>
            <a:endParaRPr lang="en-US"/>
          </a:p>
        </p:txBody>
      </p:sp>
      <p:graphicFrame>
        <p:nvGraphicFramePr>
          <p:cNvPr id="4194408"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If students are not able to follow your lectures what will you do first?</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You will make your lecture more easy.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You will start giving examples to them.</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You will try to know the cause and find the right solution for that.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None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3.xml><?xml version="1.0" encoding="utf-8"?>
<p:sld xmlns:a="http://schemas.openxmlformats.org/drawingml/2006/main" xmlns:r="http://schemas.openxmlformats.org/officeDocument/2006/relationships" xmlns:p="http://schemas.openxmlformats.org/presentationml/2006/main">
  <p:cSld>
    <p:spTree>
      <p:nvGrpSpPr>
        <p:cNvPr id="985" name=""/>
        <p:cNvGrpSpPr/>
        <p:nvPr/>
      </p:nvGrpSpPr>
      <p:grpSpPr>
        <a:xfrm>
          <a:off x="0" y="0"/>
          <a:ext cx="0" cy="0"/>
          <a:chOff x="0" y="0"/>
          <a:chExt cx="0" cy="0"/>
        </a:xfrm>
      </p:grpSpPr>
      <p:sp>
        <p:nvSpPr>
          <p:cNvPr id="1049264" name="Title 1"/>
          <p:cNvSpPr>
            <a:spLocks noGrp="1"/>
          </p:cNvSpPr>
          <p:nvPr>
            <p:ph type="title"/>
          </p:nvPr>
        </p:nvSpPr>
        <p:spPr/>
        <p:txBody>
          <a:bodyPr/>
          <a:p>
            <a:endParaRPr lang="en-US"/>
          </a:p>
        </p:txBody>
      </p:sp>
      <p:graphicFrame>
        <p:nvGraphicFramePr>
          <p:cNvPr id="4194409"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Quality of education in a school/college can be measured through</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Students achievements</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Infrastructural facilities available</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Manpower teachers and principal available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 above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4.xml><?xml version="1.0" encoding="utf-8"?>
<p:sld xmlns:a="http://schemas.openxmlformats.org/drawingml/2006/main" xmlns:r="http://schemas.openxmlformats.org/officeDocument/2006/relationships" xmlns:p="http://schemas.openxmlformats.org/presentationml/2006/main">
  <p:cSld>
    <p:spTree>
      <p:nvGrpSpPr>
        <p:cNvPr id="986" name=""/>
        <p:cNvGrpSpPr/>
        <p:nvPr/>
      </p:nvGrpSpPr>
      <p:grpSpPr>
        <a:xfrm>
          <a:off x="0" y="0"/>
          <a:ext cx="0" cy="0"/>
          <a:chOff x="0" y="0"/>
          <a:chExt cx="0" cy="0"/>
        </a:xfrm>
      </p:grpSpPr>
      <p:sp>
        <p:nvSpPr>
          <p:cNvPr id="1049265" name="Title 1"/>
          <p:cNvSpPr>
            <a:spLocks noGrp="1"/>
          </p:cNvSpPr>
          <p:nvPr>
            <p:ph type="title"/>
          </p:nvPr>
        </p:nvSpPr>
        <p:spPr/>
        <p:txBody>
          <a:bodyPr/>
          <a:p>
            <a:endParaRPr lang="en-US"/>
          </a:p>
        </p:txBody>
      </p:sp>
      <p:graphicFrame>
        <p:nvGraphicFramePr>
          <p:cNvPr id="4194410"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Failure of the teacher to communicate its ideas well to the students may result in</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Classroom indiscipline.</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Increase in number of absentees in the class.</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dirty="0" lang="en-US">
                          <a:effectLst/>
                        </a:rPr>
                        <a:t>Loss of student’s interest in hot topic being taught.</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All of these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5.xml><?xml version="1.0" encoding="utf-8"?>
<p:sld xmlns:a="http://schemas.openxmlformats.org/drawingml/2006/main" xmlns:r="http://schemas.openxmlformats.org/officeDocument/2006/relationships" xmlns:p="http://schemas.openxmlformats.org/presentationml/2006/main">
  <p:cSld>
    <p:spTree>
      <p:nvGrpSpPr>
        <p:cNvPr id="987" name=""/>
        <p:cNvGrpSpPr/>
        <p:nvPr/>
      </p:nvGrpSpPr>
      <p:grpSpPr>
        <a:xfrm>
          <a:off x="0" y="0"/>
          <a:ext cx="0" cy="0"/>
          <a:chOff x="0" y="0"/>
          <a:chExt cx="0" cy="0"/>
        </a:xfrm>
      </p:grpSpPr>
      <p:sp>
        <p:nvSpPr>
          <p:cNvPr id="1049266" name="Title 1"/>
          <p:cNvSpPr>
            <a:spLocks noGrp="1"/>
          </p:cNvSpPr>
          <p:nvPr>
            <p:ph type="title"/>
          </p:nvPr>
        </p:nvSpPr>
        <p:spPr/>
        <p:txBody>
          <a:bodyPr/>
          <a:p>
            <a:endParaRPr lang="en-US"/>
          </a:p>
        </p:txBody>
      </p:sp>
      <p:graphicFrame>
        <p:nvGraphicFramePr>
          <p:cNvPr id="4194411"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Which of the following is not a quality of teacher?</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He may not know child psychology.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effectLst/>
                        </a:rPr>
                        <a:t>He should have feelings of love and sympathy.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His language should be understandable to students.</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Teacher should be keen in his work and should be enthusiastic and anxious to keep his knowledge fresh and update.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6.xml><?xml version="1.0" encoding="utf-8"?>
<p:sld xmlns:a="http://schemas.openxmlformats.org/drawingml/2006/main" xmlns:r="http://schemas.openxmlformats.org/officeDocument/2006/relationships" xmlns:p="http://schemas.openxmlformats.org/presentationml/2006/main">
  <p:cSld>
    <p:spTree>
      <p:nvGrpSpPr>
        <p:cNvPr id="988" name=""/>
        <p:cNvGrpSpPr/>
        <p:nvPr/>
      </p:nvGrpSpPr>
      <p:grpSpPr>
        <a:xfrm>
          <a:off x="0" y="0"/>
          <a:ext cx="0" cy="0"/>
          <a:chOff x="0" y="0"/>
          <a:chExt cx="0" cy="0"/>
        </a:xfrm>
      </p:grpSpPr>
      <p:sp>
        <p:nvSpPr>
          <p:cNvPr id="1049267" name="Title 1"/>
          <p:cNvSpPr>
            <a:spLocks noGrp="1"/>
          </p:cNvSpPr>
          <p:nvPr>
            <p:ph type="title"/>
          </p:nvPr>
        </p:nvSpPr>
        <p:spPr/>
        <p:txBody>
          <a:bodyPr/>
          <a:p>
            <a:endParaRPr lang="en-US"/>
          </a:p>
        </p:txBody>
      </p:sp>
      <p:graphicFrame>
        <p:nvGraphicFramePr>
          <p:cNvPr id="4194412"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Who has the least chance of becoming an effective teacher?</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One who teaches moral values.</a:t>
                      </a:r>
                    </a:p>
                  </a:txBody>
                  <a:tcPr>
                    <a:lnL>
                      <a:noFill/>
                    </a:lnL>
                    <a:lnR>
                      <a:noFill/>
                    </a:lnR>
                    <a:lnB>
                      <a:noFill/>
                    </a:lnB>
                    <a:solidFill>
                      <a:srgbClr val="FFFFFF"/>
                    </a:solidFill>
                  </a:tcPr>
                </a:tc>
              </a:tr>
              <a:tr h="285750">
                <a:tc>
                  <a:txBody>
                    <a:bodyPr/>
                    <a:p>
                      <a:pPr algn="r"/>
                      <a:r>
                        <a:rPr dirty="0" lang="en-US" strike="noStrike" u="none">
                          <a:effectLst/>
                        </a:rPr>
                        <a:t> B. </a:t>
                      </a:r>
                      <a:endParaRPr dirty="0" lang="en-US">
                        <a:effectLst/>
                      </a:endParaRPr>
                    </a:p>
                  </a:txBody>
                  <a:tcPr>
                    <a:lnL>
                      <a:noFill/>
                    </a:lnL>
                    <a:lnR>
                      <a:noFill/>
                    </a:lnR>
                    <a:lnT>
                      <a:noFill/>
                    </a:lnT>
                    <a:lnB>
                      <a:noFill/>
                    </a:lnB>
                    <a:solidFill>
                      <a:srgbClr val="FFFFFF"/>
                    </a:solidFill>
                  </a:tcPr>
                </a:tc>
                <a:tc>
                  <a:txBody>
                    <a:bodyPr/>
                    <a:p>
                      <a:r>
                        <a:rPr lang="en-US">
                          <a:effectLst/>
                        </a:rPr>
                        <a:t>One who knows his subject well.</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One who is a strict disciplinarian.</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One who has no interest in teaching</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7.xml><?xml version="1.0" encoding="utf-8"?>
<p:sld xmlns:a="http://schemas.openxmlformats.org/drawingml/2006/main" xmlns:r="http://schemas.openxmlformats.org/officeDocument/2006/relationships" xmlns:p="http://schemas.openxmlformats.org/presentationml/2006/main">
  <p:cSld>
    <p:spTree>
      <p:nvGrpSpPr>
        <p:cNvPr id="989" name=""/>
        <p:cNvGrpSpPr/>
        <p:nvPr/>
      </p:nvGrpSpPr>
      <p:grpSpPr>
        <a:xfrm>
          <a:off x="0" y="0"/>
          <a:ext cx="0" cy="0"/>
          <a:chOff x="0" y="0"/>
          <a:chExt cx="0" cy="0"/>
        </a:xfrm>
      </p:grpSpPr>
      <p:sp>
        <p:nvSpPr>
          <p:cNvPr id="1049268" name="Title 1"/>
          <p:cNvSpPr>
            <a:spLocks noGrp="1"/>
          </p:cNvSpPr>
          <p:nvPr>
            <p:ph type="title"/>
          </p:nvPr>
        </p:nvSpPr>
        <p:spPr/>
        <p:txBody>
          <a:bodyPr/>
          <a:p>
            <a:endParaRPr lang="en-US"/>
          </a:p>
        </p:txBody>
      </p:sp>
      <p:graphicFrame>
        <p:nvGraphicFramePr>
          <p:cNvPr id="4194413" name="Content Placeholder 3"/>
          <p:cNvGraphicFramePr>
            <a:graphicFrameLocks noGrp="1"/>
          </p:cNvGraphicFramePr>
          <p:nvPr>
            <p:ph idx="1"/>
          </p:nvPr>
        </p:nvGraphicFramePr>
        <p:xfrm>
          <a:off x="838200" y="2949734"/>
          <a:ext cx="10515600" cy="2103120"/>
        </p:xfrm>
        <a:graphic>
          <a:graphicData uri="http://schemas.openxmlformats.org/drawingml/2006/table">
            <a:tbl>
              <a:tblPr/>
              <a:tblGrid>
                <a:gridCol w="5257800"/>
                <a:gridCol w="5257800"/>
              </a:tblGrid>
              <a:tr h="0">
                <a:tc>
                  <a:txBody>
                    <a:bodyPr/>
                    <a:p>
                      <a:r>
                        <a:rPr lang="en-US">
                          <a:effectLst/>
                        </a:rPr>
                        <a:t>For maintaining an effective discipline in the class, the teacher should</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Deal with the students strictly.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Deal with them politely and firmly.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Allow students to do what they like.</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effectLst/>
                        </a:rPr>
                        <a:t>Give the students some problem to solve.</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8.xml><?xml version="1.0" encoding="utf-8"?>
<p:sld xmlns:a="http://schemas.openxmlformats.org/drawingml/2006/main" xmlns:r="http://schemas.openxmlformats.org/officeDocument/2006/relationships" xmlns:p="http://schemas.openxmlformats.org/presentationml/2006/main">
  <p:cSld>
    <p:spTree>
      <p:nvGrpSpPr>
        <p:cNvPr id="990" name=""/>
        <p:cNvGrpSpPr/>
        <p:nvPr/>
      </p:nvGrpSpPr>
      <p:grpSpPr>
        <a:xfrm>
          <a:off x="0" y="0"/>
          <a:ext cx="0" cy="0"/>
          <a:chOff x="0" y="0"/>
          <a:chExt cx="0" cy="0"/>
        </a:xfrm>
      </p:grpSpPr>
      <p:sp>
        <p:nvSpPr>
          <p:cNvPr id="1049269" name="Title 1"/>
          <p:cNvSpPr>
            <a:spLocks noGrp="1"/>
          </p:cNvSpPr>
          <p:nvPr>
            <p:ph type="title"/>
          </p:nvPr>
        </p:nvSpPr>
        <p:spPr/>
        <p:txBody>
          <a:bodyPr/>
          <a:p>
            <a:endParaRPr lang="en-US"/>
          </a:p>
        </p:txBody>
      </p:sp>
      <p:graphicFrame>
        <p:nvGraphicFramePr>
          <p:cNvPr id="4194414" name="Content Placeholder 3"/>
          <p:cNvGraphicFramePr>
            <a:graphicFrameLocks noGrp="1"/>
          </p:cNvGraphicFramePr>
          <p:nvPr>
            <p:ph idx="1"/>
          </p:nvPr>
        </p:nvGraphicFramePr>
        <p:xfrm>
          <a:off x="838200" y="2812574"/>
          <a:ext cx="10515600" cy="2377440"/>
        </p:xfrm>
        <a:graphic>
          <a:graphicData uri="http://schemas.openxmlformats.org/drawingml/2006/table">
            <a:tbl>
              <a:tblPr/>
              <a:tblGrid>
                <a:gridCol w="5257800"/>
                <a:gridCol w="5257800"/>
              </a:tblGrid>
              <a:tr h="0">
                <a:tc>
                  <a:txBody>
                    <a:bodyPr/>
                    <a:p>
                      <a:r>
                        <a:rPr lang="en-US">
                          <a:effectLst/>
                        </a:rPr>
                        <a:t/>
                      </a:r>
                      <a:br>
                        <a:rPr lang="en-US">
                          <a:effectLst/>
                        </a:rPr>
                      </a:br>
                      <a:r>
                        <a:rPr lang="en-US">
                          <a:effectLst/>
                        </a:rPr>
                        <a:t>For an efficient and durable learning, learner should have</a:t>
                      </a:r>
                    </a:p>
                  </a:txBody>
                  <a:tcPr>
                    <a:lnL>
                      <a:noFill/>
                    </a:lnL>
                    <a:lnR>
                      <a:noFill/>
                    </a:lnR>
                    <a:lnT>
                      <a:noFill/>
                    </a:lnT>
                    <a:lnB>
                      <a:noFill/>
                    </a:lnB>
                    <a:solidFill>
                      <a:srgbClr val="FFFFFF"/>
                    </a:solidFill>
                  </a:tcPr>
                </a:tc>
                <a:tc>
                  <a:txBody>
                    <a:bodyPr/>
                    <a:p>
                      <a:endParaRPr lang="en-US"/>
                    </a:p>
                  </a:txBody>
                  <a:tcPr>
                    <a:lnL>
                      <a:noFill/>
                    </a:lnL>
                  </a:tcPr>
                </a:tc>
              </a:tr>
              <a:tr h="285750">
                <a:tc>
                  <a:txBody>
                    <a:bodyPr/>
                    <a:p>
                      <a:pPr algn="r"/>
                      <a:r>
                        <a:rPr lang="en-US" strike="noStrike" u="none">
                          <a:effectLst/>
                        </a:rPr>
                        <a:t> A. </a:t>
                      </a:r>
                      <a:endParaRPr lang="en-US">
                        <a:effectLst/>
                      </a:endParaRPr>
                    </a:p>
                  </a:txBody>
                  <a:tcPr>
                    <a:lnL>
                      <a:noFill/>
                    </a:lnL>
                    <a:lnR>
                      <a:noFill/>
                    </a:lnR>
                    <a:lnT>
                      <a:noFill/>
                    </a:lnT>
                    <a:lnB>
                      <a:noFill/>
                    </a:lnB>
                    <a:solidFill>
                      <a:srgbClr val="FFFFFF"/>
                    </a:solidFill>
                  </a:tcPr>
                </a:tc>
                <a:tc>
                  <a:txBody>
                    <a:bodyPr/>
                    <a:p>
                      <a:r>
                        <a:rPr lang="en-US">
                          <a:effectLst/>
                        </a:rPr>
                        <a:t>ability to learn only</a:t>
                      </a:r>
                    </a:p>
                  </a:txBody>
                  <a:tcPr>
                    <a:lnL>
                      <a:noFill/>
                    </a:lnL>
                    <a:lnR>
                      <a:noFill/>
                    </a:lnR>
                    <a:lnB>
                      <a:noFill/>
                    </a:lnB>
                    <a:solidFill>
                      <a:srgbClr val="FFFFFF"/>
                    </a:solidFill>
                  </a:tcPr>
                </a:tc>
              </a:tr>
              <a:tr h="285750">
                <a:tc>
                  <a:txBody>
                    <a:bodyPr/>
                    <a:p>
                      <a:pPr algn="r"/>
                      <a:r>
                        <a:rPr lang="en-US" strike="noStrike" u="none">
                          <a:effectLst/>
                        </a:rPr>
                        <a:t> B. </a:t>
                      </a:r>
                      <a:endParaRPr lang="en-US">
                        <a:effectLst/>
                      </a:endParaRPr>
                    </a:p>
                  </a:txBody>
                  <a:tcPr>
                    <a:lnL>
                      <a:noFill/>
                    </a:lnL>
                    <a:lnR>
                      <a:noFill/>
                    </a:lnR>
                    <a:lnT>
                      <a:noFill/>
                    </a:lnT>
                    <a:lnB>
                      <a:noFill/>
                    </a:lnB>
                    <a:solidFill>
                      <a:srgbClr val="FFFFFF"/>
                    </a:solidFill>
                  </a:tcPr>
                </a:tc>
                <a:tc>
                  <a:txBody>
                    <a:bodyPr/>
                    <a:p>
                      <a:r>
                        <a:rPr lang="en-US">
                          <a:effectLst/>
                        </a:rPr>
                        <a:t>opportunities to learn only</a:t>
                      </a:r>
                    </a:p>
                  </a:txBody>
                  <a:tcPr>
                    <a:lnL>
                      <a:noFill/>
                    </a:lnL>
                    <a:lnR>
                      <a:noFill/>
                    </a:lnR>
                    <a:lnT>
                      <a:noFill/>
                    </a:lnT>
                    <a:lnB>
                      <a:noFill/>
                    </a:lnB>
                    <a:solidFill>
                      <a:srgbClr val="FFFFFF"/>
                    </a:solidFill>
                  </a:tcPr>
                </a:tc>
              </a:tr>
              <a:tr h="285750">
                <a:tc>
                  <a:txBody>
                    <a:bodyPr/>
                    <a:p>
                      <a:pPr algn="r"/>
                      <a:r>
                        <a:rPr lang="en-US" strike="noStrike" u="none">
                          <a:effectLst/>
                        </a:rPr>
                        <a:t> C. </a:t>
                      </a:r>
                      <a:endParaRPr lang="en-US">
                        <a:effectLst/>
                      </a:endParaRPr>
                    </a:p>
                  </a:txBody>
                  <a:tcPr>
                    <a:lnL>
                      <a:noFill/>
                    </a:lnL>
                    <a:lnR>
                      <a:noFill/>
                    </a:lnR>
                    <a:lnT>
                      <a:noFill/>
                    </a:lnT>
                    <a:lnB>
                      <a:noFill/>
                    </a:lnB>
                    <a:solidFill>
                      <a:srgbClr val="FFFFFF"/>
                    </a:solidFill>
                  </a:tcPr>
                </a:tc>
                <a:tc>
                  <a:txBody>
                    <a:bodyPr/>
                    <a:p>
                      <a:r>
                        <a:rPr lang="en-US">
                          <a:effectLst/>
                        </a:rPr>
                        <a:t>requisite level of motivation only</a:t>
                      </a:r>
                    </a:p>
                  </a:txBody>
                  <a:tcPr>
                    <a:lnL>
                      <a:noFill/>
                    </a:lnL>
                    <a:lnR>
                      <a:noFill/>
                    </a:lnR>
                    <a:lnT>
                      <a:noFill/>
                    </a:lnT>
                    <a:lnB>
                      <a:noFill/>
                    </a:lnB>
                    <a:solidFill>
                      <a:srgbClr val="FFFFFF"/>
                    </a:solidFill>
                  </a:tcPr>
                </a:tc>
              </a:tr>
              <a:tr h="285750">
                <a:tc>
                  <a:txBody>
                    <a:bodyPr/>
                    <a:p>
                      <a:pPr algn="r"/>
                      <a:r>
                        <a:rPr lang="en-US" strike="noStrike" u="none">
                          <a:effectLst/>
                        </a:rPr>
                        <a:t> D. </a:t>
                      </a:r>
                      <a:endParaRPr lang="en-US">
                        <a:effectLst/>
                      </a:endParaRPr>
                    </a:p>
                  </a:txBody>
                  <a:tcPr>
                    <a:lnL>
                      <a:noFill/>
                    </a:lnL>
                    <a:lnR>
                      <a:noFill/>
                    </a:lnR>
                    <a:lnT>
                      <a:noFill/>
                    </a:lnT>
                    <a:lnB>
                      <a:noFill/>
                    </a:lnB>
                    <a:solidFill>
                      <a:srgbClr val="FFFFFF"/>
                    </a:solidFill>
                  </a:tcPr>
                </a:tc>
                <a:tc>
                  <a:txBody>
                    <a:bodyPr/>
                    <a:p>
                      <a:r>
                        <a:rPr dirty="0" lang="en-US">
                          <a:solidFill>
                            <a:srgbClr val="FF0000"/>
                          </a:solidFill>
                          <a:effectLst/>
                        </a:rPr>
                        <a:t>desired level of ability and motivation</a:t>
                      </a:r>
                    </a:p>
                  </a:txBody>
                  <a:tcPr>
                    <a:lnL>
                      <a:noFill/>
                    </a:lnL>
                    <a:lnR>
                      <a:noFill/>
                    </a:lnR>
                    <a:lnT>
                      <a:noFill/>
                    </a:lnT>
                    <a:lnB>
                      <a:noFill/>
                    </a:lnB>
                    <a:solidFill>
                      <a:srgbClr val="FFFFFF"/>
                    </a:solidFill>
                  </a:tcPr>
                </a:tc>
              </a:tr>
            </a:tbl>
          </a:graphicData>
        </a:graphic>
      </p:graphicFrame>
    </p:spTree>
  </p:cSld>
  <p:clrMapOvr>
    <a:masterClrMapping/>
  </p:clrMapOvr>
</p:sld>
</file>

<file path=ppt/slides/slide489.xml><?xml version="1.0" encoding="utf-8"?>
<p:sld xmlns:a="http://schemas.openxmlformats.org/drawingml/2006/main" xmlns:r="http://schemas.openxmlformats.org/officeDocument/2006/relationships" xmlns:p="http://schemas.openxmlformats.org/presentationml/2006/main">
  <p:cSld>
    <p:spTree>
      <p:nvGrpSpPr>
        <p:cNvPr id="991" name=""/>
        <p:cNvGrpSpPr/>
        <p:nvPr/>
      </p:nvGrpSpPr>
      <p:grpSpPr>
        <a:xfrm>
          <a:off x="0" y="0"/>
          <a:ext cx="0" cy="0"/>
          <a:chOff x="0" y="0"/>
          <a:chExt cx="0" cy="0"/>
        </a:xfrm>
      </p:grpSpPr>
      <p:sp>
        <p:nvSpPr>
          <p:cNvPr id="1049270" name="Title 1"/>
          <p:cNvSpPr>
            <a:spLocks noGrp="1"/>
          </p:cNvSpPr>
          <p:nvPr>
            <p:ph type="title"/>
          </p:nvPr>
        </p:nvSpPr>
        <p:spPr/>
        <p:txBody>
          <a:bodyPr/>
          <a:p>
            <a:r>
              <a:rPr dirty="0" lang="en-US" err="1" smtClean="0"/>
              <a:t>Rutsiro</a:t>
            </a:r>
            <a:r>
              <a:rPr dirty="0" lang="en-US" smtClean="0"/>
              <a:t> district</a:t>
            </a:r>
            <a:endParaRPr dirty="0" lang="en-US"/>
          </a:p>
        </p:txBody>
      </p:sp>
      <p:sp>
        <p:nvSpPr>
          <p:cNvPr id="1049271" name="Content Placeholder 2"/>
          <p:cNvSpPr>
            <a:spLocks noGrp="1"/>
          </p:cNvSpPr>
          <p:nvPr>
            <p:ph idx="1"/>
          </p:nvPr>
        </p:nvSpPr>
        <p:spPr/>
        <p:txBody>
          <a:bodyPr/>
          <a:p>
            <a:r>
              <a:rPr dirty="0" lang="en-US">
                <a:hlinkClick r:id="rId1"/>
              </a:rPr>
              <a:t>It is to have control of rewards./</a:t>
            </a:r>
            <a:r>
              <a:rPr dirty="0" lang="en-US" err="1">
                <a:hlinkClick r:id="rId1"/>
              </a:rPr>
              <a:t>C'est</a:t>
            </a:r>
            <a:r>
              <a:rPr dirty="0" lang="en-US">
                <a:hlinkClick r:id="rId1"/>
              </a:rPr>
              <a:t> </a:t>
            </a:r>
            <a:r>
              <a:rPr dirty="0" lang="en-US" err="1">
                <a:hlinkClick r:id="rId1"/>
              </a:rPr>
              <a:t>avoir</a:t>
            </a:r>
            <a:r>
              <a:rPr dirty="0" lang="en-US">
                <a:hlinkClick r:id="rId1"/>
              </a:rPr>
              <a:t> le </a:t>
            </a:r>
            <a:r>
              <a:rPr dirty="0" lang="en-US" err="1">
                <a:hlinkClick r:id="rId1"/>
              </a:rPr>
              <a:t>contrôle</a:t>
            </a:r>
            <a:r>
              <a:rPr dirty="0" lang="en-US">
                <a:hlinkClick r:id="rId1"/>
              </a:rPr>
              <a:t> sur des </a:t>
            </a:r>
            <a:r>
              <a:rPr dirty="0" lang="en-US" err="1">
                <a:hlinkClick r:id="rId1"/>
              </a:rPr>
              <a:t>récompenses</a:t>
            </a:r>
            <a:r>
              <a:rPr dirty="0" lang="en-US" smtClean="0">
                <a:hlinkClick r:id="rId1"/>
              </a:rPr>
              <a:t>.</a:t>
            </a:r>
          </a:p>
          <a:p>
            <a:r>
              <a:rPr dirty="0" lang="en-US" smtClean="0">
                <a:hlinkClick r:id="rId1"/>
              </a:rPr>
              <a:t> </a:t>
            </a:r>
            <a:r>
              <a:rPr dirty="0" lang="en-US">
                <a:hlinkClick r:id="rId1"/>
              </a:rPr>
              <a:t>B It is the ability to determine the behavior of others or to decide the outcome of conflict/ </a:t>
            </a:r>
            <a:r>
              <a:rPr dirty="0" lang="en-US" err="1">
                <a:hlinkClick r:id="rId1"/>
              </a:rPr>
              <a:t>C'est</a:t>
            </a:r>
            <a:r>
              <a:rPr dirty="0" lang="en-US">
                <a:hlinkClick r:id="rId1"/>
              </a:rPr>
              <a:t> la </a:t>
            </a:r>
            <a:r>
              <a:rPr dirty="0" lang="en-US" err="1">
                <a:hlinkClick r:id="rId1"/>
              </a:rPr>
              <a:t>capacité</a:t>
            </a:r>
            <a:r>
              <a:rPr dirty="0" lang="en-US">
                <a:hlinkClick r:id="rId1"/>
              </a:rPr>
              <a:t> de </a:t>
            </a:r>
            <a:r>
              <a:rPr dirty="0" lang="en-US" err="1">
                <a:hlinkClick r:id="rId1"/>
              </a:rPr>
              <a:t>déterminer</a:t>
            </a:r>
            <a:r>
              <a:rPr dirty="0" lang="en-US">
                <a:hlinkClick r:id="rId1"/>
              </a:rPr>
              <a:t> le </a:t>
            </a:r>
            <a:r>
              <a:rPr dirty="0" lang="en-US" err="1">
                <a:hlinkClick r:id="rId1"/>
              </a:rPr>
              <a:t>comportement</a:t>
            </a:r>
            <a:r>
              <a:rPr dirty="0" lang="en-US">
                <a:hlinkClick r:id="rId1"/>
              </a:rPr>
              <a:t> des </a:t>
            </a:r>
            <a:r>
              <a:rPr dirty="0" lang="en-US" err="1">
                <a:hlinkClick r:id="rId1"/>
              </a:rPr>
              <a:t>autres</a:t>
            </a:r>
            <a:r>
              <a:rPr dirty="0" lang="en-US">
                <a:hlinkClick r:id="rId1"/>
              </a:rPr>
              <a:t> </a:t>
            </a:r>
            <a:r>
              <a:rPr dirty="0" lang="en-US" err="1">
                <a:hlinkClick r:id="rId1"/>
              </a:rPr>
              <a:t>ou</a:t>
            </a:r>
            <a:r>
              <a:rPr dirty="0" lang="en-US">
                <a:hlinkClick r:id="rId1"/>
              </a:rPr>
              <a:t> de </a:t>
            </a:r>
            <a:r>
              <a:rPr dirty="0" lang="en-US" err="1">
                <a:hlinkClick r:id="rId1"/>
              </a:rPr>
              <a:t>décider</a:t>
            </a:r>
            <a:r>
              <a:rPr dirty="0" lang="en-US">
                <a:hlinkClick r:id="rId1"/>
              </a:rPr>
              <a:t> de </a:t>
            </a:r>
            <a:r>
              <a:rPr dirty="0" lang="en-US" err="1">
                <a:hlinkClick r:id="rId1"/>
              </a:rPr>
              <a:t>l'issue</a:t>
            </a:r>
            <a:r>
              <a:rPr dirty="0" lang="en-US">
                <a:hlinkClick r:id="rId1"/>
              </a:rPr>
              <a:t> du </a:t>
            </a:r>
            <a:r>
              <a:rPr dirty="0" lang="en-US" err="1">
                <a:hlinkClick r:id="rId1"/>
              </a:rPr>
              <a:t>conflit</a:t>
            </a:r>
            <a:r>
              <a:rPr dirty="0" lang="en-US">
                <a:hlinkClick r:id="rId1"/>
              </a:rPr>
              <a:t> </a:t>
            </a:r>
            <a:endParaRPr dirty="0" lang="en-US" smtClean="0">
              <a:hlinkClick r:id="rId1"/>
            </a:endParaRPr>
          </a:p>
          <a:p>
            <a:r>
              <a:rPr dirty="0" lang="en-US" smtClean="0">
                <a:hlinkClick r:id="rId1"/>
              </a:rPr>
              <a:t>C </a:t>
            </a:r>
            <a:r>
              <a:rPr dirty="0" lang="en-US">
                <a:hlinkClick r:id="rId1"/>
              </a:rPr>
              <a:t>It is to possess appropriate expertise./Il </a:t>
            </a:r>
            <a:r>
              <a:rPr dirty="0" lang="en-US" err="1">
                <a:hlinkClick r:id="rId1"/>
              </a:rPr>
              <a:t>s'agit</a:t>
            </a:r>
            <a:r>
              <a:rPr dirty="0" lang="en-US">
                <a:hlinkClick r:id="rId1"/>
              </a:rPr>
              <a:t> de </a:t>
            </a:r>
            <a:r>
              <a:rPr dirty="0" lang="en-US" err="1">
                <a:hlinkClick r:id="rId1"/>
              </a:rPr>
              <a:t>posséder</a:t>
            </a:r>
            <a:r>
              <a:rPr dirty="0" lang="en-US">
                <a:hlinkClick r:id="rId1"/>
              </a:rPr>
              <a:t> </a:t>
            </a:r>
            <a:r>
              <a:rPr dirty="0" lang="en-US" err="1">
                <a:hlinkClick r:id="rId1"/>
              </a:rPr>
              <a:t>l'expertise</a:t>
            </a:r>
            <a:r>
              <a:rPr dirty="0" lang="en-US">
                <a:hlinkClick r:id="rId1"/>
              </a:rPr>
              <a:t> </a:t>
            </a:r>
            <a:r>
              <a:rPr dirty="0" lang="en-US" err="1">
                <a:hlinkClick r:id="rId1"/>
              </a:rPr>
              <a:t>appropriée</a:t>
            </a:r>
            <a:r>
              <a:rPr lang="en-US" smtClean="0">
                <a:hlinkClick r:id="rId1"/>
              </a:rPr>
              <a:t>.</a:t>
            </a:r>
          </a:p>
          <a:p>
            <a:r>
              <a:rPr lang="en-US" smtClean="0">
                <a:hlinkClick r:id="rId1"/>
              </a:rPr>
              <a:t> </a:t>
            </a:r>
            <a:r>
              <a:rPr dirty="0" lang="en-US">
                <a:hlinkClick r:id="rId1"/>
              </a:rPr>
              <a:t>All are corrects/</a:t>
            </a:r>
            <a:r>
              <a:rPr dirty="0" lang="en-US" err="1">
                <a:hlinkClick r:id="rId1"/>
              </a:rPr>
              <a:t>Tous</a:t>
            </a:r>
            <a:r>
              <a:rPr dirty="0" lang="en-US">
                <a:hlinkClick r:id="rId1"/>
              </a:rPr>
              <a:t> </a:t>
            </a:r>
            <a:r>
              <a:rPr dirty="0" lang="en-US" err="1">
                <a:hlinkClick r:id="rId1"/>
              </a:rPr>
              <a:t>sont</a:t>
            </a:r>
            <a:r>
              <a:rPr dirty="0" lang="en-US">
                <a:hlinkClick r:id="rId1"/>
              </a:rPr>
              <a:t> corrects:</a:t>
            </a:r>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551" name=""/>
        <p:cNvGrpSpPr/>
        <p:nvPr/>
      </p:nvGrpSpPr>
      <p:grpSpPr>
        <a:xfrm>
          <a:off x="0" y="0"/>
          <a:ext cx="0" cy="0"/>
          <a:chOff x="0" y="0"/>
          <a:chExt cx="0" cy="0"/>
        </a:xfrm>
      </p:grpSpPr>
      <p:sp>
        <p:nvSpPr>
          <p:cNvPr id="1048636" name="Content Placeholder 2"/>
          <p:cNvSpPr>
            <a:spLocks noGrp="1"/>
          </p:cNvSpPr>
          <p:nvPr>
            <p:ph idx="1"/>
          </p:nvPr>
        </p:nvSpPr>
        <p:spPr>
          <a:xfrm>
            <a:off x="0" y="0"/>
            <a:ext cx="12192000" cy="6858000"/>
          </a:xfrm>
        </p:spPr>
        <p:txBody>
          <a:bodyPr/>
          <a:p>
            <a:r>
              <a:rPr b="1" dirty="0" lang="en-US" smtClean="0">
                <a:solidFill>
                  <a:srgbClr val="5F6368"/>
                </a:solidFill>
                <a:latin typeface="arial" panose="020B0604020202020204" pitchFamily="34" charset="0"/>
              </a:rPr>
              <a:t>Q30. </a:t>
            </a:r>
            <a:r>
              <a:rPr b="1" dirty="0" lang="en-US">
                <a:solidFill>
                  <a:srgbClr val="5F6368"/>
                </a:solidFill>
                <a:latin typeface="arial" panose="020B0604020202020204" pitchFamily="34" charset="0"/>
              </a:rPr>
              <a:t>The theory of multiple intelligence has been coined by:</a:t>
            </a:r>
          </a:p>
          <a:p>
            <a:pPr indent="-342900" marL="342900">
              <a:buAutoNum type="alphaUcPeriod"/>
            </a:pPr>
            <a:r>
              <a:rPr b="1" dirty="0" lang="en-US">
                <a:solidFill>
                  <a:srgbClr val="5F6368"/>
                </a:solidFill>
                <a:latin typeface="arial" panose="020B0604020202020204" pitchFamily="34" charset="0"/>
              </a:rPr>
              <a:t>Alfred </a:t>
            </a:r>
            <a:r>
              <a:rPr b="1" dirty="0" lang="en-US" err="1">
                <a:solidFill>
                  <a:srgbClr val="5F6368"/>
                </a:solidFill>
                <a:latin typeface="arial" panose="020B0604020202020204" pitchFamily="34" charset="0"/>
              </a:rPr>
              <a:t>Binnet</a:t>
            </a:r>
            <a:endParaRPr b="1" dirty="0" lang="en-US">
              <a:solidFill>
                <a:srgbClr val="5F6368"/>
              </a:solidFill>
              <a:latin typeface="arial" panose="020B0604020202020204" pitchFamily="34" charset="0"/>
            </a:endParaRPr>
          </a:p>
          <a:p>
            <a:pPr indent="-342900" marL="342900">
              <a:buAutoNum type="alphaUcPeriod"/>
            </a:pPr>
            <a:r>
              <a:rPr b="1" dirty="0" lang="en-US">
                <a:solidFill>
                  <a:srgbClr val="5F6368"/>
                </a:solidFill>
                <a:latin typeface="arial" panose="020B0604020202020204" pitchFamily="34" charset="0"/>
              </a:rPr>
              <a:t>Daniel Goleman</a:t>
            </a:r>
          </a:p>
          <a:p>
            <a:pPr indent="-342900" marL="342900">
              <a:buAutoNum type="alphaUcPeriod"/>
            </a:pPr>
            <a:r>
              <a:rPr b="1" dirty="0" lang="en-US" err="1">
                <a:solidFill>
                  <a:srgbClr val="FF0000"/>
                </a:solidFill>
                <a:latin typeface="arial" panose="020B0604020202020204" pitchFamily="34" charset="0"/>
              </a:rPr>
              <a:t>Haward</a:t>
            </a:r>
            <a:r>
              <a:rPr b="1" dirty="0" lang="en-US">
                <a:solidFill>
                  <a:srgbClr val="FF0000"/>
                </a:solidFill>
                <a:latin typeface="arial" panose="020B0604020202020204" pitchFamily="34" charset="0"/>
              </a:rPr>
              <a:t> Gardener</a:t>
            </a:r>
          </a:p>
          <a:p>
            <a:pPr indent="-342900" marL="342900">
              <a:buAutoNum type="alphaUcPeriod"/>
            </a:pPr>
            <a:r>
              <a:rPr b="1" dirty="0" lang="en-US" smtClean="0">
                <a:solidFill>
                  <a:srgbClr val="5F6368"/>
                </a:solidFill>
                <a:latin typeface="arial" panose="020B0604020202020204" pitchFamily="34" charset="0"/>
              </a:rPr>
              <a:t>Confucius</a:t>
            </a:r>
          </a:p>
          <a:p>
            <a:r>
              <a:rPr b="1" dirty="0" lang="en-US">
                <a:solidFill>
                  <a:srgbClr val="5F6368"/>
                </a:solidFill>
                <a:latin typeface="arial" panose="020B0604020202020204" pitchFamily="34" charset="0"/>
              </a:rPr>
              <a:t>Q31. according to the presidential order of 16/03/2020, teacher of secondary schools are placed in:</a:t>
            </a:r>
          </a:p>
          <a:p>
            <a:pPr indent="-342900" marL="342900">
              <a:buAutoNum type="alphaUcPeriod"/>
            </a:pPr>
            <a:r>
              <a:rPr b="1" dirty="0" lang="en-US">
                <a:solidFill>
                  <a:srgbClr val="5F6368"/>
                </a:solidFill>
                <a:latin typeface="arial" panose="020B0604020202020204" pitchFamily="34" charset="0"/>
              </a:rPr>
              <a:t>5 categories</a:t>
            </a:r>
          </a:p>
          <a:p>
            <a:pPr indent="-342900" marL="342900">
              <a:buFontTx/>
              <a:buAutoNum type="alphaUcPeriod"/>
            </a:pPr>
            <a:r>
              <a:rPr b="1" dirty="0" lang="en-US">
                <a:solidFill>
                  <a:srgbClr val="5F6368"/>
                </a:solidFill>
                <a:latin typeface="arial" panose="020B0604020202020204" pitchFamily="34" charset="0"/>
              </a:rPr>
              <a:t>2 categories</a:t>
            </a:r>
          </a:p>
          <a:p>
            <a:pPr indent="-342900" marL="342900">
              <a:buFontTx/>
              <a:buAutoNum type="alphaUcPeriod"/>
            </a:pPr>
            <a:r>
              <a:rPr b="1" dirty="0" lang="en-US">
                <a:solidFill>
                  <a:srgbClr val="5F6368"/>
                </a:solidFill>
                <a:latin typeface="arial" panose="020B0604020202020204" pitchFamily="34" charset="0"/>
              </a:rPr>
              <a:t>4 categories</a:t>
            </a:r>
          </a:p>
          <a:p>
            <a:pPr indent="-342900" marL="342900">
              <a:buFontTx/>
              <a:buAutoNum type="alphaUcPeriod"/>
            </a:pPr>
            <a:r>
              <a:rPr b="1" dirty="0" lang="en-US">
                <a:solidFill>
                  <a:srgbClr val="FF0000"/>
                </a:solidFill>
                <a:latin typeface="arial" panose="020B0604020202020204" pitchFamily="34" charset="0"/>
              </a:rPr>
              <a:t>6 categories</a:t>
            </a:r>
          </a:p>
          <a:p>
            <a:endParaRPr b="1" dirty="0" lang="en-US">
              <a:solidFill>
                <a:srgbClr val="5F6368"/>
              </a:solidFill>
              <a:latin typeface="arial" panose="020B0604020202020204" pitchFamily="34" charset="0"/>
            </a:endParaRPr>
          </a:p>
          <a:p>
            <a:pPr indent="-342900" marL="342900">
              <a:buAutoNum type="alphaUcPeriod"/>
            </a:pPr>
            <a:endParaRPr b="1" dirty="0" lang="en-US">
              <a:solidFill>
                <a:srgbClr val="5F6368"/>
              </a:solidFill>
              <a:latin typeface="arial" panose="020B0604020202020204" pitchFamily="34" charset="0"/>
            </a:endParaRPr>
          </a:p>
          <a:p>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07" name=""/>
        <p:cNvGrpSpPr/>
        <p:nvPr/>
      </p:nvGrpSpPr>
      <p:grpSpPr>
        <a:xfrm>
          <a:off x="0" y="0"/>
          <a:ext cx="0" cy="0"/>
          <a:chOff x="0" y="0"/>
          <a:chExt cx="0" cy="0"/>
        </a:xfrm>
      </p:grpSpPr>
      <p:sp>
        <p:nvSpPr>
          <p:cNvPr id="1048591" name="Content Placeholder 2"/>
          <p:cNvSpPr>
            <a:spLocks noGrp="1"/>
          </p:cNvSpPr>
          <p:nvPr>
            <p:ph idx="1"/>
          </p:nvPr>
        </p:nvSpPr>
        <p:spPr>
          <a:xfrm>
            <a:off x="0" y="0"/>
            <a:ext cx="12192000" cy="6858000"/>
          </a:xfrm>
        </p:spPr>
        <p:txBody>
          <a:bodyPr>
            <a:noAutofit/>
          </a:bodyPr>
          <a:p>
            <a:r>
              <a:rPr dirty="0" sz="3200" lang="en-US">
                <a:solidFill>
                  <a:srgbClr val="202124"/>
                </a:solidFill>
                <a:latin typeface="arial" panose="020B0604020202020204" pitchFamily="34" charset="0"/>
              </a:rPr>
              <a:t>Q7. Literacy means the ability to</a:t>
            </a:r>
            <a:r>
              <a:rPr dirty="0" sz="3200" lang="en-US">
                <a:solidFill>
                  <a:srgbClr val="00B050"/>
                </a:solidFill>
                <a:latin typeface="arial" panose="020B0604020202020204" pitchFamily="34" charset="0"/>
              </a:rPr>
              <a:t>:</a:t>
            </a:r>
            <a:r>
              <a:rPr dirty="0" sz="3200" lang="en-US">
                <a:solidFill>
                  <a:srgbClr val="00B050"/>
                </a:solidFill>
              </a:rPr>
              <a:t> </a:t>
            </a:r>
            <a:endParaRPr dirty="0" sz="3200" lang="en-US" smtClean="0">
              <a:solidFill>
                <a:srgbClr val="00B050"/>
              </a:solidFill>
            </a:endParaRPr>
          </a:p>
          <a:p>
            <a:r>
              <a:rPr dirty="0" sz="3200" lang="en-US" smtClean="0">
                <a:solidFill>
                  <a:srgbClr val="00B050"/>
                </a:solidFill>
              </a:rPr>
              <a:t>a</a:t>
            </a:r>
            <a:r>
              <a:rPr dirty="0" sz="3200" lang="en-US">
                <a:solidFill>
                  <a:srgbClr val="00B050"/>
                </a:solidFill>
              </a:rPr>
              <a:t>. read, listen and write  </a:t>
            </a:r>
            <a:endParaRPr dirty="0" sz="3200" lang="en-US" smtClean="0">
              <a:solidFill>
                <a:srgbClr val="00B050"/>
              </a:solidFill>
            </a:endParaRPr>
          </a:p>
          <a:p>
            <a:r>
              <a:rPr dirty="0" sz="3200" lang="en-US" smtClean="0">
                <a:solidFill>
                  <a:srgbClr val="00B050"/>
                </a:solidFill>
              </a:rPr>
              <a:t>b</a:t>
            </a:r>
            <a:r>
              <a:rPr dirty="0" sz="3200" lang="en-US">
                <a:solidFill>
                  <a:srgbClr val="00B050"/>
                </a:solidFill>
              </a:rPr>
              <a:t>. listen and write    </a:t>
            </a:r>
            <a:endParaRPr dirty="0" sz="3200" lang="en-US" smtClean="0">
              <a:solidFill>
                <a:srgbClr val="00B050"/>
              </a:solidFill>
            </a:endParaRPr>
          </a:p>
          <a:p>
            <a:r>
              <a:rPr dirty="0" sz="3200" lang="en-US" smtClean="0">
                <a:solidFill>
                  <a:srgbClr val="00B050"/>
                </a:solidFill>
              </a:rPr>
              <a:t>  </a:t>
            </a:r>
            <a:r>
              <a:rPr dirty="0" sz="3200" lang="en-US">
                <a:solidFill>
                  <a:srgbClr val="00B050"/>
                </a:solidFill>
              </a:rPr>
              <a:t>c. listen, write and red </a:t>
            </a:r>
            <a:endParaRPr dirty="0" sz="3200" lang="en-US" smtClean="0">
              <a:solidFill>
                <a:srgbClr val="00B050"/>
              </a:solidFill>
            </a:endParaRPr>
          </a:p>
          <a:p>
            <a:r>
              <a:rPr dirty="0" sz="3200" lang="en-US" smtClean="0">
                <a:solidFill>
                  <a:srgbClr val="00B050"/>
                </a:solidFill>
              </a:rPr>
              <a:t>d</a:t>
            </a:r>
            <a:r>
              <a:rPr dirty="0" sz="3200" lang="en-US">
                <a:solidFill>
                  <a:srgbClr val="00B050"/>
                </a:solidFill>
              </a:rPr>
              <a:t>. </a:t>
            </a:r>
            <a:r>
              <a:rPr dirty="0" sz="3200" lang="en-US">
                <a:solidFill>
                  <a:srgbClr val="FF0000"/>
                </a:solidFill>
              </a:rPr>
              <a:t>read and </a:t>
            </a:r>
            <a:r>
              <a:rPr dirty="0" sz="3200" lang="en-US" smtClean="0">
                <a:solidFill>
                  <a:srgbClr val="FF0000"/>
                </a:solidFill>
              </a:rPr>
              <a:t>write</a:t>
            </a:r>
          </a:p>
          <a:p>
            <a:r>
              <a:rPr dirty="0" sz="3200" lang="en-US">
                <a:solidFill>
                  <a:srgbClr val="202124"/>
                </a:solidFill>
                <a:latin typeface="arial" panose="020B0604020202020204" pitchFamily="34" charset="0"/>
              </a:rPr>
              <a:t>Q8. games playing and literacy are connected because:</a:t>
            </a:r>
          </a:p>
          <a:p>
            <a:pPr indent="-342900" marL="342900">
              <a:buAutoNum type="alphaUcPeriod"/>
            </a:pPr>
            <a:r>
              <a:rPr dirty="0" sz="3200" lang="en-US">
                <a:solidFill>
                  <a:srgbClr val="00B050"/>
                </a:solidFill>
                <a:latin typeface="arial" panose="020B0604020202020204" pitchFamily="34" charset="0"/>
              </a:rPr>
              <a:t>Literacy allows the child to play effectively</a:t>
            </a:r>
          </a:p>
          <a:p>
            <a:pPr indent="-342900" marL="342900">
              <a:buAutoNum type="alphaUcPeriod"/>
            </a:pPr>
            <a:r>
              <a:rPr dirty="0" sz="3200" lang="en-US">
                <a:solidFill>
                  <a:srgbClr val="FF0000"/>
                </a:solidFill>
                <a:latin typeface="arial" panose="020B0604020202020204" pitchFamily="34" charset="0"/>
              </a:rPr>
              <a:t>Games playing prepares for literacy</a:t>
            </a:r>
          </a:p>
          <a:p>
            <a:pPr indent="-342900" marL="342900">
              <a:buAutoNum type="alphaUcPeriod"/>
            </a:pPr>
            <a:r>
              <a:rPr dirty="0" sz="3200" lang="en-US">
                <a:solidFill>
                  <a:srgbClr val="00B050"/>
                </a:solidFill>
                <a:latin typeface="arial" panose="020B0604020202020204" pitchFamily="34" charset="0"/>
              </a:rPr>
              <a:t>Both are independent </a:t>
            </a:r>
          </a:p>
          <a:p>
            <a:pPr indent="-342900" marL="342900">
              <a:buAutoNum type="alphaUcPeriod"/>
            </a:pPr>
            <a:r>
              <a:rPr dirty="0" sz="3200" lang="en-US">
                <a:solidFill>
                  <a:srgbClr val="00B050"/>
                </a:solidFill>
                <a:latin typeface="arial" panose="020B0604020202020204" pitchFamily="34" charset="0"/>
              </a:rPr>
              <a:t>There is no correct answer</a:t>
            </a:r>
          </a:p>
          <a:p>
            <a:r>
              <a:rPr dirty="0" lang="en-US">
                <a:solidFill>
                  <a:srgbClr val="4D5156"/>
                </a:solidFill>
                <a:latin typeface="arial" panose="020B0604020202020204" pitchFamily="34" charset="0"/>
                <a:hlinkClick r:id="rId1"/>
              </a:rPr>
              <a:t>a new survey suggests that </a:t>
            </a:r>
            <a:r>
              <a:rPr b="1" dirty="0" lang="en-US">
                <a:solidFill>
                  <a:srgbClr val="5F6368"/>
                </a:solidFill>
                <a:latin typeface="arial" panose="020B0604020202020204" pitchFamily="34" charset="0"/>
                <a:hlinkClick r:id="rId1"/>
              </a:rPr>
              <a:t>playing</a:t>
            </a:r>
            <a:r>
              <a:rPr dirty="0" lang="en-US">
                <a:solidFill>
                  <a:srgbClr val="4D5156"/>
                </a:solidFill>
                <a:latin typeface="arial" panose="020B0604020202020204" pitchFamily="34" charset="0"/>
                <a:hlinkClick r:id="rId1"/>
              </a:rPr>
              <a:t> may actually improve their </a:t>
            </a:r>
            <a:r>
              <a:rPr b="1" dirty="0" lang="en-US">
                <a:solidFill>
                  <a:srgbClr val="5F6368"/>
                </a:solidFill>
                <a:latin typeface="arial" panose="020B0604020202020204" pitchFamily="34" charset="0"/>
                <a:hlinkClick r:id="rId1"/>
              </a:rPr>
              <a:t>literacy</a:t>
            </a:r>
            <a:r>
              <a:rPr dirty="0" lang="en-US">
                <a:solidFill>
                  <a:srgbClr val="4D5156"/>
                </a:solidFill>
                <a:latin typeface="arial" panose="020B0604020202020204" pitchFamily="34" charset="0"/>
                <a:hlinkClick r:id="rId1"/>
              </a:rPr>
              <a:t>, </a:t>
            </a:r>
            <a:r>
              <a:rPr b="1" dirty="0" lang="en-US">
                <a:solidFill>
                  <a:srgbClr val="5F6368"/>
                </a:solidFill>
                <a:latin typeface="arial" panose="020B0604020202020204" pitchFamily="34" charset="0"/>
                <a:hlinkClick r:id="rId1"/>
              </a:rPr>
              <a:t>communication skills</a:t>
            </a:r>
            <a:r>
              <a:rPr dirty="0" lang="en-US">
                <a:solidFill>
                  <a:srgbClr val="4D5156"/>
                </a:solidFill>
                <a:latin typeface="arial" panose="020B0604020202020204" pitchFamily="34" charset="0"/>
                <a:hlinkClick r:id="rId1"/>
              </a:rPr>
              <a:t> and overall mental well-being</a:t>
            </a:r>
            <a:endParaRPr dirty="0" lang="en-US"/>
          </a:p>
          <a:p>
            <a:endParaRPr dirty="0" sz="3200" lang="en-US"/>
          </a:p>
          <a:p>
            <a:endParaRPr dirty="0" sz="3200" lang="en-US">
              <a:solidFill>
                <a:srgbClr val="00B050"/>
              </a:solidFill>
              <a:latin typeface="arial" panose="020B0604020202020204" pitchFamily="34" charset="0"/>
            </a:endParaRPr>
          </a:p>
          <a:p>
            <a:endParaRPr dirty="0" sz="3200" lang="en-US"/>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552" name=""/>
        <p:cNvGrpSpPr/>
        <p:nvPr/>
      </p:nvGrpSpPr>
      <p:grpSpPr>
        <a:xfrm>
          <a:off x="0" y="0"/>
          <a:ext cx="0" cy="0"/>
          <a:chOff x="0" y="0"/>
          <a:chExt cx="0" cy="0"/>
        </a:xfrm>
      </p:grpSpPr>
      <p:sp>
        <p:nvSpPr>
          <p:cNvPr id="1048637" name="Content Placeholder 2"/>
          <p:cNvSpPr>
            <a:spLocks noGrp="1"/>
          </p:cNvSpPr>
          <p:nvPr>
            <p:ph idx="1"/>
          </p:nvPr>
        </p:nvSpPr>
        <p:spPr>
          <a:xfrm>
            <a:off x="0" y="0"/>
            <a:ext cx="12192000" cy="6858000"/>
          </a:xfrm>
        </p:spPr>
        <p:txBody>
          <a:bodyPr>
            <a:normAutofit/>
          </a:bodyPr>
          <a:p>
            <a:r>
              <a:rPr b="1" dirty="0" sz="3200" lang="en-US" smtClean="0">
                <a:solidFill>
                  <a:srgbClr val="5F6368"/>
                </a:solidFill>
                <a:latin typeface="arial" panose="020B0604020202020204" pitchFamily="34" charset="0"/>
              </a:rPr>
              <a:t>Q32. </a:t>
            </a:r>
            <a:r>
              <a:rPr b="1" dirty="0" sz="3200" lang="en-US">
                <a:solidFill>
                  <a:srgbClr val="5F6368"/>
                </a:solidFill>
                <a:latin typeface="arial" panose="020B0604020202020204" pitchFamily="34" charset="0"/>
              </a:rPr>
              <a:t>The ability to perform the same action in both directions but being aware that it is the same action is called:</a:t>
            </a:r>
          </a:p>
          <a:p>
            <a:pPr indent="-342900" marL="342900">
              <a:buAutoNum type="alphaUcPeriod"/>
            </a:pPr>
            <a:r>
              <a:rPr b="1" dirty="0" sz="3200" lang="en-US">
                <a:solidFill>
                  <a:srgbClr val="FF0000"/>
                </a:solidFill>
                <a:latin typeface="arial" panose="020B0604020202020204" pitchFamily="34" charset="0"/>
              </a:rPr>
              <a:t>Mental reversibility</a:t>
            </a:r>
          </a:p>
          <a:p>
            <a:pPr indent="-342900" marL="342900">
              <a:buAutoNum type="alphaUcPeriod"/>
            </a:pPr>
            <a:r>
              <a:rPr b="1" dirty="0" sz="3200" lang="en-US">
                <a:solidFill>
                  <a:srgbClr val="5F6368"/>
                </a:solidFill>
                <a:latin typeface="arial" panose="020B0604020202020204" pitchFamily="34" charset="0"/>
              </a:rPr>
              <a:t>Mental </a:t>
            </a:r>
            <a:r>
              <a:rPr b="1" dirty="0" sz="3200" lang="en-US" err="1">
                <a:solidFill>
                  <a:srgbClr val="5F6368"/>
                </a:solidFill>
                <a:latin typeface="arial" panose="020B0604020202020204" pitchFamily="34" charset="0"/>
              </a:rPr>
              <a:t>irreversibity</a:t>
            </a:r>
            <a:endParaRPr b="1" dirty="0" sz="3200" lang="en-US">
              <a:solidFill>
                <a:srgbClr val="5F6368"/>
              </a:solidFill>
              <a:latin typeface="arial" panose="020B0604020202020204" pitchFamily="34" charset="0"/>
            </a:endParaRPr>
          </a:p>
          <a:p>
            <a:pPr indent="-342900" marL="342900">
              <a:buAutoNum type="alphaUcPeriod"/>
            </a:pPr>
            <a:r>
              <a:rPr b="1" dirty="0" sz="3200" lang="en-US">
                <a:solidFill>
                  <a:srgbClr val="5F6368"/>
                </a:solidFill>
                <a:latin typeface="arial" panose="020B0604020202020204" pitchFamily="34" charset="0"/>
              </a:rPr>
              <a:t>Logic</a:t>
            </a:r>
          </a:p>
          <a:p>
            <a:pPr indent="-342900" marL="342900">
              <a:buAutoNum type="alphaUcPeriod"/>
            </a:pPr>
            <a:r>
              <a:rPr b="1" dirty="0" sz="3200" lang="en-US">
                <a:solidFill>
                  <a:srgbClr val="5F6368"/>
                </a:solidFill>
                <a:latin typeface="arial" panose="020B0604020202020204" pitchFamily="34" charset="0"/>
              </a:rPr>
              <a:t>Mastery of math </a:t>
            </a:r>
            <a:r>
              <a:rPr b="1" dirty="0" sz="3200" lang="en-US" smtClean="0">
                <a:solidFill>
                  <a:srgbClr val="5F6368"/>
                </a:solidFill>
                <a:latin typeface="arial" panose="020B0604020202020204" pitchFamily="34" charset="0"/>
              </a:rPr>
              <a:t>operations</a:t>
            </a:r>
          </a:p>
          <a:p>
            <a:r>
              <a:rPr dirty="0" sz="3200" lang="en-US" smtClean="0"/>
              <a:t>Q33. </a:t>
            </a:r>
            <a:r>
              <a:rPr dirty="0" sz="3200" lang="en-US"/>
              <a:t>the formula of intelligent Quotient is:</a:t>
            </a:r>
          </a:p>
          <a:p>
            <a:pPr indent="-342900" marL="342900">
              <a:buAutoNum type="alphaUcPeriod"/>
            </a:pPr>
            <a:r>
              <a:rPr dirty="0" sz="3200" lang="en-US"/>
              <a:t>CA/MA</a:t>
            </a:r>
          </a:p>
          <a:p>
            <a:pPr indent="-342900" marL="342900">
              <a:buAutoNum type="alphaUcPeriod"/>
            </a:pPr>
            <a:r>
              <a:rPr dirty="0" sz="3200" lang="en-US">
                <a:solidFill>
                  <a:srgbClr val="FF0000"/>
                </a:solidFill>
              </a:rPr>
              <a:t>MA/CA</a:t>
            </a:r>
          </a:p>
          <a:p>
            <a:pPr indent="-342900" marL="342900">
              <a:buAutoNum type="alphaUcPeriod"/>
            </a:pPr>
            <a:r>
              <a:rPr dirty="0" sz="3200" lang="en-US"/>
              <a:t>MC/AC</a:t>
            </a:r>
          </a:p>
          <a:p>
            <a:pPr indent="-342900" marL="342900">
              <a:buAutoNum type="alphaUcPeriod"/>
            </a:pPr>
            <a:r>
              <a:rPr dirty="0" sz="3200" lang="en-US"/>
              <a:t>CC/AM</a:t>
            </a:r>
          </a:p>
          <a:p>
            <a:pPr indent="0" marL="0">
              <a:buNone/>
            </a:pPr>
            <a:endParaRPr b="1" dirty="0" sz="3200" lang="en-US">
              <a:solidFill>
                <a:srgbClr val="5F6368"/>
              </a:solidFill>
              <a:latin typeface="arial" panose="020B0604020202020204" pitchFamily="34" charset="0"/>
            </a:endParaRPr>
          </a:p>
          <a:p>
            <a:endParaRPr dirty="0" sz="3200" lang="en-US"/>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553" name=""/>
        <p:cNvGrpSpPr/>
        <p:nvPr/>
      </p:nvGrpSpPr>
      <p:grpSpPr>
        <a:xfrm>
          <a:off x="0" y="0"/>
          <a:ext cx="0" cy="0"/>
          <a:chOff x="0" y="0"/>
          <a:chExt cx="0" cy="0"/>
        </a:xfrm>
      </p:grpSpPr>
      <p:sp>
        <p:nvSpPr>
          <p:cNvPr id="1048638" name="Content Placeholder 2"/>
          <p:cNvSpPr>
            <a:spLocks noGrp="1"/>
          </p:cNvSpPr>
          <p:nvPr>
            <p:ph idx="1"/>
          </p:nvPr>
        </p:nvSpPr>
        <p:spPr>
          <a:xfrm>
            <a:off x="0" y="0"/>
            <a:ext cx="12192000" cy="6858000"/>
          </a:xfrm>
        </p:spPr>
        <p:txBody>
          <a:bodyPr>
            <a:normAutofit/>
          </a:bodyPr>
          <a:p>
            <a:r>
              <a:rPr dirty="0" sz="3600" lang="en-US" smtClean="0"/>
              <a:t>Q34. </a:t>
            </a:r>
            <a:r>
              <a:rPr dirty="0" sz="3600" lang="en-US"/>
              <a:t>intelligent Quotient is:</a:t>
            </a:r>
          </a:p>
          <a:p>
            <a:pPr indent="-342900" marL="342900">
              <a:buAutoNum type="alphaUcPeriod"/>
            </a:pPr>
            <a:r>
              <a:rPr dirty="0" sz="3600" lang="en-US"/>
              <a:t>Ability of performing a task</a:t>
            </a:r>
          </a:p>
          <a:p>
            <a:pPr indent="-342900" marL="342900">
              <a:buAutoNum type="alphaUcPeriod"/>
            </a:pPr>
            <a:r>
              <a:rPr dirty="0" sz="3600" lang="en-US">
                <a:solidFill>
                  <a:srgbClr val="FF0000"/>
                </a:solidFill>
              </a:rPr>
              <a:t>A measure of reasoning ability</a:t>
            </a:r>
          </a:p>
          <a:p>
            <a:pPr indent="-342900" marL="342900">
              <a:buAutoNum type="alphaUcPeriod"/>
            </a:pPr>
            <a:r>
              <a:rPr dirty="0" sz="3600" lang="en-US"/>
              <a:t>A test for academic placement</a:t>
            </a:r>
          </a:p>
          <a:p>
            <a:pPr indent="-342900" marL="342900">
              <a:buAutoNum type="alphaUcPeriod"/>
            </a:pPr>
            <a:r>
              <a:rPr dirty="0" sz="3600" lang="en-US"/>
              <a:t>A and C are </a:t>
            </a:r>
            <a:r>
              <a:rPr dirty="0" sz="3600" lang="en-US" smtClean="0"/>
              <a:t>collect</a:t>
            </a:r>
          </a:p>
          <a:p>
            <a:r>
              <a:rPr dirty="0" sz="3600" lang="en-US" smtClean="0"/>
              <a:t>Q35. </a:t>
            </a:r>
            <a:r>
              <a:rPr dirty="0" sz="3600" lang="en-US"/>
              <a:t>the multiple intelligence domain specific intelligence are:</a:t>
            </a:r>
          </a:p>
          <a:p>
            <a:pPr indent="-342900" marL="342900">
              <a:buAutoNum type="alphaUcPeriod"/>
            </a:pPr>
            <a:r>
              <a:rPr dirty="0" sz="3600" lang="en-US"/>
              <a:t>3</a:t>
            </a:r>
          </a:p>
          <a:p>
            <a:pPr indent="-342900" marL="342900">
              <a:buAutoNum type="alphaUcPeriod"/>
            </a:pPr>
            <a:r>
              <a:rPr dirty="0" sz="3600" lang="en-US"/>
              <a:t>7</a:t>
            </a:r>
          </a:p>
          <a:p>
            <a:pPr indent="-342900" marL="342900">
              <a:buAutoNum type="alphaUcPeriod"/>
            </a:pPr>
            <a:r>
              <a:rPr dirty="0" sz="3600" lang="en-US"/>
              <a:t>6</a:t>
            </a:r>
          </a:p>
          <a:p>
            <a:pPr indent="-342900" marL="342900">
              <a:buAutoNum type="alphaUcPeriod"/>
            </a:pPr>
            <a:r>
              <a:rPr dirty="0" sz="3600" lang="en-US">
                <a:solidFill>
                  <a:srgbClr val="FF0000"/>
                </a:solidFill>
              </a:rPr>
              <a:t>8</a:t>
            </a:r>
          </a:p>
          <a:p>
            <a:pPr indent="-342900" marL="342900">
              <a:buAutoNum type="alphaUcPeriod"/>
            </a:pPr>
            <a:endParaRPr dirty="0" sz="3600" lang="en-US"/>
          </a:p>
          <a:p>
            <a:endParaRPr dirty="0" sz="3600" lang="en-US"/>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554" name=""/>
        <p:cNvGrpSpPr/>
        <p:nvPr/>
      </p:nvGrpSpPr>
      <p:grpSpPr>
        <a:xfrm>
          <a:off x="0" y="0"/>
          <a:ext cx="0" cy="0"/>
          <a:chOff x="0" y="0"/>
          <a:chExt cx="0" cy="0"/>
        </a:xfrm>
      </p:grpSpPr>
      <p:sp>
        <p:nvSpPr>
          <p:cNvPr id="1048639" name="Content Placeholder 2"/>
          <p:cNvSpPr>
            <a:spLocks noGrp="1"/>
          </p:cNvSpPr>
          <p:nvPr>
            <p:ph idx="1"/>
          </p:nvPr>
        </p:nvSpPr>
        <p:spPr>
          <a:xfrm>
            <a:off x="0" y="0"/>
            <a:ext cx="12192000" cy="6858000"/>
          </a:xfrm>
        </p:spPr>
        <p:txBody>
          <a:bodyPr>
            <a:normAutofit fontScale="96429" lnSpcReduction="20000"/>
          </a:bodyPr>
          <a:p>
            <a:r>
              <a:rPr b="1" dirty="0" lang="en-US" smtClean="0">
                <a:solidFill>
                  <a:srgbClr val="202124"/>
                </a:solidFill>
                <a:latin typeface="arial" panose="020B0604020202020204" pitchFamily="34" charset="0"/>
              </a:rPr>
              <a:t>Q36. </a:t>
            </a:r>
            <a:r>
              <a:rPr b="1" dirty="0" lang="en-US">
                <a:solidFill>
                  <a:srgbClr val="202124"/>
                </a:solidFill>
                <a:latin typeface="arial" panose="020B0604020202020204" pitchFamily="34" charset="0"/>
              </a:rPr>
              <a:t>The learning process that engage students by making real world connections through exploration and high-level questioning is:</a:t>
            </a:r>
          </a:p>
          <a:p>
            <a:pPr indent="-342900" marL="342900">
              <a:buAutoNum type="alphaUcPeriod"/>
            </a:pPr>
            <a:r>
              <a:rPr b="1" dirty="0" lang="en-US">
                <a:solidFill>
                  <a:srgbClr val="FF0000"/>
                </a:solidFill>
                <a:latin typeface="arial" panose="020B0604020202020204" pitchFamily="34" charset="0"/>
              </a:rPr>
              <a:t>Inquiry based learning </a:t>
            </a:r>
          </a:p>
          <a:p>
            <a:pPr indent="-342900" marL="342900">
              <a:buAutoNum type="alphaUcPeriod"/>
            </a:pPr>
            <a:r>
              <a:rPr b="1" dirty="0" lang="en-US">
                <a:solidFill>
                  <a:srgbClr val="202124"/>
                </a:solidFill>
                <a:latin typeface="arial" panose="020B0604020202020204" pitchFamily="34" charset="0"/>
              </a:rPr>
              <a:t>Project methods</a:t>
            </a:r>
          </a:p>
          <a:p>
            <a:pPr indent="-342900" marL="342900">
              <a:buAutoNum type="alphaUcPeriod"/>
            </a:pPr>
            <a:r>
              <a:rPr b="1" dirty="0" lang="en-US">
                <a:solidFill>
                  <a:srgbClr val="202124"/>
                </a:solidFill>
                <a:latin typeface="arial" panose="020B0604020202020204" pitchFamily="34" charset="0"/>
              </a:rPr>
              <a:t>Socratic method</a:t>
            </a:r>
          </a:p>
          <a:p>
            <a:pPr indent="-342900" marL="342900">
              <a:buAutoNum type="alphaUcPeriod"/>
            </a:pPr>
            <a:r>
              <a:rPr b="1" dirty="0" lang="en-US">
                <a:solidFill>
                  <a:srgbClr val="202124"/>
                </a:solidFill>
                <a:latin typeface="arial" panose="020B0604020202020204" pitchFamily="34" charset="0"/>
              </a:rPr>
              <a:t>None is </a:t>
            </a:r>
            <a:r>
              <a:rPr b="1" dirty="0" lang="en-US" smtClean="0">
                <a:solidFill>
                  <a:srgbClr val="202124"/>
                </a:solidFill>
                <a:latin typeface="arial" panose="020B0604020202020204" pitchFamily="34" charset="0"/>
              </a:rPr>
              <a:t>wrong</a:t>
            </a:r>
          </a:p>
          <a:p>
            <a:r>
              <a:rPr dirty="0" lang="en-US" smtClean="0">
                <a:solidFill>
                  <a:srgbClr val="202124"/>
                </a:solidFill>
                <a:latin typeface="arial" panose="020B0604020202020204" pitchFamily="34" charset="0"/>
              </a:rPr>
              <a:t>Q37. </a:t>
            </a:r>
            <a:r>
              <a:rPr dirty="0" lang="en-US">
                <a:solidFill>
                  <a:srgbClr val="202124"/>
                </a:solidFill>
                <a:latin typeface="arial" panose="020B0604020202020204" pitchFamily="34" charset="0"/>
              </a:rPr>
              <a:t>the teaching method known as ‘PROJECT METHOD” is attributed to:</a:t>
            </a:r>
          </a:p>
          <a:p>
            <a:pPr indent="-342900" marL="342900">
              <a:buAutoNum type="alphaUcPeriod"/>
            </a:pPr>
            <a:r>
              <a:rPr dirty="0" lang="en-US">
                <a:solidFill>
                  <a:srgbClr val="202124"/>
                </a:solidFill>
                <a:latin typeface="arial" panose="020B0604020202020204" pitchFamily="34" charset="0"/>
              </a:rPr>
              <a:t>John Dewey</a:t>
            </a:r>
          </a:p>
          <a:p>
            <a:pPr indent="-342900" marL="342900">
              <a:buAutoNum type="alphaUcPeriod"/>
            </a:pPr>
            <a:r>
              <a:rPr dirty="0" lang="en-US">
                <a:solidFill>
                  <a:srgbClr val="202124"/>
                </a:solidFill>
                <a:latin typeface="arial" panose="020B0604020202020204" pitchFamily="34" charset="0"/>
              </a:rPr>
              <a:t>Benjamin Bloom</a:t>
            </a:r>
          </a:p>
          <a:p>
            <a:pPr indent="-342900" marL="342900">
              <a:buAutoNum type="alphaUcPeriod"/>
            </a:pPr>
            <a:r>
              <a:rPr dirty="0" lang="en-US">
                <a:solidFill>
                  <a:srgbClr val="FF0000"/>
                </a:solidFill>
                <a:latin typeface="arial" panose="020B0604020202020204" pitchFamily="34" charset="0"/>
              </a:rPr>
              <a:t>William Kilpatrick</a:t>
            </a:r>
          </a:p>
          <a:p>
            <a:pPr indent="-342900" marL="342900">
              <a:buAutoNum type="alphaUcPeriod"/>
            </a:pPr>
            <a:r>
              <a:rPr dirty="0" lang="en-US" smtClean="0">
                <a:solidFill>
                  <a:srgbClr val="202124"/>
                </a:solidFill>
                <a:latin typeface="arial" panose="020B0604020202020204" pitchFamily="34" charset="0"/>
              </a:rPr>
              <a:t>Plato</a:t>
            </a:r>
          </a:p>
          <a:p>
            <a:pPr indent="0" marL="0">
              <a:buNone/>
            </a:pPr>
            <a:r>
              <a:rPr dirty="0" lang="en-US">
                <a:hlinkClick r:id="rId1"/>
              </a:rPr>
              <a:t>The idea was thought to have originally been introduced in 1908 as a new method of teaching agriculture, but educator </a:t>
            </a:r>
            <a:r>
              <a:rPr b="1" dirty="0" lang="en-US">
                <a:hlinkClick r:id="rId1"/>
              </a:rPr>
              <a:t>William H.</a:t>
            </a:r>
            <a:r>
              <a:rPr dirty="0" lang="en-US">
                <a:hlinkClick r:id="rId1"/>
              </a:rPr>
              <a:t> </a:t>
            </a:r>
            <a:r>
              <a:rPr b="1" dirty="0" lang="en-US">
                <a:hlinkClick r:id="rId1"/>
              </a:rPr>
              <a:t>Kilpatrick</a:t>
            </a:r>
            <a:r>
              <a:rPr dirty="0" lang="en-US">
                <a:hlinkClick r:id="rId1"/>
              </a:rPr>
              <a:t> elaborated the concept and popularized it worldwide in his famous article, "The Project Method" (1918).</a:t>
            </a:r>
            <a:endParaRPr dirty="0" lang="en-US">
              <a:solidFill>
                <a:srgbClr val="202124"/>
              </a:solidFill>
              <a:latin typeface="arial" panose="020B0604020202020204" pitchFamily="34" charset="0"/>
            </a:endParaRPr>
          </a:p>
          <a:p>
            <a:pPr indent="-342900" marL="342900">
              <a:buAutoNum type="alphaUcPeriod"/>
            </a:pPr>
            <a:endParaRPr b="1"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555" name=""/>
        <p:cNvGrpSpPr/>
        <p:nvPr/>
      </p:nvGrpSpPr>
      <p:grpSpPr>
        <a:xfrm>
          <a:off x="0" y="0"/>
          <a:ext cx="0" cy="0"/>
          <a:chOff x="0" y="0"/>
          <a:chExt cx="0" cy="0"/>
        </a:xfrm>
      </p:grpSpPr>
      <p:sp>
        <p:nvSpPr>
          <p:cNvPr id="1048640" name="Content Placeholder 2"/>
          <p:cNvSpPr>
            <a:spLocks noGrp="1"/>
          </p:cNvSpPr>
          <p:nvPr>
            <p:ph idx="1"/>
          </p:nvPr>
        </p:nvSpPr>
        <p:spPr>
          <a:xfrm>
            <a:off x="0" y="0"/>
            <a:ext cx="12192000" cy="6858000"/>
          </a:xfrm>
        </p:spPr>
        <p:txBody>
          <a:bodyPr>
            <a:normAutofit fontScale="92857" lnSpcReduction="10000"/>
          </a:bodyPr>
          <a:p>
            <a:r>
              <a:rPr dirty="0" lang="en-US">
                <a:solidFill>
                  <a:srgbClr val="202124"/>
                </a:solidFill>
                <a:latin typeface="arial" panose="020B0604020202020204" pitchFamily="34" charset="0"/>
              </a:rPr>
              <a:t>Q38. the theory which focuses on a student’s lack of belonging in a social setting as the primary result of classroom misbehavior is:</a:t>
            </a:r>
          </a:p>
          <a:p>
            <a:pPr indent="-342900" marL="342900">
              <a:buAutoNum type="alphaUcPeriod"/>
            </a:pPr>
            <a:r>
              <a:rPr dirty="0" lang="en-US">
                <a:solidFill>
                  <a:srgbClr val="FF0000"/>
                </a:solidFill>
                <a:latin typeface="arial" panose="020B0604020202020204" pitchFamily="34" charset="0"/>
              </a:rPr>
              <a:t>Goal centered theory</a:t>
            </a:r>
          </a:p>
          <a:p>
            <a:pPr indent="-342900" marL="342900">
              <a:buAutoNum type="alphaUcPeriod"/>
            </a:pPr>
            <a:r>
              <a:rPr dirty="0" lang="en-US">
                <a:solidFill>
                  <a:srgbClr val="202124"/>
                </a:solidFill>
                <a:latin typeface="arial" panose="020B0604020202020204" pitchFamily="34" charset="0"/>
              </a:rPr>
              <a:t>Choice theory</a:t>
            </a:r>
          </a:p>
          <a:p>
            <a:pPr indent="-342900" marL="342900">
              <a:buAutoNum type="alphaUcPeriod"/>
            </a:pPr>
            <a:r>
              <a:rPr dirty="0" lang="en-US">
                <a:solidFill>
                  <a:srgbClr val="202124"/>
                </a:solidFill>
                <a:latin typeface="arial" panose="020B0604020202020204" pitchFamily="34" charset="0"/>
              </a:rPr>
              <a:t>Motivation theory</a:t>
            </a:r>
          </a:p>
          <a:p>
            <a:pPr indent="-342900" marL="342900">
              <a:buAutoNum type="alphaUcPeriod"/>
            </a:pPr>
            <a:r>
              <a:rPr dirty="0" lang="en-US">
                <a:solidFill>
                  <a:srgbClr val="202124"/>
                </a:solidFill>
                <a:latin typeface="arial" panose="020B0604020202020204" pitchFamily="34" charset="0"/>
              </a:rPr>
              <a:t>A and C are </a:t>
            </a:r>
            <a:r>
              <a:rPr dirty="0" lang="en-US" smtClean="0">
                <a:solidFill>
                  <a:srgbClr val="202124"/>
                </a:solidFill>
                <a:latin typeface="arial" panose="020B0604020202020204" pitchFamily="34" charset="0"/>
              </a:rPr>
              <a:t>correct</a:t>
            </a:r>
          </a:p>
          <a:p>
            <a:r>
              <a:rPr b="1" dirty="0" lang="en-US" smtClean="0">
                <a:solidFill>
                  <a:srgbClr val="202124"/>
                </a:solidFill>
                <a:latin typeface="arial" panose="020B0604020202020204" pitchFamily="34" charset="0"/>
              </a:rPr>
              <a:t>Q39. </a:t>
            </a:r>
            <a:r>
              <a:rPr b="1" dirty="0" lang="en-US">
                <a:solidFill>
                  <a:srgbClr val="202124"/>
                </a:solidFill>
                <a:latin typeface="arial" panose="020B0604020202020204" pitchFamily="34" charset="0"/>
              </a:rPr>
              <a:t>Here are different test A, B and C. test A consists of one question. Each response is scored independently by three raters. Test b consists of two questions. Each response is scored independently by two rater. There are separate panels of the two items. Test C consists of five questions. Each response is scored by one rater. There are </a:t>
            </a:r>
            <a:r>
              <a:rPr b="1" dirty="0" lang="en-US" err="1">
                <a:solidFill>
                  <a:srgbClr val="202124"/>
                </a:solidFill>
                <a:latin typeface="arial" panose="020B0604020202020204" pitchFamily="34" charset="0"/>
              </a:rPr>
              <a:t>sparate</a:t>
            </a:r>
            <a:r>
              <a:rPr b="1" dirty="0" lang="en-US">
                <a:solidFill>
                  <a:srgbClr val="202124"/>
                </a:solidFill>
                <a:latin typeface="arial" panose="020B0604020202020204" pitchFamily="34" charset="0"/>
              </a:rPr>
              <a:t> panels of rates for the five items. Which test will have the highest alternate form of reliability? </a:t>
            </a:r>
          </a:p>
          <a:p>
            <a:pPr indent="-342900" marL="342900">
              <a:buAutoNum type="alphaUcPeriod"/>
            </a:pPr>
            <a:r>
              <a:rPr b="1" dirty="0" lang="en-US">
                <a:solidFill>
                  <a:srgbClr val="202124"/>
                </a:solidFill>
                <a:latin typeface="arial" panose="020B0604020202020204" pitchFamily="34" charset="0"/>
              </a:rPr>
              <a:t>test B</a:t>
            </a:r>
          </a:p>
          <a:p>
            <a:pPr indent="-342900" marL="342900">
              <a:buAutoNum type="alphaUcPeriod"/>
            </a:pPr>
            <a:r>
              <a:rPr b="1" dirty="0" lang="en-US">
                <a:solidFill>
                  <a:srgbClr val="FF0000"/>
                </a:solidFill>
                <a:latin typeface="arial" panose="020B0604020202020204" pitchFamily="34" charset="0"/>
              </a:rPr>
              <a:t>Test C</a:t>
            </a:r>
          </a:p>
          <a:p>
            <a:pPr indent="-342900" marL="342900">
              <a:buAutoNum type="alphaUcPeriod"/>
            </a:pPr>
            <a:r>
              <a:rPr b="1" dirty="0" lang="en-US">
                <a:solidFill>
                  <a:srgbClr val="202124"/>
                </a:solidFill>
                <a:latin typeface="arial" panose="020B0604020202020204" pitchFamily="34" charset="0"/>
              </a:rPr>
              <a:t>Test A</a:t>
            </a:r>
          </a:p>
          <a:p>
            <a:pPr indent="-342900" marL="342900">
              <a:buAutoNum type="alphaUcPeriod"/>
            </a:pPr>
            <a:r>
              <a:rPr b="1" dirty="0" lang="en-US">
                <a:solidFill>
                  <a:srgbClr val="202124"/>
                </a:solidFill>
                <a:latin typeface="arial" panose="020B0604020202020204" pitchFamily="34" charset="0"/>
              </a:rPr>
              <a:t>Test A and </a:t>
            </a:r>
            <a:r>
              <a:rPr b="1" dirty="0" lang="en-US" smtClean="0">
                <a:solidFill>
                  <a:srgbClr val="202124"/>
                </a:solidFill>
                <a:latin typeface="arial" panose="020B0604020202020204" pitchFamily="34" charset="0"/>
              </a:rPr>
              <a:t>C</a:t>
            </a:r>
            <a:endParaRPr dirty="0" lang="en-US">
              <a:solidFill>
                <a:srgbClr val="202124"/>
              </a:solidFill>
              <a:latin typeface="arial" panose="020B0604020202020204" pitchFamily="34" charset="0"/>
            </a:endParaRPr>
          </a:p>
          <a:p>
            <a:endParaRPr dirty="0" lang="en-US"/>
          </a:p>
        </p:txBody>
      </p:sp>
      <p:sp>
        <p:nvSpPr>
          <p:cNvPr id="1048641" name="Rectangle 1"/>
          <p:cNvSpPr/>
          <p:nvPr/>
        </p:nvSpPr>
        <p:spPr>
          <a:xfrm>
            <a:off x="3815644" y="830703"/>
            <a:ext cx="8105423" cy="1569660"/>
          </a:xfrm>
          <a:prstGeom prst="rect"/>
        </p:spPr>
        <p:style>
          <a:lnRef idx="2">
            <a:schemeClr val="accent1"/>
          </a:lnRef>
          <a:fillRef idx="1">
            <a:schemeClr val="lt1"/>
          </a:fillRef>
          <a:effectRef idx="0">
            <a:schemeClr val="accent1"/>
          </a:effectRef>
          <a:fontRef idx="minor">
            <a:schemeClr val="dk1"/>
          </a:fontRef>
        </p:style>
        <p:txBody>
          <a:bodyPr wrap="square">
            <a:spAutoFit/>
          </a:bodyPr>
          <a:p>
            <a:r>
              <a:rPr b="1" dirty="0" sz="2400" lang="en-US">
                <a:solidFill>
                  <a:srgbClr val="202124"/>
                </a:solidFill>
                <a:latin typeface="arial" panose="020B0604020202020204" pitchFamily="34" charset="0"/>
                <a:hlinkClick r:id="rId1"/>
              </a:rPr>
              <a:t>Rudolph </a:t>
            </a:r>
            <a:r>
              <a:rPr b="1" dirty="0" sz="2400" lang="en-US" err="1">
                <a:solidFill>
                  <a:srgbClr val="202124"/>
                </a:solidFill>
                <a:latin typeface="arial" panose="020B0604020202020204" pitchFamily="34" charset="0"/>
                <a:hlinkClick r:id="rId1"/>
              </a:rPr>
              <a:t>Dreikurs</a:t>
            </a:r>
            <a:r>
              <a:rPr b="1" dirty="0" sz="2400" lang="en-US">
                <a:solidFill>
                  <a:srgbClr val="202124"/>
                </a:solidFill>
                <a:latin typeface="arial" panose="020B0604020202020204" pitchFamily="34" charset="0"/>
                <a:hlinkClick r:id="rId1"/>
              </a:rPr>
              <a:t>' Goal Centered Theory</a:t>
            </a:r>
            <a:r>
              <a:rPr dirty="0" sz="2400" lang="en-US">
                <a:solidFill>
                  <a:srgbClr val="202124"/>
                </a:solidFill>
                <a:latin typeface="arial" panose="020B0604020202020204" pitchFamily="34" charset="0"/>
                <a:hlinkClick r:id="rId1"/>
              </a:rPr>
              <a:t> focuses on a student's lack of belonging in a social setting as the primary result of classroom misbehavior and that behaviour is a choice within ourselves</a:t>
            </a:r>
            <a:endParaRPr dirty="0" sz="2400" lang="en-US"/>
          </a:p>
        </p:txBody>
      </p:sp>
      <mc:AlternateContent xmlns:mc="http://schemas.openxmlformats.org/markup-compatibility/2006">
        <mc:Choice xmlns:p14="http://schemas.microsoft.com/office/powerpoint/2010/main" Requires="p14">
          <p:contentPart p14:bwMode="auto" r:id="rId2">
            <p14:nvContentPartPr>
              <p14:cNvPr id="2097160" name="Ink 3"/>
              <p14:cNvContentPartPr/>
              <p14:nvPr/>
            </p14:nvContentPartPr>
            <p14:xfrm>
              <a:off x="1643040" y="3018240"/>
              <a:ext cx="10546200" cy="2679120"/>
            </p14:xfrm>
          </p:contentPart>
        </mc:Choice>
        <mc:Fallback>
          <p:pic>
            <p:nvPicPr>
              <p:cNvPr id="2097160" name="Ink 3"/>
              <p:cNvPicPr>
                <a:picLocks/>
              </p:cNvPicPr>
              <p:nvPr/>
            </p:nvPicPr>
            <p:blipFill>
              <a:blip xmlns:r="http://schemas.openxmlformats.org/officeDocument/2006/relationships" r:embed="rId3"/>
              <a:stretch>
                <a:fillRect/>
              </a:stretch>
            </p:blipFill>
            <p:spPr>
              <a:xfrm>
                <a:off x="1643040" y="3018240"/>
                <a:ext cx="10546200" cy="2679120"/>
              </a:xfrm>
              <a:prstGeom prst="rect"/>
            </p:spPr>
          </p:pic>
        </mc:Fallback>
      </mc:AlternateContent>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556" name=""/>
        <p:cNvGrpSpPr/>
        <p:nvPr/>
      </p:nvGrpSpPr>
      <p:grpSpPr>
        <a:xfrm>
          <a:off x="0" y="0"/>
          <a:ext cx="0" cy="0"/>
          <a:chOff x="0" y="0"/>
          <a:chExt cx="0" cy="0"/>
        </a:xfrm>
      </p:grpSpPr>
      <p:sp>
        <p:nvSpPr>
          <p:cNvPr id="1048642" name="Content Placeholder 2"/>
          <p:cNvSpPr>
            <a:spLocks noGrp="1"/>
          </p:cNvSpPr>
          <p:nvPr>
            <p:ph idx="1"/>
          </p:nvPr>
        </p:nvSpPr>
        <p:spPr>
          <a:xfrm>
            <a:off x="0" y="0"/>
            <a:ext cx="12192000" cy="6858000"/>
          </a:xfrm>
        </p:spPr>
        <p:txBody>
          <a:bodyPr>
            <a:normAutofit fontScale="85714" lnSpcReduction="20000"/>
          </a:bodyPr>
          <a:p>
            <a:r>
              <a:rPr b="1" dirty="0" lang="en-US" smtClean="0">
                <a:solidFill>
                  <a:srgbClr val="202124"/>
                </a:solidFill>
                <a:latin typeface="arial" panose="020B0604020202020204" pitchFamily="34" charset="0"/>
              </a:rPr>
              <a:t>Q40. </a:t>
            </a:r>
            <a:r>
              <a:rPr b="1" dirty="0" lang="en-US">
                <a:solidFill>
                  <a:srgbClr val="202124"/>
                </a:solidFill>
                <a:latin typeface="arial" panose="020B0604020202020204" pitchFamily="34" charset="0"/>
              </a:rPr>
              <a:t>The law by which the connection between a stimuli and a response can be strengthened by practice or weakened discontinuation of the practice is called:</a:t>
            </a:r>
          </a:p>
          <a:p>
            <a:pPr indent="-342900" marL="342900">
              <a:buAutoNum type="alphaUcPeriod"/>
            </a:pPr>
            <a:r>
              <a:rPr b="1" dirty="0" lang="en-US">
                <a:solidFill>
                  <a:srgbClr val="FF0000"/>
                </a:solidFill>
                <a:latin typeface="arial" panose="020B0604020202020204" pitchFamily="34" charset="0"/>
              </a:rPr>
              <a:t>Law of exercise</a:t>
            </a:r>
          </a:p>
          <a:p>
            <a:pPr indent="-342900" marL="342900">
              <a:buAutoNum type="alphaUcPeriod"/>
            </a:pPr>
            <a:r>
              <a:rPr b="1" dirty="0" lang="en-US">
                <a:solidFill>
                  <a:srgbClr val="202124"/>
                </a:solidFill>
                <a:latin typeface="arial" panose="020B0604020202020204" pitchFamily="34" charset="0"/>
              </a:rPr>
              <a:t>Law of engagement</a:t>
            </a:r>
          </a:p>
          <a:p>
            <a:pPr indent="-342900" marL="342900">
              <a:buAutoNum type="alphaUcPeriod"/>
            </a:pPr>
            <a:r>
              <a:rPr b="1" dirty="0" lang="en-US">
                <a:solidFill>
                  <a:srgbClr val="202124"/>
                </a:solidFill>
                <a:latin typeface="arial" panose="020B0604020202020204" pitchFamily="34" charset="0"/>
              </a:rPr>
              <a:t>Law of effect</a:t>
            </a:r>
          </a:p>
          <a:p>
            <a:pPr indent="-342900" marL="342900">
              <a:buAutoNum type="alphaUcPeriod"/>
            </a:pPr>
            <a:r>
              <a:rPr b="1" dirty="0" lang="en-US">
                <a:solidFill>
                  <a:srgbClr val="202124"/>
                </a:solidFill>
                <a:latin typeface="arial" panose="020B0604020202020204" pitchFamily="34" charset="0"/>
              </a:rPr>
              <a:t>Law of </a:t>
            </a:r>
            <a:r>
              <a:rPr b="1" dirty="0" lang="en-US" smtClean="0">
                <a:solidFill>
                  <a:srgbClr val="202124"/>
                </a:solidFill>
                <a:latin typeface="arial" panose="020B0604020202020204" pitchFamily="34" charset="0"/>
              </a:rPr>
              <a:t>readiness</a:t>
            </a:r>
          </a:p>
          <a:p>
            <a:r>
              <a:rPr b="1" dirty="0" lang="en-US">
                <a:hlinkClick r:id="rId1"/>
              </a:rPr>
              <a:t>The Law of Effect</a:t>
            </a:r>
            <a:endParaRPr dirty="0" lang="en-US">
              <a:hlinkClick r:id="rId1"/>
            </a:endParaRPr>
          </a:p>
          <a:p>
            <a:r>
              <a:rPr dirty="0" lang="en-US">
                <a:hlinkClick r:id="rId1"/>
              </a:rPr>
              <a:t>This law states that the responses to a situation that have a satisfying state of affairs will be strengthened and will become a habitual response to that situation.</a:t>
            </a:r>
            <a:endParaRPr b="1" dirty="0" lang="en-US" smtClean="0">
              <a:solidFill>
                <a:srgbClr val="202124"/>
              </a:solidFill>
              <a:latin typeface="arial" panose="020B0604020202020204" pitchFamily="34" charset="0"/>
            </a:endParaRPr>
          </a:p>
          <a:p>
            <a:r>
              <a:rPr b="1" dirty="0" lang="en-US">
                <a:solidFill>
                  <a:srgbClr val="202124"/>
                </a:solidFill>
                <a:latin typeface="arial" panose="020B0604020202020204" pitchFamily="34" charset="0"/>
              </a:rPr>
              <a:t>Q41. in a school X there is a population of 1572 students, however, only ¾ of them study the course of biology. If you were requested to investigate how much the course is difficult for </a:t>
            </a:r>
            <a:r>
              <a:rPr b="1" dirty="0" lang="en-US" smtClean="0">
                <a:solidFill>
                  <a:srgbClr val="202124"/>
                </a:solidFill>
                <a:latin typeface="arial" panose="020B0604020202020204" pitchFamily="34" charset="0"/>
              </a:rPr>
              <a:t>students, a how big would be your sample if the margin error is 5%?</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200 students</a:t>
            </a:r>
          </a:p>
          <a:p>
            <a:pPr indent="-342900" marL="342900">
              <a:buAutoNum type="alphaUcPeriod"/>
            </a:pPr>
            <a:r>
              <a:rPr b="1" dirty="0" lang="en-US">
                <a:solidFill>
                  <a:srgbClr val="202124"/>
                </a:solidFill>
                <a:latin typeface="arial" panose="020B0604020202020204" pitchFamily="34" charset="0"/>
              </a:rPr>
              <a:t>172 students</a:t>
            </a:r>
          </a:p>
          <a:p>
            <a:pPr indent="-342900" marL="342900">
              <a:buAutoNum type="alphaUcPeriod"/>
            </a:pPr>
            <a:r>
              <a:rPr b="1" dirty="0" lang="en-US">
                <a:solidFill>
                  <a:srgbClr val="FF0000"/>
                </a:solidFill>
                <a:latin typeface="arial" panose="020B0604020202020204" pitchFamily="34" charset="0"/>
              </a:rPr>
              <a:t>299</a:t>
            </a:r>
          </a:p>
          <a:p>
            <a:pPr indent="-342900" marL="342900">
              <a:buAutoNum type="alphaUcPeriod"/>
            </a:pPr>
            <a:r>
              <a:rPr b="1" dirty="0" lang="en-US">
                <a:solidFill>
                  <a:srgbClr val="202124"/>
                </a:solidFill>
                <a:latin typeface="arial" panose="020B0604020202020204" pitchFamily="34" charset="0"/>
              </a:rPr>
              <a:t>342 </a:t>
            </a:r>
            <a:r>
              <a:rPr b="1" dirty="0" lang="en-US" smtClean="0">
                <a:solidFill>
                  <a:srgbClr val="202124"/>
                </a:solidFill>
                <a:latin typeface="arial" panose="020B0604020202020204" pitchFamily="34" charset="0"/>
              </a:rPr>
              <a:t>students 393</a:t>
            </a:r>
            <a:endParaRPr b="1" dirty="0" lang="en-US">
              <a:solidFill>
                <a:srgbClr val="202124"/>
              </a:solidFill>
              <a:latin typeface="arial" panose="020B0604020202020204" pitchFamily="34" charset="0"/>
            </a:endParaRPr>
          </a:p>
          <a:p>
            <a:pPr indent="-342900" marL="342900">
              <a:buAutoNum type="alphaUcPeriod"/>
            </a:pPr>
            <a:endParaRPr b="1" dirty="0" lang="en-US">
              <a:solidFill>
                <a:srgbClr val="202124"/>
              </a:solidFill>
              <a:latin typeface="arial" panose="020B0604020202020204" pitchFamily="34" charset="0"/>
            </a:endParaRPr>
          </a:p>
          <a:p>
            <a:endParaRPr dirty="0" lang="en-US"/>
          </a:p>
        </p:txBody>
      </p:sp>
      <mc:AlternateContent xmlns:mc="http://schemas.openxmlformats.org/markup-compatibility/2006">
        <mc:Choice xmlns:p14="http://schemas.microsoft.com/office/powerpoint/2010/main" Requires="p14">
          <p:contentPart p14:bwMode="auto" r:id="rId2">
            <p14:nvContentPartPr>
              <p14:cNvPr id="2097161" name="Ink 3"/>
              <p14:cNvContentPartPr/>
              <p14:nvPr/>
            </p14:nvContentPartPr>
            <p14:xfrm>
              <a:off x="1178640" y="4723920"/>
              <a:ext cx="7483680" cy="1330920"/>
            </p14:xfrm>
          </p:contentPart>
        </mc:Choice>
        <mc:Fallback>
          <p:pic>
            <p:nvPicPr>
              <p:cNvPr id="2097161" name="Ink 3"/>
              <p:cNvPicPr>
                <a:picLocks/>
              </p:cNvPicPr>
              <p:nvPr/>
            </p:nvPicPr>
            <p:blipFill>
              <a:blip xmlns:r="http://schemas.openxmlformats.org/officeDocument/2006/relationships" r:embed="rId3"/>
              <a:stretch>
                <a:fillRect/>
              </a:stretch>
            </p:blipFill>
            <p:spPr>
              <a:xfrm>
                <a:off x="1178640" y="4723920"/>
                <a:ext cx="7483680" cy="1330920"/>
              </a:xfrm>
              <a:prstGeom prst="rect"/>
            </p:spPr>
          </p:pic>
        </mc:Fallback>
      </mc:AlternateContent>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557" name=""/>
        <p:cNvGrpSpPr/>
        <p:nvPr/>
      </p:nvGrpSpPr>
      <p:grpSpPr>
        <a:xfrm>
          <a:off x="0" y="0"/>
          <a:ext cx="0" cy="0"/>
          <a:chOff x="0" y="0"/>
          <a:chExt cx="0" cy="0"/>
        </a:xfrm>
      </p:grpSpPr>
      <p:sp>
        <p:nvSpPr>
          <p:cNvPr id="1048643" name="Content Placeholder 2"/>
          <p:cNvSpPr>
            <a:spLocks noGrp="1"/>
          </p:cNvSpPr>
          <p:nvPr>
            <p:ph idx="1"/>
          </p:nvPr>
        </p:nvSpPr>
        <p:spPr>
          <a:xfrm>
            <a:off x="0" y="0"/>
            <a:ext cx="12192000" cy="6858000"/>
          </a:xfrm>
        </p:spPr>
        <p:txBody>
          <a:bodyPr>
            <a:normAutofit fontScale="85714" lnSpcReduction="20000"/>
          </a:bodyPr>
          <a:p>
            <a:r>
              <a:rPr b="1" dirty="0" lang="en-US" smtClean="0">
                <a:solidFill>
                  <a:srgbClr val="202124"/>
                </a:solidFill>
                <a:latin typeface="arial" panose="020B0604020202020204" pitchFamily="34" charset="0"/>
              </a:rPr>
              <a:t>Q42. </a:t>
            </a:r>
            <a:r>
              <a:rPr b="1" dirty="0" lang="en-US">
                <a:solidFill>
                  <a:srgbClr val="202124"/>
                </a:solidFill>
                <a:latin typeface="arial" panose="020B0604020202020204" pitchFamily="34" charset="0"/>
              </a:rPr>
              <a:t>a satisfying state of affairs results when an individual is ready to learn and is allowed to do so:</a:t>
            </a:r>
          </a:p>
          <a:p>
            <a:pPr indent="-342900" marL="342900">
              <a:buAutoNum type="alphaUcPeriod"/>
            </a:pPr>
            <a:r>
              <a:rPr b="1" dirty="0" lang="en-US">
                <a:solidFill>
                  <a:srgbClr val="202124"/>
                </a:solidFill>
                <a:latin typeface="arial" panose="020B0604020202020204" pitchFamily="34" charset="0"/>
              </a:rPr>
              <a:t>Law of engagement</a:t>
            </a:r>
          </a:p>
          <a:p>
            <a:pPr indent="-342900" marL="342900">
              <a:buAutoNum type="alphaUcPeriod"/>
            </a:pPr>
            <a:r>
              <a:rPr b="1" dirty="0" lang="en-US">
                <a:solidFill>
                  <a:srgbClr val="FF0000"/>
                </a:solidFill>
                <a:latin typeface="arial" panose="020B0604020202020204" pitchFamily="34" charset="0"/>
              </a:rPr>
              <a:t>Law of readiness</a:t>
            </a:r>
          </a:p>
          <a:p>
            <a:pPr indent="-342900" marL="342900">
              <a:buAutoNum type="alphaUcPeriod"/>
            </a:pPr>
            <a:r>
              <a:rPr b="1" dirty="0" lang="en-US">
                <a:solidFill>
                  <a:srgbClr val="202124"/>
                </a:solidFill>
                <a:latin typeface="arial" panose="020B0604020202020204" pitchFamily="34" charset="0"/>
              </a:rPr>
              <a:t>Law of effect</a:t>
            </a:r>
          </a:p>
          <a:p>
            <a:pPr indent="-342900" marL="342900">
              <a:buAutoNum type="alphaUcPeriod"/>
            </a:pPr>
            <a:r>
              <a:rPr b="1" dirty="0" lang="en-US">
                <a:solidFill>
                  <a:srgbClr val="202124"/>
                </a:solidFill>
                <a:latin typeface="arial" panose="020B0604020202020204" pitchFamily="34" charset="0"/>
              </a:rPr>
              <a:t>Law of </a:t>
            </a:r>
            <a:r>
              <a:rPr b="1" dirty="0" lang="en-US" smtClean="0">
                <a:solidFill>
                  <a:srgbClr val="202124"/>
                </a:solidFill>
                <a:latin typeface="arial" panose="020B0604020202020204" pitchFamily="34" charset="0"/>
              </a:rPr>
              <a:t>exercise</a:t>
            </a:r>
          </a:p>
          <a:p>
            <a:r>
              <a:rPr b="1" dirty="0" lang="en-US"/>
              <a:t>The Law of Readiness</a:t>
            </a:r>
            <a:endParaRPr dirty="0" lang="en-US"/>
          </a:p>
          <a:p>
            <a:r>
              <a:rPr dirty="0" lang="en-US">
                <a:hlinkClick r:id="rId1"/>
              </a:rPr>
              <a:t>A satisfying state of affairs results when an individual is ready to learn and is allowed to do so. Being forced to learn when not ready, or being prevented from learning when ready to learn, results is an annoying state of affairs</a:t>
            </a:r>
            <a:endParaRPr b="1" dirty="0" lang="en-US" smtClean="0">
              <a:solidFill>
                <a:srgbClr val="202124"/>
              </a:solidFill>
              <a:latin typeface="arial" panose="020B0604020202020204" pitchFamily="34" charset="0"/>
            </a:endParaRPr>
          </a:p>
          <a:p>
            <a:r>
              <a:rPr b="1" dirty="0" lang="en-US">
                <a:solidFill>
                  <a:srgbClr val="202124"/>
                </a:solidFill>
                <a:latin typeface="arial" panose="020B0604020202020204" pitchFamily="34" charset="0"/>
              </a:rPr>
              <a:t>Q43. Goal centered theory is attributed to:</a:t>
            </a:r>
          </a:p>
          <a:p>
            <a:pPr indent="-342900" marL="342900">
              <a:buAutoNum type="alphaUcPeriod"/>
            </a:pPr>
            <a:r>
              <a:rPr b="1" dirty="0" lang="en-US">
                <a:solidFill>
                  <a:srgbClr val="202124"/>
                </a:solidFill>
                <a:latin typeface="arial" panose="020B0604020202020204" pitchFamily="34" charset="0"/>
              </a:rPr>
              <a:t>William </a:t>
            </a:r>
            <a:r>
              <a:rPr b="1" dirty="0" lang="en-US" err="1">
                <a:solidFill>
                  <a:srgbClr val="202124"/>
                </a:solidFill>
                <a:latin typeface="arial" panose="020B0604020202020204" pitchFamily="34" charset="0"/>
              </a:rPr>
              <a:t>Glasser</a:t>
            </a:r>
            <a:endParaRPr b="1" dirty="0" lang="en-US">
              <a:solidFill>
                <a:srgbClr val="202124"/>
              </a:solidFill>
              <a:latin typeface="arial" panose="020B0604020202020204" pitchFamily="34" charset="0"/>
            </a:endParaRPr>
          </a:p>
          <a:p>
            <a:pPr indent="-342900" marL="342900">
              <a:buAutoNum type="alphaUcPeriod"/>
            </a:pPr>
            <a:r>
              <a:rPr b="1" dirty="0" lang="en-US">
                <a:solidFill>
                  <a:srgbClr val="FF0000"/>
                </a:solidFill>
                <a:latin typeface="arial" panose="020B0604020202020204" pitchFamily="34" charset="0"/>
              </a:rPr>
              <a:t>Rudolf </a:t>
            </a:r>
            <a:r>
              <a:rPr b="1" dirty="0" lang="en-US" err="1">
                <a:solidFill>
                  <a:srgbClr val="FF0000"/>
                </a:solidFill>
                <a:latin typeface="arial" panose="020B0604020202020204" pitchFamily="34" charset="0"/>
              </a:rPr>
              <a:t>Dreikurs</a:t>
            </a:r>
            <a:endParaRPr b="1" dirty="0" lang="en-US">
              <a:solidFill>
                <a:srgbClr val="FF0000"/>
              </a:solidFill>
              <a:latin typeface="arial" panose="020B0604020202020204" pitchFamily="34" charset="0"/>
            </a:endParaRPr>
          </a:p>
          <a:p>
            <a:pPr indent="-342900" marL="342900">
              <a:buAutoNum type="alphaUcPeriod"/>
            </a:pPr>
            <a:r>
              <a:rPr b="1" dirty="0" lang="en-US">
                <a:solidFill>
                  <a:srgbClr val="202124"/>
                </a:solidFill>
                <a:latin typeface="arial" panose="020B0604020202020204" pitchFamily="34" charset="0"/>
              </a:rPr>
              <a:t>Amos Comenius</a:t>
            </a:r>
          </a:p>
          <a:p>
            <a:pPr indent="-342900" marL="342900">
              <a:buAutoNum type="alphaUcPeriod"/>
            </a:pPr>
            <a:r>
              <a:rPr b="1" dirty="0" lang="en-US" smtClean="0">
                <a:solidFill>
                  <a:srgbClr val="202124"/>
                </a:solidFill>
                <a:latin typeface="arial" panose="020B0604020202020204" pitchFamily="34" charset="0"/>
              </a:rPr>
              <a:t>Thorndike</a:t>
            </a:r>
          </a:p>
          <a:p>
            <a:pPr indent="0" marL="0">
              <a:buNone/>
            </a:pPr>
            <a:r>
              <a:rPr dirty="0" lang="en-US">
                <a:hlinkClick r:id="rId2"/>
              </a:rPr>
              <a:t>Goal Centered Theory is a social discipline model of </a:t>
            </a:r>
            <a:r>
              <a:rPr b="1" dirty="0" lang="en-US">
                <a:hlinkClick r:id="rId2"/>
              </a:rPr>
              <a:t>Rudolf </a:t>
            </a:r>
            <a:r>
              <a:rPr b="1" dirty="0" lang="en-US" err="1">
                <a:hlinkClick r:id="rId2"/>
              </a:rPr>
              <a:t>Dreikurs</a:t>
            </a:r>
            <a:r>
              <a:rPr dirty="0" lang="en-US">
                <a:hlinkClick r:id="rId2"/>
              </a:rPr>
              <a:t> that was influenced by social phycologist Alfred Alder (Old Dominion University, 2016)</a:t>
            </a:r>
            <a:endParaRPr b="1" dirty="0" lang="en-US">
              <a:solidFill>
                <a:srgbClr val="202124"/>
              </a:solidFill>
              <a:latin typeface="arial" panose="020B0604020202020204" pitchFamily="34" charset="0"/>
            </a:endParaRPr>
          </a:p>
          <a:p>
            <a:pPr indent="-342900" marL="342900">
              <a:buAutoNum type="alphaUcPeriod"/>
            </a:pPr>
            <a:endParaRPr b="1"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558" name=""/>
        <p:cNvGrpSpPr/>
        <p:nvPr/>
      </p:nvGrpSpPr>
      <p:grpSpPr>
        <a:xfrm>
          <a:off x="0" y="0"/>
          <a:ext cx="0" cy="0"/>
          <a:chOff x="0" y="0"/>
          <a:chExt cx="0" cy="0"/>
        </a:xfrm>
      </p:grpSpPr>
      <p:sp>
        <p:nvSpPr>
          <p:cNvPr id="1048644" name="Content Placeholder 2"/>
          <p:cNvSpPr>
            <a:spLocks noGrp="1"/>
          </p:cNvSpPr>
          <p:nvPr>
            <p:ph idx="1"/>
          </p:nvPr>
        </p:nvSpPr>
        <p:spPr>
          <a:xfrm>
            <a:off x="0" y="0"/>
            <a:ext cx="12192000" cy="6858000"/>
          </a:xfrm>
        </p:spPr>
        <p:txBody>
          <a:bodyPr>
            <a:normAutofit lnSpcReduction="10000"/>
          </a:bodyPr>
          <a:p>
            <a:r>
              <a:rPr b="1" dirty="0" sz="3200" lang="en-US">
                <a:solidFill>
                  <a:srgbClr val="202124"/>
                </a:solidFill>
                <a:latin typeface="arial" panose="020B0604020202020204" pitchFamily="34" charset="0"/>
              </a:rPr>
              <a:t>Q44. the laws of readiness, exercise and effect were coined by:</a:t>
            </a:r>
          </a:p>
          <a:p>
            <a:pPr indent="-342900" marL="342900">
              <a:buAutoNum type="alphaUcPeriod"/>
            </a:pPr>
            <a:r>
              <a:rPr b="1" dirty="0" sz="3200" lang="en-US">
                <a:solidFill>
                  <a:srgbClr val="FF0000"/>
                </a:solidFill>
                <a:latin typeface="arial" panose="020B0604020202020204" pitchFamily="34" charset="0"/>
              </a:rPr>
              <a:t>Edward Thorndike</a:t>
            </a:r>
          </a:p>
          <a:p>
            <a:pPr indent="-342900" marL="342900">
              <a:buAutoNum type="alphaUcPeriod"/>
            </a:pPr>
            <a:r>
              <a:rPr b="1" dirty="0" sz="3200" lang="en-US">
                <a:solidFill>
                  <a:srgbClr val="202124"/>
                </a:solidFill>
                <a:latin typeface="arial" panose="020B0604020202020204" pitchFamily="34" charset="0"/>
              </a:rPr>
              <a:t>Jean Jacque </a:t>
            </a:r>
            <a:r>
              <a:rPr b="1" dirty="0" sz="3200" lang="en-US" err="1">
                <a:solidFill>
                  <a:srgbClr val="202124"/>
                </a:solidFill>
                <a:latin typeface="arial" panose="020B0604020202020204" pitchFamily="34" charset="0"/>
              </a:rPr>
              <a:t>rousseau</a:t>
            </a:r>
            <a:endParaRPr b="1" dirty="0" sz="3200" lang="en-US">
              <a:solidFill>
                <a:srgbClr val="202124"/>
              </a:solidFill>
              <a:latin typeface="arial" panose="020B0604020202020204" pitchFamily="34" charset="0"/>
            </a:endParaRPr>
          </a:p>
          <a:p>
            <a:pPr indent="-342900" marL="342900">
              <a:buAutoNum type="alphaUcPeriod"/>
            </a:pPr>
            <a:r>
              <a:rPr b="1" dirty="0" sz="3200" lang="en-US">
                <a:solidFill>
                  <a:srgbClr val="202124"/>
                </a:solidFill>
                <a:latin typeface="arial" panose="020B0604020202020204" pitchFamily="34" charset="0"/>
              </a:rPr>
              <a:t>Jean Piaget</a:t>
            </a:r>
          </a:p>
          <a:p>
            <a:pPr indent="-342900" marL="342900">
              <a:buAutoNum type="alphaUcPeriod"/>
            </a:pPr>
            <a:r>
              <a:rPr b="1" dirty="0" sz="3200" lang="en-US">
                <a:solidFill>
                  <a:srgbClr val="202124"/>
                </a:solidFill>
                <a:latin typeface="arial" panose="020B0604020202020204" pitchFamily="34" charset="0"/>
              </a:rPr>
              <a:t>John </a:t>
            </a:r>
            <a:r>
              <a:rPr b="1" dirty="0" sz="3200" lang="en-US" err="1" smtClean="0">
                <a:solidFill>
                  <a:srgbClr val="202124"/>
                </a:solidFill>
                <a:latin typeface="arial" panose="020B0604020202020204" pitchFamily="34" charset="0"/>
              </a:rPr>
              <a:t>Deway</a:t>
            </a:r>
            <a:endParaRPr b="1" dirty="0" sz="3200" lang="en-US" smtClean="0">
              <a:solidFill>
                <a:srgbClr val="202124"/>
              </a:solidFill>
              <a:latin typeface="arial" panose="020B0604020202020204" pitchFamily="34" charset="0"/>
            </a:endParaRPr>
          </a:p>
          <a:p>
            <a:pPr indent="0" marL="0">
              <a:buNone/>
            </a:pPr>
            <a:r>
              <a:rPr b="1" dirty="0" lang="en-US">
                <a:hlinkClick r:id="rId1"/>
              </a:rPr>
              <a:t>Edward Thorndike</a:t>
            </a:r>
            <a:r>
              <a:rPr dirty="0" lang="en-US">
                <a:hlinkClick r:id="rId1"/>
              </a:rPr>
              <a:t> developed the first three laws of learning: readiness, exercise, and effect.</a:t>
            </a:r>
            <a:endParaRPr b="1" dirty="0" sz="3200" lang="en-US" smtClean="0">
              <a:solidFill>
                <a:srgbClr val="202124"/>
              </a:solidFill>
              <a:latin typeface="arial" panose="020B0604020202020204" pitchFamily="34" charset="0"/>
            </a:endParaRPr>
          </a:p>
          <a:p>
            <a:r>
              <a:rPr b="1" dirty="0" sz="3200" lang="en-US">
                <a:solidFill>
                  <a:srgbClr val="202124"/>
                </a:solidFill>
                <a:latin typeface="arial" panose="020B0604020202020204" pitchFamily="34" charset="0"/>
              </a:rPr>
              <a:t>Q45. The day to day students assessment is known as:</a:t>
            </a:r>
          </a:p>
          <a:p>
            <a:pPr indent="-342900" marL="342900">
              <a:buAutoNum type="alphaUcPeriod"/>
            </a:pPr>
            <a:r>
              <a:rPr b="1" dirty="0" sz="3200" lang="en-US">
                <a:solidFill>
                  <a:srgbClr val="202124"/>
                </a:solidFill>
                <a:latin typeface="arial" panose="020B0604020202020204" pitchFamily="34" charset="0"/>
              </a:rPr>
              <a:t>Summative assessment</a:t>
            </a:r>
          </a:p>
          <a:p>
            <a:pPr indent="-342900" marL="342900">
              <a:buAutoNum type="alphaUcPeriod"/>
            </a:pPr>
            <a:r>
              <a:rPr b="1" dirty="0" sz="3200" lang="en-US">
                <a:solidFill>
                  <a:srgbClr val="202124"/>
                </a:solidFill>
                <a:latin typeface="arial" panose="020B0604020202020204" pitchFamily="34" charset="0"/>
              </a:rPr>
              <a:t>Standardized test</a:t>
            </a:r>
          </a:p>
          <a:p>
            <a:pPr indent="-342900" marL="342900">
              <a:buAutoNum type="alphaUcPeriod"/>
            </a:pPr>
            <a:r>
              <a:rPr b="1" dirty="0" sz="3200" lang="en-US">
                <a:solidFill>
                  <a:srgbClr val="FF0000"/>
                </a:solidFill>
                <a:latin typeface="arial" panose="020B0604020202020204" pitchFamily="34" charset="0"/>
              </a:rPr>
              <a:t>Formative assessment</a:t>
            </a:r>
          </a:p>
          <a:p>
            <a:pPr indent="0" marL="0">
              <a:buNone/>
            </a:pPr>
            <a:r>
              <a:rPr b="1" dirty="0" lang="en-US" smtClean="0">
                <a:hlinkClick r:id="rId2"/>
              </a:rPr>
              <a:t>Assessment</a:t>
            </a:r>
            <a:r>
              <a:rPr b="1" dirty="0" lang="en-US">
                <a:hlinkClick r:id="rId2"/>
              </a:rPr>
              <a:t> </a:t>
            </a:r>
            <a:r>
              <a:rPr b="1" dirty="0" i="1" lang="en-US">
                <a:hlinkClick r:id="rId2"/>
              </a:rPr>
              <a:t>for</a:t>
            </a:r>
            <a:r>
              <a:rPr b="1" dirty="0" lang="en-US">
                <a:hlinkClick r:id="rId2"/>
              </a:rPr>
              <a:t> Learning (Formative Assessment)</a:t>
            </a:r>
            <a:endParaRPr b="1" dirty="0" sz="3200" lang="en-US">
              <a:solidFill>
                <a:srgbClr val="202124"/>
              </a:solidFill>
              <a:latin typeface="arial" panose="020B0604020202020204" pitchFamily="34" charset="0"/>
            </a:endParaRPr>
          </a:p>
          <a:p>
            <a:endParaRPr dirty="0" sz="3200"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559" name=""/>
        <p:cNvGrpSpPr/>
        <p:nvPr/>
      </p:nvGrpSpPr>
      <p:grpSpPr>
        <a:xfrm>
          <a:off x="0" y="0"/>
          <a:ext cx="0" cy="0"/>
          <a:chOff x="0" y="0"/>
          <a:chExt cx="0" cy="0"/>
        </a:xfrm>
      </p:grpSpPr>
      <p:sp>
        <p:nvSpPr>
          <p:cNvPr id="1048645" name="Content Placeholder 2"/>
          <p:cNvSpPr>
            <a:spLocks noGrp="1"/>
          </p:cNvSpPr>
          <p:nvPr>
            <p:ph idx="1"/>
          </p:nvPr>
        </p:nvSpPr>
        <p:spPr>
          <a:xfrm>
            <a:off x="0" y="0"/>
            <a:ext cx="12192000" cy="6858000"/>
          </a:xfrm>
        </p:spPr>
        <p:txBody>
          <a:bodyPr>
            <a:normAutofit fontScale="92857" lnSpcReduction="10000"/>
          </a:bodyPr>
          <a:p>
            <a:r>
              <a:rPr b="1" dirty="0" lang="en-US">
                <a:solidFill>
                  <a:srgbClr val="202124"/>
                </a:solidFill>
                <a:latin typeface="arial" panose="020B0604020202020204" pitchFamily="34" charset="0"/>
              </a:rPr>
              <a:t>Q46. suppose that you have 10 students in your classroom with the following ages 15, 12, 16, 10, 21, 19, 12, 14, 17 and 20. if John has calculated the standard deviation for you so that you can know how to teach them effectively, and surprisingly got the following answers in four times he attempted to calculate it. Check the right answer</a:t>
            </a:r>
          </a:p>
          <a:p>
            <a:pPr indent="-342900" marL="342900">
              <a:buAutoNum type="alphaUcPeriod"/>
            </a:pPr>
            <a:r>
              <a:rPr b="1" dirty="0" lang="en-US">
                <a:solidFill>
                  <a:srgbClr val="202124"/>
                </a:solidFill>
                <a:latin typeface="arial" panose="020B0604020202020204" pitchFamily="34" charset="0"/>
              </a:rPr>
              <a:t>4.675</a:t>
            </a:r>
          </a:p>
          <a:p>
            <a:pPr indent="-342900" marL="342900">
              <a:buAutoNum type="alphaUcPeriod"/>
            </a:pPr>
            <a:r>
              <a:rPr b="1" dirty="0" lang="en-US">
                <a:solidFill>
                  <a:srgbClr val="202124"/>
                </a:solidFill>
                <a:latin typeface="arial" panose="020B0604020202020204" pitchFamily="34" charset="0"/>
              </a:rPr>
              <a:t>5.218</a:t>
            </a:r>
          </a:p>
          <a:p>
            <a:pPr indent="-342900" marL="342900">
              <a:buAutoNum type="alphaUcPeriod"/>
            </a:pPr>
            <a:r>
              <a:rPr b="1" dirty="0" lang="en-US">
                <a:solidFill>
                  <a:srgbClr val="FF0000"/>
                </a:solidFill>
                <a:latin typeface="arial" panose="020B0604020202020204" pitchFamily="34" charset="0"/>
              </a:rPr>
              <a:t>3.6878</a:t>
            </a:r>
          </a:p>
          <a:p>
            <a:pPr indent="-342900" marL="342900">
              <a:buAutoNum type="alphaUcPeriod"/>
            </a:pPr>
            <a:r>
              <a:rPr b="1" dirty="0" lang="en-US" smtClean="0">
                <a:solidFill>
                  <a:srgbClr val="202124"/>
                </a:solidFill>
                <a:latin typeface="arial" panose="020B0604020202020204" pitchFamily="34" charset="0"/>
              </a:rPr>
              <a:t>2.5678</a:t>
            </a:r>
          </a:p>
          <a:p>
            <a:r>
              <a:rPr dirty="0" lang="en-US" smtClean="0">
                <a:solidFill>
                  <a:srgbClr val="202124"/>
                </a:solidFill>
                <a:latin typeface="arial" panose="020B0604020202020204" pitchFamily="34" charset="0"/>
              </a:rPr>
              <a:t>Q47. </a:t>
            </a:r>
            <a:r>
              <a:rPr dirty="0" lang="en-US">
                <a:solidFill>
                  <a:srgbClr val="202124"/>
                </a:solidFill>
                <a:latin typeface="arial" panose="020B0604020202020204" pitchFamily="34" charset="0"/>
              </a:rPr>
              <a:t>After calculation of IQ by </a:t>
            </a:r>
            <a:r>
              <a:rPr dirty="0" lang="en-US" err="1">
                <a:solidFill>
                  <a:srgbClr val="202124"/>
                </a:solidFill>
                <a:latin typeface="arial" panose="020B0604020202020204" pitchFamily="34" charset="0"/>
              </a:rPr>
              <a:t>deiffent</a:t>
            </a:r>
            <a:r>
              <a:rPr dirty="0" lang="en-US">
                <a:solidFill>
                  <a:srgbClr val="202124"/>
                </a:solidFill>
                <a:latin typeface="arial" panose="020B0604020202020204" pitchFamily="34" charset="0"/>
              </a:rPr>
              <a:t> people for a child whose mental age is 12 years and his chronological is 10 years, they all got different following responses and have placed them in different categories.</a:t>
            </a:r>
          </a:p>
          <a:p>
            <a:pPr indent="-342900" marL="342900">
              <a:buAutoNum type="alphaUcPeriod"/>
            </a:pPr>
            <a:r>
              <a:rPr dirty="0" lang="en-US">
                <a:solidFill>
                  <a:srgbClr val="202124"/>
                </a:solidFill>
                <a:latin typeface="arial" panose="020B0604020202020204" pitchFamily="34" charset="0"/>
              </a:rPr>
              <a:t>114 (high average)</a:t>
            </a:r>
          </a:p>
          <a:p>
            <a:pPr indent="-342900" marL="342900">
              <a:buAutoNum type="alphaUcPeriod"/>
            </a:pPr>
            <a:r>
              <a:rPr dirty="0" lang="en-US">
                <a:solidFill>
                  <a:srgbClr val="202124"/>
                </a:solidFill>
                <a:latin typeface="arial" panose="020B0604020202020204" pitchFamily="34" charset="0"/>
              </a:rPr>
              <a:t>69 (extremely low)</a:t>
            </a:r>
          </a:p>
          <a:p>
            <a:pPr indent="-342900" marL="342900">
              <a:buAutoNum type="alphaUcPeriod"/>
            </a:pPr>
            <a:r>
              <a:rPr dirty="0" lang="en-US">
                <a:solidFill>
                  <a:srgbClr val="FF0000"/>
                </a:solidFill>
                <a:latin typeface="arial" panose="020B0604020202020204" pitchFamily="34" charset="0"/>
              </a:rPr>
              <a:t>120 (superior)</a:t>
            </a:r>
          </a:p>
          <a:p>
            <a:pPr indent="-342900" marL="342900">
              <a:buAutoNum type="alphaUcPeriod"/>
            </a:pPr>
            <a:r>
              <a:rPr dirty="0" lang="en-US">
                <a:solidFill>
                  <a:srgbClr val="202124"/>
                </a:solidFill>
                <a:latin typeface="arial" panose="020B0604020202020204" pitchFamily="34" charset="0"/>
              </a:rPr>
              <a:t>137 9very superior</a:t>
            </a:r>
          </a:p>
          <a:p>
            <a:pPr indent="-342900" marL="342900">
              <a:buAutoNum type="alphaUcPeriod"/>
            </a:pPr>
            <a:endParaRPr dirty="0" lang="en-US"/>
          </a:p>
          <a:p>
            <a:endParaRPr dirty="0" lang="en-US"/>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560" name=""/>
        <p:cNvGrpSpPr/>
        <p:nvPr/>
      </p:nvGrpSpPr>
      <p:grpSpPr>
        <a:xfrm>
          <a:off x="0" y="0"/>
          <a:ext cx="0" cy="0"/>
          <a:chOff x="0" y="0"/>
          <a:chExt cx="0" cy="0"/>
        </a:xfrm>
      </p:grpSpPr>
      <p:sp>
        <p:nvSpPr>
          <p:cNvPr id="1048646" name="Content Placeholder 2"/>
          <p:cNvSpPr>
            <a:spLocks noGrp="1"/>
          </p:cNvSpPr>
          <p:nvPr>
            <p:ph idx="1"/>
          </p:nvPr>
        </p:nvSpPr>
        <p:spPr>
          <a:xfrm>
            <a:off x="0" y="0"/>
            <a:ext cx="12192000" cy="6858000"/>
          </a:xfrm>
        </p:spPr>
        <p:txBody>
          <a:bodyPr/>
          <a:p>
            <a:r>
              <a:rPr dirty="0" lang="en-US">
                <a:solidFill>
                  <a:srgbClr val="202124"/>
                </a:solidFill>
                <a:latin typeface="arial" panose="020B0604020202020204" pitchFamily="34" charset="0"/>
              </a:rPr>
              <a:t>Q48. according to the law, the youngest age to enter secondary education in Rwanda is:</a:t>
            </a:r>
          </a:p>
          <a:p>
            <a:pPr indent="-342900" marL="342900">
              <a:buAutoNum type="alphaUcPeriod"/>
            </a:pPr>
            <a:r>
              <a:rPr dirty="0" lang="en-US">
                <a:solidFill>
                  <a:srgbClr val="202124"/>
                </a:solidFill>
                <a:latin typeface="arial" panose="020B0604020202020204" pitchFamily="34" charset="0"/>
              </a:rPr>
              <a:t>10 years</a:t>
            </a:r>
          </a:p>
          <a:p>
            <a:pPr indent="-342900" marL="342900">
              <a:buAutoNum type="alphaUcPeriod"/>
            </a:pPr>
            <a:r>
              <a:rPr dirty="0" lang="en-US">
                <a:solidFill>
                  <a:srgbClr val="202124"/>
                </a:solidFill>
                <a:latin typeface="arial" panose="020B0604020202020204" pitchFamily="34" charset="0"/>
              </a:rPr>
              <a:t>11 years</a:t>
            </a:r>
          </a:p>
          <a:p>
            <a:pPr indent="-342900" marL="342900">
              <a:buAutoNum type="alphaUcPeriod"/>
            </a:pPr>
            <a:r>
              <a:rPr dirty="0" lang="en-US">
                <a:solidFill>
                  <a:srgbClr val="202124"/>
                </a:solidFill>
                <a:latin typeface="arial" panose="020B0604020202020204" pitchFamily="34" charset="0"/>
              </a:rPr>
              <a:t>12 years</a:t>
            </a:r>
          </a:p>
          <a:p>
            <a:pPr indent="-342900" marL="342900">
              <a:buAutoNum type="alphaUcPeriod"/>
            </a:pPr>
            <a:r>
              <a:rPr dirty="0" lang="en-US">
                <a:solidFill>
                  <a:srgbClr val="FF0000"/>
                </a:solidFill>
                <a:latin typeface="arial" panose="020B0604020202020204" pitchFamily="34" charset="0"/>
              </a:rPr>
              <a:t>13 </a:t>
            </a:r>
            <a:r>
              <a:rPr dirty="0" lang="en-US" smtClean="0">
                <a:solidFill>
                  <a:srgbClr val="FF0000"/>
                </a:solidFill>
                <a:latin typeface="arial" panose="020B0604020202020204" pitchFamily="34" charset="0"/>
              </a:rPr>
              <a:t>years</a:t>
            </a:r>
          </a:p>
          <a:p>
            <a:pPr indent="0" marL="0">
              <a:buNone/>
            </a:pPr>
            <a:r>
              <a:rPr dirty="0" lang="en-US">
                <a:hlinkClick r:id="rId1"/>
              </a:rPr>
              <a:t>Many </a:t>
            </a:r>
            <a:r>
              <a:rPr b="1" dirty="0" lang="en-US">
                <a:hlinkClick r:id="rId1"/>
              </a:rPr>
              <a:t>young Rwandans start secondary school</a:t>
            </a:r>
            <a:r>
              <a:rPr dirty="0" lang="en-US">
                <a:hlinkClick r:id="rId1"/>
              </a:rPr>
              <a:t> late; although children should begin </a:t>
            </a:r>
            <a:r>
              <a:rPr b="1" dirty="0" lang="en-US">
                <a:hlinkClick r:id="rId1"/>
              </a:rPr>
              <a:t>secondary school</a:t>
            </a:r>
            <a:r>
              <a:rPr dirty="0" lang="en-US">
                <a:hlinkClick r:id="rId1"/>
              </a:rPr>
              <a:t> around </a:t>
            </a:r>
            <a:r>
              <a:rPr b="1" dirty="0" lang="en-US">
                <a:hlinkClick r:id="rId1"/>
              </a:rPr>
              <a:t>age</a:t>
            </a:r>
            <a:r>
              <a:rPr dirty="0" lang="en-US">
                <a:hlinkClick r:id="rId1"/>
              </a:rPr>
              <a:t> 13</a:t>
            </a:r>
            <a:endParaRPr dirty="0" lang="en-US" smtClean="0">
              <a:solidFill>
                <a:srgbClr val="202124"/>
              </a:solidFill>
              <a:latin typeface="arial" panose="020B0604020202020204" pitchFamily="34" charset="0"/>
            </a:endParaRPr>
          </a:p>
          <a:p>
            <a:r>
              <a:rPr dirty="0" lang="en-US" smtClean="0">
                <a:solidFill>
                  <a:srgbClr val="202124"/>
                </a:solidFill>
                <a:latin typeface="arial" panose="020B0604020202020204" pitchFamily="34" charset="0"/>
              </a:rPr>
              <a:t>Q49. </a:t>
            </a:r>
            <a:r>
              <a:rPr dirty="0" lang="en-US">
                <a:solidFill>
                  <a:srgbClr val="202124"/>
                </a:solidFill>
                <a:latin typeface="arial" panose="020B0604020202020204" pitchFamily="34" charset="0"/>
              </a:rPr>
              <a:t>The teaching of mathematical operations following this order:</a:t>
            </a:r>
          </a:p>
          <a:p>
            <a:r>
              <a:rPr dirty="0" lang="en-US">
                <a:solidFill>
                  <a:srgbClr val="FF0000"/>
                </a:solidFill>
                <a:latin typeface="arial" panose="020B0604020202020204" pitchFamily="34" charset="0"/>
              </a:rPr>
              <a:t>A. Addition, subtraction, multiplication and division </a:t>
            </a:r>
          </a:p>
          <a:p>
            <a:r>
              <a:rPr dirty="0" lang="en-US">
                <a:solidFill>
                  <a:srgbClr val="202124"/>
                </a:solidFill>
                <a:latin typeface="arial" panose="020B0604020202020204" pitchFamily="34" charset="0"/>
              </a:rPr>
              <a:t>B. </a:t>
            </a:r>
            <a:r>
              <a:rPr dirty="0" lang="en-US" err="1">
                <a:solidFill>
                  <a:srgbClr val="202124"/>
                </a:solidFill>
                <a:latin typeface="arial" panose="020B0604020202020204" pitchFamily="34" charset="0"/>
              </a:rPr>
              <a:t>substraction</a:t>
            </a:r>
            <a:r>
              <a:rPr dirty="0" lang="en-US">
                <a:solidFill>
                  <a:srgbClr val="202124"/>
                </a:solidFill>
                <a:latin typeface="arial" panose="020B0604020202020204" pitchFamily="34" charset="0"/>
              </a:rPr>
              <a:t>, addition, multiplication and division</a:t>
            </a:r>
          </a:p>
          <a:p>
            <a:r>
              <a:rPr dirty="0" lang="en-US">
                <a:solidFill>
                  <a:srgbClr val="202124"/>
                </a:solidFill>
                <a:latin typeface="arial" panose="020B0604020202020204" pitchFamily="34" charset="0"/>
              </a:rPr>
              <a:t>C. division, subtraction, addition and multiplication</a:t>
            </a:r>
          </a:p>
          <a:p>
            <a:r>
              <a:rPr dirty="0" lang="en-US">
                <a:solidFill>
                  <a:srgbClr val="202124"/>
                </a:solidFill>
                <a:latin typeface="arial" panose="020B0604020202020204" pitchFamily="34" charset="0"/>
              </a:rPr>
              <a:t>D. Multiplication, division, subtraction, and </a:t>
            </a:r>
            <a:r>
              <a:rPr dirty="0" lang="en-US" smtClean="0">
                <a:solidFill>
                  <a:srgbClr val="202124"/>
                </a:solidFill>
                <a:latin typeface="arial" panose="020B0604020202020204" pitchFamily="34" charset="0"/>
              </a:rPr>
              <a:t>addition</a:t>
            </a:r>
            <a:endParaRPr dirty="0" lang="en-US">
              <a:solidFill>
                <a:srgbClr val="202124"/>
              </a:solidFill>
              <a:latin typeface="arial" panose="020B0604020202020204" pitchFamily="34" charset="0"/>
            </a:endParaRPr>
          </a:p>
          <a:p>
            <a:endParaRPr dirty="0" lang="en-US"/>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561" name=""/>
        <p:cNvGrpSpPr/>
        <p:nvPr/>
      </p:nvGrpSpPr>
      <p:grpSpPr>
        <a:xfrm>
          <a:off x="0" y="0"/>
          <a:ext cx="0" cy="0"/>
          <a:chOff x="0" y="0"/>
          <a:chExt cx="0" cy="0"/>
        </a:xfrm>
      </p:grpSpPr>
      <p:sp>
        <p:nvSpPr>
          <p:cNvPr id="1048647" name="Content Placeholder 2"/>
          <p:cNvSpPr>
            <a:spLocks noGrp="1"/>
          </p:cNvSpPr>
          <p:nvPr>
            <p:ph idx="1"/>
          </p:nvPr>
        </p:nvSpPr>
        <p:spPr>
          <a:xfrm>
            <a:off x="0" y="0"/>
            <a:ext cx="12192000" cy="6858000"/>
          </a:xfrm>
        </p:spPr>
        <p:txBody>
          <a:bodyPr>
            <a:normAutofit/>
          </a:bodyPr>
          <a:p>
            <a:r>
              <a:rPr dirty="0" sz="4400" lang="en-US" smtClean="0">
                <a:solidFill>
                  <a:srgbClr val="202124"/>
                </a:solidFill>
                <a:latin typeface="arial" panose="020B0604020202020204" pitchFamily="34" charset="0"/>
              </a:rPr>
              <a:t>Q50. </a:t>
            </a:r>
            <a:r>
              <a:rPr dirty="0" sz="4400" lang="en-US">
                <a:solidFill>
                  <a:srgbClr val="202124"/>
                </a:solidFill>
                <a:latin typeface="arial" panose="020B0604020202020204" pitchFamily="34" charset="0"/>
              </a:rPr>
              <a:t>the philosopher which is considered as the father of idealism is:</a:t>
            </a:r>
          </a:p>
          <a:p>
            <a:pPr indent="-342900" marL="342900">
              <a:buAutoNum type="alphaUcPeriod"/>
            </a:pPr>
            <a:r>
              <a:rPr dirty="0" sz="4400" lang="en-US">
                <a:solidFill>
                  <a:srgbClr val="202124"/>
                </a:solidFill>
                <a:latin typeface="arial" panose="020B0604020202020204" pitchFamily="34" charset="0"/>
              </a:rPr>
              <a:t>Aristotle</a:t>
            </a:r>
          </a:p>
          <a:p>
            <a:pPr indent="-342900" marL="342900">
              <a:buAutoNum type="alphaUcPeriod"/>
            </a:pPr>
            <a:r>
              <a:rPr dirty="0" sz="4400" lang="en-US">
                <a:solidFill>
                  <a:srgbClr val="FF0000"/>
                </a:solidFill>
                <a:latin typeface="arial" panose="020B0604020202020204" pitchFamily="34" charset="0"/>
              </a:rPr>
              <a:t>Plato</a:t>
            </a:r>
          </a:p>
          <a:p>
            <a:pPr indent="-342900" marL="342900">
              <a:buAutoNum type="alphaUcPeriod"/>
            </a:pPr>
            <a:r>
              <a:rPr dirty="0" sz="4400" lang="en-US" err="1">
                <a:solidFill>
                  <a:srgbClr val="202124"/>
                </a:solidFill>
                <a:latin typeface="arial" panose="020B0604020202020204" pitchFamily="34" charset="0"/>
              </a:rPr>
              <a:t>Socrate</a:t>
            </a:r>
            <a:endParaRPr dirty="0" sz="4400" lang="en-US">
              <a:solidFill>
                <a:srgbClr val="202124"/>
              </a:solidFill>
              <a:latin typeface="arial" panose="020B0604020202020204" pitchFamily="34" charset="0"/>
            </a:endParaRPr>
          </a:p>
          <a:p>
            <a:pPr indent="-342900" marL="342900">
              <a:buAutoNum type="alphaUcPeriod"/>
            </a:pPr>
            <a:r>
              <a:rPr dirty="0" sz="4400" lang="en-US">
                <a:solidFill>
                  <a:srgbClr val="202124"/>
                </a:solidFill>
                <a:latin typeface="arial" panose="020B0604020202020204" pitchFamily="34" charset="0"/>
              </a:rPr>
              <a:t>Rene </a:t>
            </a:r>
            <a:r>
              <a:rPr dirty="0" sz="4400" lang="en-US" err="1" smtClean="0">
                <a:solidFill>
                  <a:srgbClr val="202124"/>
                </a:solidFill>
                <a:latin typeface="arial" panose="020B0604020202020204" pitchFamily="34" charset="0"/>
              </a:rPr>
              <a:t>Descarte</a:t>
            </a:r>
            <a:endParaRPr dirty="0" sz="4400" lang="en-US" smtClean="0">
              <a:solidFill>
                <a:srgbClr val="202124"/>
              </a:solidFill>
              <a:latin typeface="arial" panose="020B0604020202020204" pitchFamily="34" charset="0"/>
            </a:endParaRPr>
          </a:p>
          <a:p>
            <a:pPr indent="0" marL="0">
              <a:buNone/>
            </a:pPr>
            <a:r>
              <a:rPr dirty="0" sz="4400" lang="en-US">
                <a:hlinkClick r:id="rId1"/>
              </a:rPr>
              <a:t>The ancient Greek philosopher </a:t>
            </a:r>
            <a:r>
              <a:rPr b="1" dirty="0" sz="4400" lang="en-US">
                <a:hlinkClick r:id="rId1"/>
              </a:rPr>
              <a:t>Plato</a:t>
            </a:r>
            <a:r>
              <a:rPr dirty="0" sz="4400" lang="en-US">
                <a:hlinkClick r:id="rId1"/>
              </a:rPr>
              <a:t> (circa 427 BCE to circa 347 BCE) is considered to be the Father of Idealism in philosophy.</a:t>
            </a:r>
            <a:endParaRPr dirty="0" sz="4400" lang="en-US">
              <a:solidFill>
                <a:srgbClr val="202124"/>
              </a:solidFill>
              <a:latin typeface="arial" panose="020B0604020202020204" pitchFamily="34" charset="0"/>
            </a:endParaRPr>
          </a:p>
          <a:p>
            <a:endParaRPr dirty="0" sz="4400"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08" name=""/>
        <p:cNvGrpSpPr/>
        <p:nvPr/>
      </p:nvGrpSpPr>
      <p:grpSpPr>
        <a:xfrm>
          <a:off x="0" y="0"/>
          <a:ext cx="0" cy="0"/>
          <a:chOff x="0" y="0"/>
          <a:chExt cx="0" cy="0"/>
        </a:xfrm>
      </p:grpSpPr>
      <p:sp>
        <p:nvSpPr>
          <p:cNvPr id="1048592" name="Content Placeholder 2"/>
          <p:cNvSpPr>
            <a:spLocks noGrp="1"/>
          </p:cNvSpPr>
          <p:nvPr>
            <p:ph idx="1"/>
          </p:nvPr>
        </p:nvSpPr>
        <p:spPr>
          <a:xfrm>
            <a:off x="0" y="0"/>
            <a:ext cx="12192000" cy="6858000"/>
          </a:xfrm>
        </p:spPr>
        <p:txBody>
          <a:bodyPr>
            <a:normAutofit/>
          </a:bodyPr>
          <a:p>
            <a:r>
              <a:rPr dirty="0" lang="en-US">
                <a:latin typeface="arial" panose="020B0604020202020204" pitchFamily="34" charset="0"/>
              </a:rPr>
              <a:t>Q9. the following are the activities which contribute to the development of a child’s literacy</a:t>
            </a:r>
          </a:p>
          <a:p>
            <a:pPr indent="-342900" marL="342900">
              <a:buAutoNum type="alphaUcPeriod"/>
            </a:pPr>
            <a:r>
              <a:rPr dirty="0" lang="en-US">
                <a:solidFill>
                  <a:srgbClr val="00B050"/>
                </a:solidFill>
              </a:rPr>
              <a:t>Talking, singing and </a:t>
            </a:r>
            <a:r>
              <a:rPr dirty="0" lang="en-US" smtClean="0">
                <a:solidFill>
                  <a:srgbClr val="00B050"/>
                </a:solidFill>
              </a:rPr>
              <a:t>reading B. Story </a:t>
            </a:r>
            <a:r>
              <a:rPr dirty="0" lang="en-US">
                <a:solidFill>
                  <a:srgbClr val="00B050"/>
                </a:solidFill>
              </a:rPr>
              <a:t>telling, drawing and writing</a:t>
            </a:r>
          </a:p>
          <a:p>
            <a:pPr indent="-342900" marL="342900">
              <a:buAutoNum type="alphaUcPeriod"/>
            </a:pPr>
            <a:r>
              <a:rPr dirty="0" lang="en-US">
                <a:solidFill>
                  <a:srgbClr val="00B050"/>
                </a:solidFill>
              </a:rPr>
              <a:t>Talking, drawing and </a:t>
            </a:r>
            <a:r>
              <a:rPr dirty="0" lang="en-US" smtClean="0">
                <a:solidFill>
                  <a:srgbClr val="00B050"/>
                </a:solidFill>
              </a:rPr>
              <a:t>calculating   </a:t>
            </a:r>
            <a:r>
              <a:rPr dirty="0" lang="en-US" smtClean="0">
                <a:solidFill>
                  <a:srgbClr val="FF0000"/>
                </a:solidFill>
              </a:rPr>
              <a:t>C. A </a:t>
            </a:r>
            <a:r>
              <a:rPr dirty="0" lang="en-US">
                <a:solidFill>
                  <a:srgbClr val="FF0000"/>
                </a:solidFill>
              </a:rPr>
              <a:t>and B are correct</a:t>
            </a:r>
          </a:p>
          <a:p>
            <a:r>
              <a:rPr dirty="0" lang="en-US">
                <a:solidFill>
                  <a:srgbClr val="202124"/>
                </a:solidFill>
                <a:latin typeface="arial" panose="020B0604020202020204" pitchFamily="34" charset="0"/>
                <a:hlinkClick r:id="rId1"/>
              </a:rPr>
              <a:t>Literacy development is a vital part of your child's overall development. Activities like </a:t>
            </a:r>
            <a:r>
              <a:rPr b="1" dirty="0" lang="en-US">
                <a:solidFill>
                  <a:srgbClr val="202124"/>
                </a:solidFill>
                <a:latin typeface="arial" panose="020B0604020202020204" pitchFamily="34" charset="0"/>
                <a:hlinkClick r:id="rId1"/>
              </a:rPr>
              <a:t>talking, singing, reading, storytelling, drawing and writing</a:t>
            </a:r>
            <a:r>
              <a:rPr dirty="0" lang="en-US">
                <a:solidFill>
                  <a:srgbClr val="202124"/>
                </a:solidFill>
                <a:latin typeface="arial" panose="020B0604020202020204" pitchFamily="34" charset="0"/>
                <a:hlinkClick r:id="rId1"/>
              </a:rPr>
              <a:t> help to develop your child's literacy. For babies and younger children, try nursery rhymes, sound games, 'I spy', and books with rhyme, rhythm and repetition</a:t>
            </a:r>
            <a:endParaRPr dirty="0" lang="en-US"/>
          </a:p>
          <a:p>
            <a:r>
              <a:rPr dirty="0" lang="en-US">
                <a:latin typeface="arial" panose="020B0604020202020204" pitchFamily="34" charset="0"/>
              </a:rPr>
              <a:t>Q10. Tips to stay story telling are the following:</a:t>
            </a:r>
          </a:p>
          <a:p>
            <a:pPr indent="-342900" marL="342900">
              <a:buAutoNum type="alphaLcPeriod"/>
            </a:pPr>
            <a:r>
              <a:rPr dirty="0" lang="en-US">
                <a:solidFill>
                  <a:srgbClr val="00B050"/>
                </a:solidFill>
                <a:latin typeface="arial" panose="020B0604020202020204" pitchFamily="34" charset="0"/>
              </a:rPr>
              <a:t>Making the story exciting and with different voice, puppets</a:t>
            </a:r>
          </a:p>
          <a:p>
            <a:pPr indent="-342900" marL="342900">
              <a:buAutoNum type="alphaLcPeriod"/>
            </a:pPr>
            <a:r>
              <a:rPr dirty="0" lang="en-US">
                <a:solidFill>
                  <a:srgbClr val="00B050"/>
                </a:solidFill>
                <a:latin typeface="arial" panose="020B0604020202020204" pitchFamily="34" charset="0"/>
              </a:rPr>
              <a:t>The story starts with what interests the child</a:t>
            </a:r>
          </a:p>
          <a:p>
            <a:pPr indent="-342900" marL="342900">
              <a:buAutoNum type="alphaLcPeriod"/>
            </a:pPr>
            <a:r>
              <a:rPr dirty="0" lang="en-US">
                <a:solidFill>
                  <a:srgbClr val="00B050"/>
                </a:solidFill>
                <a:latin typeface="arial" panose="020B0604020202020204" pitchFamily="34" charset="0"/>
              </a:rPr>
              <a:t>It is start by creating a character and a setting</a:t>
            </a:r>
          </a:p>
          <a:p>
            <a:pPr indent="-342900" marL="342900">
              <a:buAutoNum type="alphaLcPeriod"/>
            </a:pPr>
            <a:r>
              <a:rPr dirty="0" lang="en-US">
                <a:solidFill>
                  <a:srgbClr val="FF0000"/>
                </a:solidFill>
                <a:latin typeface="arial" panose="020B0604020202020204" pitchFamily="34" charset="0"/>
              </a:rPr>
              <a:t>All are </a:t>
            </a:r>
            <a:r>
              <a:rPr dirty="0" lang="en-US" smtClean="0">
                <a:solidFill>
                  <a:srgbClr val="FF0000"/>
                </a:solidFill>
                <a:latin typeface="arial" panose="020B0604020202020204" pitchFamily="34" charset="0"/>
              </a:rPr>
              <a:t>correct</a:t>
            </a:r>
            <a:endParaRPr dirty="0" lang="en-US">
              <a:solidFill>
                <a:srgbClr val="FF0000"/>
              </a:solidFill>
            </a:endParaRPr>
          </a:p>
          <a:p>
            <a:endParaRPr dirty="0" lang="en-US"/>
          </a:p>
          <a:p>
            <a:endParaRPr dirty="0" lang="en-US"/>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562" name=""/>
        <p:cNvGrpSpPr/>
        <p:nvPr/>
      </p:nvGrpSpPr>
      <p:grpSpPr>
        <a:xfrm>
          <a:off x="0" y="0"/>
          <a:ext cx="0" cy="0"/>
          <a:chOff x="0" y="0"/>
          <a:chExt cx="0" cy="0"/>
        </a:xfrm>
      </p:grpSpPr>
      <p:sp>
        <p:nvSpPr>
          <p:cNvPr id="1048648" name="Title 1"/>
          <p:cNvSpPr>
            <a:spLocks noGrp="1"/>
          </p:cNvSpPr>
          <p:nvPr>
            <p:ph type="title"/>
          </p:nvPr>
        </p:nvSpPr>
        <p:spPr/>
        <p:txBody>
          <a:bodyPr/>
          <a:p>
            <a:r>
              <a:rPr dirty="0" lang="en-US">
                <a:hlinkClick r:id="rId1" action="ppaction://hlinksldjump"/>
              </a:rPr>
              <a:t>Education officer </a:t>
            </a:r>
            <a:r>
              <a:rPr dirty="0" lang="en-US" err="1" smtClean="0">
                <a:hlinkClick r:id="rId1" action="ppaction://hlinksldjump"/>
              </a:rPr>
              <a:t>Muhanga</a:t>
            </a:r>
            <a:r>
              <a:rPr dirty="0" lang="en-US" smtClean="0">
                <a:hlinkClick r:id="rId1" action="ppaction://hlinksldjump"/>
              </a:rPr>
              <a:t> 24/5/2022</a:t>
            </a:r>
            <a:endParaRPr dirty="0" lang="en-US"/>
          </a:p>
        </p:txBody>
      </p:sp>
      <p:sp>
        <p:nvSpPr>
          <p:cNvPr id="1048649" name="Content Placeholder 2"/>
          <p:cNvSpPr>
            <a:spLocks noGrp="1"/>
          </p:cNvSpPr>
          <p:nvPr>
            <p:ph idx="1"/>
          </p:nvPr>
        </p:nvSpPr>
        <p:spPr>
          <a:xfrm>
            <a:off x="0" y="1355834"/>
            <a:ext cx="12192000" cy="5502166"/>
          </a:xfrm>
        </p:spPr>
        <p:txBody>
          <a:bodyPr/>
          <a:p>
            <a:r>
              <a:rPr dirty="0" lang="en-US" smtClean="0"/>
              <a:t>Q1. a summative evaluation is used to:</a:t>
            </a:r>
          </a:p>
          <a:p>
            <a:r>
              <a:rPr dirty="0" lang="en-US" smtClean="0">
                <a:solidFill>
                  <a:srgbClr val="FF0000"/>
                </a:solidFill>
              </a:rPr>
              <a:t>A. at the end of the program</a:t>
            </a:r>
          </a:p>
          <a:p>
            <a:r>
              <a:rPr dirty="0" lang="en-US" smtClean="0"/>
              <a:t>B. at the start of the program</a:t>
            </a:r>
          </a:p>
          <a:p>
            <a:r>
              <a:rPr dirty="0" lang="en-US" smtClean="0"/>
              <a:t>C. at the middle of the program</a:t>
            </a:r>
          </a:p>
          <a:p>
            <a:r>
              <a:rPr dirty="0" lang="en-US" smtClean="0"/>
              <a:t>D. none </a:t>
            </a:r>
            <a:endParaRPr dirty="0" lang="en-US"/>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563" name=""/>
        <p:cNvGrpSpPr/>
        <p:nvPr/>
      </p:nvGrpSpPr>
      <p:grpSpPr>
        <a:xfrm>
          <a:off x="0" y="0"/>
          <a:ext cx="0" cy="0"/>
          <a:chOff x="0" y="0"/>
          <a:chExt cx="0" cy="0"/>
        </a:xfrm>
      </p:grpSpPr>
      <p:sp>
        <p:nvSpPr>
          <p:cNvPr id="1048650" name="Title 1"/>
          <p:cNvSpPr>
            <a:spLocks noGrp="1"/>
          </p:cNvSpPr>
          <p:nvPr>
            <p:ph type="title"/>
          </p:nvPr>
        </p:nvSpPr>
        <p:spPr/>
        <p:txBody>
          <a:bodyPr/>
          <a:p>
            <a:endParaRPr lang="en-US"/>
          </a:p>
        </p:txBody>
      </p:sp>
      <p:sp>
        <p:nvSpPr>
          <p:cNvPr id="1048651" name="Content Placeholder 2"/>
          <p:cNvSpPr>
            <a:spLocks noGrp="1"/>
          </p:cNvSpPr>
          <p:nvPr>
            <p:ph idx="1"/>
          </p:nvPr>
        </p:nvSpPr>
        <p:spPr/>
        <p:txBody>
          <a:bodyPr/>
          <a:p>
            <a:r>
              <a:rPr dirty="0" lang="en-US" smtClean="0"/>
              <a:t>Q2. the appearance of normal curve resembles with:</a:t>
            </a:r>
          </a:p>
          <a:p>
            <a:r>
              <a:rPr dirty="0" lang="en-US" smtClean="0"/>
              <a:t>A. v</a:t>
            </a:r>
          </a:p>
          <a:p>
            <a:r>
              <a:rPr dirty="0" lang="en-US" smtClean="0">
                <a:solidFill>
                  <a:srgbClr val="FF0000"/>
                </a:solidFill>
              </a:rPr>
              <a:t>B. bell</a:t>
            </a:r>
          </a:p>
          <a:p>
            <a:r>
              <a:rPr dirty="0" lang="en-US" smtClean="0"/>
              <a:t>C. none</a:t>
            </a:r>
          </a:p>
          <a:p>
            <a:r>
              <a:rPr dirty="0" lang="en-US" smtClean="0"/>
              <a:t>D. U</a:t>
            </a:r>
            <a:endParaRPr dirty="0" lang="en-US"/>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564" name=""/>
        <p:cNvGrpSpPr/>
        <p:nvPr/>
      </p:nvGrpSpPr>
      <p:grpSpPr>
        <a:xfrm>
          <a:off x="0" y="0"/>
          <a:ext cx="0" cy="0"/>
          <a:chOff x="0" y="0"/>
          <a:chExt cx="0" cy="0"/>
        </a:xfrm>
      </p:grpSpPr>
      <p:sp>
        <p:nvSpPr>
          <p:cNvPr id="1048652" name="Title 1"/>
          <p:cNvSpPr>
            <a:spLocks noGrp="1"/>
          </p:cNvSpPr>
          <p:nvPr>
            <p:ph type="title"/>
          </p:nvPr>
        </p:nvSpPr>
        <p:spPr/>
        <p:txBody>
          <a:bodyPr/>
          <a:p>
            <a:endParaRPr lang="en-US"/>
          </a:p>
        </p:txBody>
      </p:sp>
      <p:sp>
        <p:nvSpPr>
          <p:cNvPr id="1048653" name="Content Placeholder 2"/>
          <p:cNvSpPr>
            <a:spLocks noGrp="1"/>
          </p:cNvSpPr>
          <p:nvPr>
            <p:ph idx="1"/>
          </p:nvPr>
        </p:nvSpPr>
        <p:spPr/>
        <p:txBody>
          <a:bodyPr/>
          <a:p>
            <a:r>
              <a:rPr dirty="0" lang="en-US" smtClean="0"/>
              <a:t>Q3. the test that measure learning outcomes is:</a:t>
            </a:r>
          </a:p>
          <a:p>
            <a:r>
              <a:rPr dirty="0" lang="en-US" smtClean="0"/>
              <a:t>A. Aptitude test</a:t>
            </a:r>
          </a:p>
          <a:p>
            <a:r>
              <a:rPr dirty="0" lang="en-US" smtClean="0"/>
              <a:t>B. Norm referenced test</a:t>
            </a:r>
          </a:p>
          <a:p>
            <a:r>
              <a:rPr dirty="0" lang="en-US" smtClean="0">
                <a:solidFill>
                  <a:srgbClr val="FF0000"/>
                </a:solidFill>
              </a:rPr>
              <a:t>C. Achievement test</a:t>
            </a:r>
          </a:p>
          <a:p>
            <a:r>
              <a:rPr dirty="0" lang="en-US" smtClean="0"/>
              <a:t>D. criterion referenced test</a:t>
            </a:r>
          </a:p>
          <a:p>
            <a:endParaRPr dirty="0" lang="en-US"/>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8654" name="Title 1"/>
          <p:cNvSpPr>
            <a:spLocks noGrp="1"/>
          </p:cNvSpPr>
          <p:nvPr>
            <p:ph type="title"/>
          </p:nvPr>
        </p:nvSpPr>
        <p:spPr/>
        <p:txBody>
          <a:bodyPr/>
          <a:p>
            <a:endParaRPr lang="en-US"/>
          </a:p>
        </p:txBody>
      </p:sp>
      <p:sp>
        <p:nvSpPr>
          <p:cNvPr id="1048655" name="Content Placeholder 2"/>
          <p:cNvSpPr>
            <a:spLocks noGrp="1"/>
          </p:cNvSpPr>
          <p:nvPr>
            <p:ph idx="1"/>
          </p:nvPr>
        </p:nvSpPr>
        <p:spPr/>
        <p:txBody>
          <a:bodyPr/>
          <a:p>
            <a:r>
              <a:rPr dirty="0" lang="en-US" smtClean="0"/>
              <a:t>Q4. A hypothesis is:</a:t>
            </a:r>
          </a:p>
          <a:p>
            <a:r>
              <a:rPr dirty="0" lang="en-US" smtClean="0"/>
              <a:t>A. A variable thought to affect one or more variables</a:t>
            </a:r>
          </a:p>
          <a:p>
            <a:r>
              <a:rPr dirty="0" lang="en-US" smtClean="0">
                <a:solidFill>
                  <a:srgbClr val="FF0000"/>
                </a:solidFill>
              </a:rPr>
              <a:t>B. A statement about the proposed relationship between variables</a:t>
            </a:r>
          </a:p>
          <a:p>
            <a:r>
              <a:rPr dirty="0" lang="en-US" smtClean="0"/>
              <a:t>C. an outcome studied through research</a:t>
            </a:r>
          </a:p>
          <a:p>
            <a:r>
              <a:rPr dirty="0" lang="en-US" smtClean="0"/>
              <a:t>D. the consistency of data obtained from particular research</a:t>
            </a:r>
            <a:endParaRPr dirty="0"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566" name=""/>
        <p:cNvGrpSpPr/>
        <p:nvPr/>
      </p:nvGrpSpPr>
      <p:grpSpPr>
        <a:xfrm>
          <a:off x="0" y="0"/>
          <a:ext cx="0" cy="0"/>
          <a:chOff x="0" y="0"/>
          <a:chExt cx="0" cy="0"/>
        </a:xfrm>
      </p:grpSpPr>
      <p:sp>
        <p:nvSpPr>
          <p:cNvPr id="1048656" name="Title 1"/>
          <p:cNvSpPr>
            <a:spLocks noGrp="1"/>
          </p:cNvSpPr>
          <p:nvPr>
            <p:ph type="title"/>
          </p:nvPr>
        </p:nvSpPr>
        <p:spPr/>
        <p:txBody>
          <a:bodyPr/>
          <a:p>
            <a:endParaRPr lang="en-US"/>
          </a:p>
        </p:txBody>
      </p:sp>
      <p:sp>
        <p:nvSpPr>
          <p:cNvPr id="1048657" name="Content Placeholder 2"/>
          <p:cNvSpPr>
            <a:spLocks noGrp="1"/>
          </p:cNvSpPr>
          <p:nvPr>
            <p:ph idx="1"/>
          </p:nvPr>
        </p:nvSpPr>
        <p:spPr>
          <a:xfrm>
            <a:off x="0" y="1888686"/>
            <a:ext cx="12192000" cy="4869465"/>
          </a:xfrm>
        </p:spPr>
        <p:txBody>
          <a:bodyPr/>
          <a:p>
            <a:r>
              <a:rPr dirty="0" lang="en-US" smtClean="0"/>
              <a:t>Q5. the number of score lying in a class interval is:</a:t>
            </a:r>
          </a:p>
          <a:p>
            <a:r>
              <a:rPr dirty="0" lang="en-US" smtClean="0">
                <a:solidFill>
                  <a:srgbClr val="FF0000"/>
                </a:solidFill>
              </a:rPr>
              <a:t>A. frequency</a:t>
            </a:r>
          </a:p>
          <a:p>
            <a:r>
              <a:rPr dirty="0" lang="en-US" smtClean="0"/>
              <a:t>B. Mid point</a:t>
            </a:r>
          </a:p>
          <a:p>
            <a:r>
              <a:rPr dirty="0" lang="en-US" smtClean="0"/>
              <a:t>C. Quartile </a:t>
            </a:r>
          </a:p>
          <a:p>
            <a:r>
              <a:rPr dirty="0" lang="en-US" smtClean="0"/>
              <a:t>D. class</a:t>
            </a:r>
            <a:endParaRPr dirty="0" lang="en-US"/>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8658" name="Title 1"/>
          <p:cNvSpPr>
            <a:spLocks noGrp="1"/>
          </p:cNvSpPr>
          <p:nvPr>
            <p:ph type="title"/>
          </p:nvPr>
        </p:nvSpPr>
        <p:spPr/>
        <p:txBody>
          <a:bodyPr/>
          <a:p>
            <a:endParaRPr lang="en-US"/>
          </a:p>
        </p:txBody>
      </p:sp>
      <p:sp>
        <p:nvSpPr>
          <p:cNvPr id="1048659" name="Content Placeholder 2"/>
          <p:cNvSpPr>
            <a:spLocks noGrp="1"/>
          </p:cNvSpPr>
          <p:nvPr>
            <p:ph idx="1"/>
          </p:nvPr>
        </p:nvSpPr>
        <p:spPr/>
        <p:txBody>
          <a:bodyPr/>
          <a:p>
            <a:r>
              <a:rPr dirty="0" lang="en-US" smtClean="0"/>
              <a:t>Q6. which question has increasing objectivity of marking?</a:t>
            </a:r>
          </a:p>
          <a:p>
            <a:r>
              <a:rPr dirty="0" lang="en-US" smtClean="0"/>
              <a:t>A. short answers</a:t>
            </a:r>
          </a:p>
          <a:p>
            <a:r>
              <a:rPr dirty="0" lang="en-US" smtClean="0"/>
              <a:t>B. Structured essay</a:t>
            </a:r>
          </a:p>
          <a:p>
            <a:r>
              <a:rPr dirty="0" lang="en-US" smtClean="0"/>
              <a:t>C. unstructured essay</a:t>
            </a:r>
          </a:p>
          <a:p>
            <a:r>
              <a:rPr dirty="0" lang="en-US" smtClean="0">
                <a:solidFill>
                  <a:srgbClr val="FF0000"/>
                </a:solidFill>
              </a:rPr>
              <a:t>D. multiple type questions</a:t>
            </a:r>
            <a:endParaRPr dirty="0" lang="en-US">
              <a:solidFill>
                <a:srgbClr val="FF0000"/>
              </a:solidFill>
            </a:endParaRPr>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8660" name="Title 1"/>
          <p:cNvSpPr>
            <a:spLocks noGrp="1"/>
          </p:cNvSpPr>
          <p:nvPr>
            <p:ph type="title"/>
          </p:nvPr>
        </p:nvSpPr>
        <p:spPr/>
        <p:txBody>
          <a:bodyPr/>
          <a:p>
            <a:endParaRPr lang="en-US"/>
          </a:p>
        </p:txBody>
      </p:sp>
      <p:sp>
        <p:nvSpPr>
          <p:cNvPr id="1048661" name="Content Placeholder 2"/>
          <p:cNvSpPr>
            <a:spLocks noGrp="1"/>
          </p:cNvSpPr>
          <p:nvPr>
            <p:ph idx="1"/>
          </p:nvPr>
        </p:nvSpPr>
        <p:spPr/>
        <p:txBody>
          <a:bodyPr/>
          <a:p>
            <a:r>
              <a:rPr dirty="0" lang="en-US" smtClean="0"/>
              <a:t>Q7. which questions are difficult to make with reliability:</a:t>
            </a:r>
          </a:p>
          <a:p>
            <a:r>
              <a:rPr dirty="0" lang="en-US" smtClean="0"/>
              <a:t>A. short answers</a:t>
            </a:r>
          </a:p>
          <a:p>
            <a:r>
              <a:rPr dirty="0" lang="en-US" smtClean="0"/>
              <a:t>B. structured essay</a:t>
            </a:r>
          </a:p>
          <a:p>
            <a:r>
              <a:rPr dirty="0" lang="en-US" smtClean="0">
                <a:solidFill>
                  <a:srgbClr val="FF0000"/>
                </a:solidFill>
              </a:rPr>
              <a:t>C. Unstructured essay</a:t>
            </a:r>
          </a:p>
          <a:p>
            <a:r>
              <a:rPr dirty="0" lang="en-US" smtClean="0"/>
              <a:t>D. multiple type questions</a:t>
            </a:r>
          </a:p>
          <a:p>
            <a:endParaRPr dirty="0" lang="en-US"/>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569" name=""/>
        <p:cNvGrpSpPr/>
        <p:nvPr/>
      </p:nvGrpSpPr>
      <p:grpSpPr>
        <a:xfrm>
          <a:off x="0" y="0"/>
          <a:ext cx="0" cy="0"/>
          <a:chOff x="0" y="0"/>
          <a:chExt cx="0" cy="0"/>
        </a:xfrm>
      </p:grpSpPr>
      <p:sp>
        <p:nvSpPr>
          <p:cNvPr id="1048662" name="Title 1"/>
          <p:cNvSpPr>
            <a:spLocks noGrp="1"/>
          </p:cNvSpPr>
          <p:nvPr>
            <p:ph type="title"/>
          </p:nvPr>
        </p:nvSpPr>
        <p:spPr/>
        <p:txBody>
          <a:bodyPr/>
          <a:p>
            <a:endParaRPr lang="en-US"/>
          </a:p>
        </p:txBody>
      </p:sp>
      <p:sp>
        <p:nvSpPr>
          <p:cNvPr id="1048663" name="Content Placeholder 2"/>
          <p:cNvSpPr>
            <a:spLocks noGrp="1"/>
          </p:cNvSpPr>
          <p:nvPr>
            <p:ph idx="1"/>
          </p:nvPr>
        </p:nvSpPr>
        <p:spPr/>
        <p:txBody>
          <a:bodyPr/>
          <a:p>
            <a:r>
              <a:rPr dirty="0" lang="en-US" smtClean="0"/>
              <a:t>Q8. the power is concentrated in hands of one or few people</a:t>
            </a:r>
          </a:p>
          <a:p>
            <a:r>
              <a:rPr dirty="0" lang="en-US" smtClean="0"/>
              <a:t>A. control</a:t>
            </a:r>
          </a:p>
          <a:p>
            <a:r>
              <a:rPr dirty="0" lang="en-US" smtClean="0">
                <a:solidFill>
                  <a:srgbClr val="FF0000"/>
                </a:solidFill>
              </a:rPr>
              <a:t>B. Centralized</a:t>
            </a:r>
          </a:p>
          <a:p>
            <a:r>
              <a:rPr dirty="0" lang="en-US" smtClean="0"/>
              <a:t>C. Command</a:t>
            </a:r>
          </a:p>
          <a:p>
            <a:r>
              <a:rPr dirty="0" lang="en-US" smtClean="0"/>
              <a:t>D. decentralized</a:t>
            </a:r>
            <a:endParaRPr dirty="0" lang="en-US"/>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570" name=""/>
        <p:cNvGrpSpPr/>
        <p:nvPr/>
      </p:nvGrpSpPr>
      <p:grpSpPr>
        <a:xfrm>
          <a:off x="0" y="0"/>
          <a:ext cx="0" cy="0"/>
          <a:chOff x="0" y="0"/>
          <a:chExt cx="0" cy="0"/>
        </a:xfrm>
      </p:grpSpPr>
      <p:sp>
        <p:nvSpPr>
          <p:cNvPr id="1048664" name="Title 1"/>
          <p:cNvSpPr>
            <a:spLocks noGrp="1"/>
          </p:cNvSpPr>
          <p:nvPr>
            <p:ph type="title"/>
          </p:nvPr>
        </p:nvSpPr>
        <p:spPr/>
        <p:txBody>
          <a:bodyPr/>
          <a:p>
            <a:endParaRPr lang="en-US"/>
          </a:p>
        </p:txBody>
      </p:sp>
      <p:sp>
        <p:nvSpPr>
          <p:cNvPr id="1048665" name="Content Placeholder 2"/>
          <p:cNvSpPr>
            <a:spLocks noGrp="1"/>
          </p:cNvSpPr>
          <p:nvPr>
            <p:ph idx="1"/>
          </p:nvPr>
        </p:nvSpPr>
        <p:spPr/>
        <p:txBody>
          <a:bodyPr/>
          <a:p>
            <a:r>
              <a:rPr dirty="0" lang="en-US" smtClean="0"/>
              <a:t>Q9. budgeting is an estimation of :</a:t>
            </a:r>
          </a:p>
          <a:p>
            <a:r>
              <a:rPr dirty="0" lang="en-US" smtClean="0">
                <a:solidFill>
                  <a:srgbClr val="FF0000"/>
                </a:solidFill>
              </a:rPr>
              <a:t>A. income and expenditure</a:t>
            </a:r>
          </a:p>
          <a:p>
            <a:r>
              <a:rPr dirty="0" lang="en-US" smtClean="0"/>
              <a:t>B. income and investment</a:t>
            </a:r>
          </a:p>
          <a:p>
            <a:r>
              <a:rPr dirty="0" lang="en-US" smtClean="0"/>
              <a:t>C. investment</a:t>
            </a:r>
          </a:p>
          <a:p>
            <a:r>
              <a:rPr dirty="0" lang="en-US" smtClean="0"/>
              <a:t>D. all of the above</a:t>
            </a:r>
            <a:endParaRPr dirty="0" lang="en-US"/>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8666" name="Title 1"/>
          <p:cNvSpPr>
            <a:spLocks noGrp="1"/>
          </p:cNvSpPr>
          <p:nvPr>
            <p:ph type="title"/>
          </p:nvPr>
        </p:nvSpPr>
        <p:spPr/>
        <p:txBody>
          <a:bodyPr/>
          <a:p>
            <a:endParaRPr lang="en-US"/>
          </a:p>
        </p:txBody>
      </p:sp>
      <p:sp>
        <p:nvSpPr>
          <p:cNvPr id="1048667" name="Content Placeholder 2"/>
          <p:cNvSpPr>
            <a:spLocks noGrp="1"/>
          </p:cNvSpPr>
          <p:nvPr>
            <p:ph idx="1"/>
          </p:nvPr>
        </p:nvSpPr>
        <p:spPr/>
        <p:txBody>
          <a:bodyPr/>
          <a:p>
            <a:r>
              <a:rPr dirty="0" lang="en-US" smtClean="0"/>
              <a:t>Q10. the level of school administration can best be judged through:</a:t>
            </a:r>
          </a:p>
          <a:p>
            <a:r>
              <a:rPr dirty="0" lang="en-US" smtClean="0">
                <a:solidFill>
                  <a:srgbClr val="FF0000"/>
                </a:solidFill>
              </a:rPr>
              <a:t>A. learning outcomes</a:t>
            </a:r>
          </a:p>
          <a:p>
            <a:r>
              <a:rPr dirty="0" lang="en-US" smtClean="0"/>
              <a:t>B. Head teacher</a:t>
            </a:r>
          </a:p>
          <a:p>
            <a:r>
              <a:rPr dirty="0" lang="en-US" smtClean="0"/>
              <a:t>C. Beautiful building</a:t>
            </a:r>
          </a:p>
          <a:p>
            <a:r>
              <a:rPr dirty="0" lang="en-US" smtClean="0"/>
              <a:t>D. Teachers-students relations</a:t>
            </a:r>
            <a:endParaRPr dirty="0" lang="en-US"/>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09" name=""/>
        <p:cNvGrpSpPr/>
        <p:nvPr/>
      </p:nvGrpSpPr>
      <p:grpSpPr>
        <a:xfrm>
          <a:off x="0" y="0"/>
          <a:ext cx="0" cy="0"/>
          <a:chOff x="0" y="0"/>
          <a:chExt cx="0" cy="0"/>
        </a:xfrm>
      </p:grpSpPr>
      <p:sp>
        <p:nvSpPr>
          <p:cNvPr id="1048593" name="Content Placeholder 2"/>
          <p:cNvSpPr>
            <a:spLocks noGrp="1"/>
          </p:cNvSpPr>
          <p:nvPr>
            <p:ph idx="1"/>
          </p:nvPr>
        </p:nvSpPr>
        <p:spPr>
          <a:xfrm>
            <a:off x="0" y="0"/>
            <a:ext cx="12192000" cy="6858000"/>
          </a:xfrm>
        </p:spPr>
        <p:txBody>
          <a:bodyPr>
            <a:normAutofit/>
          </a:bodyPr>
          <a:p>
            <a:r>
              <a:rPr dirty="0" sz="3200" lang="en-US">
                <a:latin typeface="arial" panose="020B0604020202020204" pitchFamily="34" charset="0"/>
              </a:rPr>
              <a:t>Q11. the concept of endragogy means:</a:t>
            </a:r>
          </a:p>
          <a:p>
            <a:pPr indent="-342900" marL="342900">
              <a:buAutoNum type="alphaUcPeriod"/>
            </a:pPr>
            <a:r>
              <a:rPr dirty="0" sz="3200" lang="en-US">
                <a:solidFill>
                  <a:srgbClr val="00B050"/>
                </a:solidFill>
                <a:latin typeface="arial" panose="020B0604020202020204" pitchFamily="34" charset="0"/>
              </a:rPr>
              <a:t>Learning with special needs</a:t>
            </a:r>
          </a:p>
          <a:p>
            <a:pPr indent="-342900" marL="342900">
              <a:buAutoNum type="alphaUcPeriod"/>
            </a:pPr>
            <a:r>
              <a:rPr dirty="0" sz="3200" lang="en-US">
                <a:solidFill>
                  <a:srgbClr val="FF0000"/>
                </a:solidFill>
                <a:latin typeface="arial" panose="020B0604020202020204" pitchFamily="34" charset="0"/>
              </a:rPr>
              <a:t>Adult learners</a:t>
            </a:r>
          </a:p>
          <a:p>
            <a:pPr indent="-342900" marL="342900">
              <a:buAutoNum type="alphaUcPeriod"/>
            </a:pPr>
            <a:r>
              <a:rPr dirty="0" sz="3200" lang="en-US">
                <a:solidFill>
                  <a:srgbClr val="00B050"/>
                </a:solidFill>
                <a:latin typeface="arial" panose="020B0604020202020204" pitchFamily="34" charset="0"/>
              </a:rPr>
              <a:t>Mixed classroom of special and normal students</a:t>
            </a:r>
          </a:p>
          <a:p>
            <a:pPr indent="-342900" marL="342900">
              <a:buAutoNum type="alphaUcPeriod"/>
            </a:pPr>
            <a:r>
              <a:rPr dirty="0" sz="3200" lang="en-US">
                <a:solidFill>
                  <a:srgbClr val="00B050"/>
                </a:solidFill>
                <a:latin typeface="arial" panose="020B0604020202020204" pitchFamily="34" charset="0"/>
              </a:rPr>
              <a:t>B and C are </a:t>
            </a:r>
            <a:r>
              <a:rPr dirty="0" sz="3200" lang="en-US" smtClean="0">
                <a:solidFill>
                  <a:srgbClr val="00B050"/>
                </a:solidFill>
                <a:latin typeface="arial" panose="020B0604020202020204" pitchFamily="34" charset="0"/>
              </a:rPr>
              <a:t>correct</a:t>
            </a:r>
          </a:p>
          <a:p>
            <a:pPr indent="0" marL="0">
              <a:buNone/>
            </a:pPr>
            <a:r>
              <a:rPr dirty="0" sz="3200" lang="en-US" smtClean="0">
                <a:solidFill>
                  <a:srgbClr val="202124"/>
                </a:solidFill>
                <a:latin typeface="arial" panose="020B0604020202020204" pitchFamily="34" charset="0"/>
                <a:hlinkClick r:id="rId1"/>
              </a:rPr>
              <a:t>the </a:t>
            </a:r>
            <a:r>
              <a:rPr dirty="0" sz="3200" lang="en-US">
                <a:solidFill>
                  <a:srgbClr val="202124"/>
                </a:solidFill>
                <a:latin typeface="arial" panose="020B0604020202020204" pitchFamily="34" charset="0"/>
                <a:hlinkClick r:id="rId1"/>
              </a:rPr>
              <a:t>method and practice of teaching adult learners; adult education</a:t>
            </a:r>
            <a:r>
              <a:rPr dirty="0" sz="3200" lang="en-US" smtClean="0">
                <a:solidFill>
                  <a:srgbClr val="202124"/>
                </a:solidFill>
                <a:latin typeface="arial" panose="020B0604020202020204" pitchFamily="34" charset="0"/>
                <a:hlinkClick r:id="rId1"/>
              </a:rPr>
              <a:t>.</a:t>
            </a:r>
            <a:endParaRPr dirty="0" sz="3200" lang="en-US" smtClean="0">
              <a:solidFill>
                <a:srgbClr val="202124"/>
              </a:solidFill>
              <a:latin typeface="arial" panose="020B0604020202020204" pitchFamily="34" charset="0"/>
            </a:endParaRPr>
          </a:p>
          <a:p>
            <a:r>
              <a:rPr dirty="0" sz="3200" lang="en-US">
                <a:latin typeface="arial" panose="020B0604020202020204" pitchFamily="34" charset="0"/>
              </a:rPr>
              <a:t>Q12. Endragogical methods are highly appropriate for:</a:t>
            </a:r>
          </a:p>
          <a:p>
            <a:pPr indent="-342900" marL="342900">
              <a:buAutoNum type="alphaUcPeriod"/>
            </a:pPr>
            <a:r>
              <a:rPr dirty="0" sz="3200" lang="en-US">
                <a:solidFill>
                  <a:srgbClr val="00B050"/>
                </a:solidFill>
                <a:latin typeface="arial" panose="020B0604020202020204" pitchFamily="34" charset="0"/>
              </a:rPr>
              <a:t>Preschool education</a:t>
            </a:r>
          </a:p>
          <a:p>
            <a:pPr indent="-342900" marL="342900">
              <a:buAutoNum type="alphaUcPeriod"/>
            </a:pPr>
            <a:r>
              <a:rPr dirty="0" sz="3200" lang="en-US">
                <a:solidFill>
                  <a:srgbClr val="00B050"/>
                </a:solidFill>
                <a:latin typeface="arial" panose="020B0604020202020204" pitchFamily="34" charset="0"/>
              </a:rPr>
              <a:t>Primary education</a:t>
            </a:r>
          </a:p>
          <a:p>
            <a:pPr indent="-342900" marL="342900">
              <a:buFont typeface="Arial" panose="020B0604020202020204" pitchFamily="34" charset="0"/>
              <a:buAutoNum type="alphaUcPeriod"/>
            </a:pPr>
            <a:r>
              <a:rPr dirty="0" sz="3200" lang="en-US">
                <a:solidFill>
                  <a:srgbClr val="00B050"/>
                </a:solidFill>
                <a:latin typeface="arial" panose="020B0604020202020204" pitchFamily="34" charset="0"/>
              </a:rPr>
              <a:t>Secondary </a:t>
            </a:r>
            <a:r>
              <a:rPr dirty="0" sz="3200" lang="en-US" smtClean="0">
                <a:solidFill>
                  <a:srgbClr val="00B050"/>
                </a:solidFill>
                <a:latin typeface="arial" panose="020B0604020202020204" pitchFamily="34" charset="0"/>
              </a:rPr>
              <a:t>education</a:t>
            </a:r>
          </a:p>
          <a:p>
            <a:pPr indent="-342900" marL="342900">
              <a:buFont typeface="Arial" panose="020B0604020202020204" pitchFamily="34" charset="0"/>
              <a:buAutoNum type="alphaUcPeriod"/>
            </a:pPr>
            <a:r>
              <a:rPr dirty="0" sz="3200" lang="en-US" smtClean="0">
                <a:solidFill>
                  <a:srgbClr val="FF0000"/>
                </a:solidFill>
                <a:latin typeface="arial" panose="020B0604020202020204" pitchFamily="34" charset="0"/>
              </a:rPr>
              <a:t>University/college </a:t>
            </a:r>
            <a:r>
              <a:rPr dirty="0" sz="3200" lang="en-US">
                <a:solidFill>
                  <a:srgbClr val="FF0000"/>
                </a:solidFill>
                <a:latin typeface="arial" panose="020B0604020202020204" pitchFamily="34" charset="0"/>
              </a:rPr>
              <a:t>education</a:t>
            </a:r>
          </a:p>
          <a:p>
            <a:pPr indent="-342900" marL="342900">
              <a:buAutoNum type="alphaUcPeriod"/>
            </a:pPr>
            <a:endParaRPr dirty="0" sz="3200" lang="en-US">
              <a:solidFill>
                <a:srgbClr val="00B050"/>
              </a:solidFill>
              <a:latin typeface="arial" panose="020B0604020202020204" pitchFamily="34" charset="0"/>
            </a:endParaRPr>
          </a:p>
          <a:p>
            <a:pPr indent="0" marL="0">
              <a:buNone/>
            </a:pPr>
            <a:endParaRPr dirty="0" sz="3200" lang="en-US"/>
          </a:p>
          <a:p>
            <a:pPr indent="-342900" marL="342900">
              <a:buAutoNum type="alphaUcPeriod"/>
            </a:pPr>
            <a:endParaRPr dirty="0" sz="3200" lang="en-US"/>
          </a:p>
          <a:p>
            <a:endParaRPr dirty="0" sz="3200" lang="en-US"/>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572" name=""/>
        <p:cNvGrpSpPr/>
        <p:nvPr/>
      </p:nvGrpSpPr>
      <p:grpSpPr>
        <a:xfrm>
          <a:off x="0" y="0"/>
          <a:ext cx="0" cy="0"/>
          <a:chOff x="0" y="0"/>
          <a:chExt cx="0" cy="0"/>
        </a:xfrm>
      </p:grpSpPr>
      <p:sp>
        <p:nvSpPr>
          <p:cNvPr id="1048668" name="Title 1"/>
          <p:cNvSpPr>
            <a:spLocks noGrp="1"/>
          </p:cNvSpPr>
          <p:nvPr>
            <p:ph type="title"/>
          </p:nvPr>
        </p:nvSpPr>
        <p:spPr/>
        <p:txBody>
          <a:bodyPr/>
          <a:p>
            <a:endParaRPr lang="en-US"/>
          </a:p>
        </p:txBody>
      </p:sp>
      <p:sp>
        <p:nvSpPr>
          <p:cNvPr id="1048669" name="Content Placeholder 2"/>
          <p:cNvSpPr>
            <a:spLocks noGrp="1"/>
          </p:cNvSpPr>
          <p:nvPr>
            <p:ph idx="1"/>
          </p:nvPr>
        </p:nvSpPr>
        <p:spPr/>
        <p:txBody>
          <a:bodyPr/>
          <a:p>
            <a:r>
              <a:rPr dirty="0" lang="en-US" smtClean="0"/>
              <a:t>Q11. which appropriate verb will you use to make an objective behaviour:</a:t>
            </a:r>
          </a:p>
          <a:p>
            <a:r>
              <a:rPr dirty="0" lang="en-US" smtClean="0"/>
              <a:t>A. to know</a:t>
            </a:r>
          </a:p>
          <a:p>
            <a:r>
              <a:rPr dirty="0" lang="en-US" smtClean="0"/>
              <a:t>B. to appreciate</a:t>
            </a:r>
          </a:p>
          <a:p>
            <a:r>
              <a:rPr dirty="0" lang="en-US" smtClean="0"/>
              <a:t>C. to understand</a:t>
            </a:r>
          </a:p>
          <a:p>
            <a:r>
              <a:rPr dirty="0" lang="en-US" smtClean="0">
                <a:solidFill>
                  <a:srgbClr val="FF0000"/>
                </a:solidFill>
              </a:rPr>
              <a:t>D. to construct</a:t>
            </a:r>
            <a:endParaRPr dirty="0" lang="en-US">
              <a:solidFill>
                <a:srgbClr val="FF0000"/>
              </a:solidFill>
            </a:endParaRPr>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8670" name="Title 1"/>
          <p:cNvSpPr>
            <a:spLocks noGrp="1"/>
          </p:cNvSpPr>
          <p:nvPr>
            <p:ph type="title"/>
          </p:nvPr>
        </p:nvSpPr>
        <p:spPr/>
        <p:txBody>
          <a:bodyPr/>
          <a:p>
            <a:endParaRPr lang="en-US"/>
          </a:p>
        </p:txBody>
      </p:sp>
      <p:sp>
        <p:nvSpPr>
          <p:cNvPr id="1048671" name="Content Placeholder 2"/>
          <p:cNvSpPr>
            <a:spLocks noGrp="1"/>
          </p:cNvSpPr>
          <p:nvPr>
            <p:ph idx="1"/>
          </p:nvPr>
        </p:nvSpPr>
        <p:spPr/>
        <p:txBody>
          <a:bodyPr/>
          <a:p>
            <a:r>
              <a:rPr dirty="0" lang="en-US" smtClean="0"/>
              <a:t>Q12. staff development means:</a:t>
            </a:r>
          </a:p>
          <a:p>
            <a:r>
              <a:rPr dirty="0" lang="en-US" smtClean="0"/>
              <a:t>A. increasing staff</a:t>
            </a:r>
          </a:p>
          <a:p>
            <a:r>
              <a:rPr dirty="0" lang="en-US" smtClean="0"/>
              <a:t>B. decreasing staff</a:t>
            </a:r>
          </a:p>
          <a:p>
            <a:r>
              <a:rPr dirty="0" lang="en-US" smtClean="0"/>
              <a:t>C. recruiting staff</a:t>
            </a:r>
          </a:p>
          <a:p>
            <a:r>
              <a:rPr dirty="0" lang="en-US" smtClean="0">
                <a:solidFill>
                  <a:srgbClr val="FF0000"/>
                </a:solidFill>
              </a:rPr>
              <a:t>D. Training staff</a:t>
            </a:r>
          </a:p>
          <a:p>
            <a:endParaRPr dirty="0" lang="en-US"/>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8672" name="Title 1"/>
          <p:cNvSpPr>
            <a:spLocks noGrp="1"/>
          </p:cNvSpPr>
          <p:nvPr>
            <p:ph type="title"/>
          </p:nvPr>
        </p:nvSpPr>
        <p:spPr/>
        <p:txBody>
          <a:bodyPr/>
          <a:p>
            <a:endParaRPr lang="en-US"/>
          </a:p>
        </p:txBody>
      </p:sp>
      <p:sp>
        <p:nvSpPr>
          <p:cNvPr id="1048673" name="Content Placeholder 2"/>
          <p:cNvSpPr>
            <a:spLocks noGrp="1"/>
          </p:cNvSpPr>
          <p:nvPr>
            <p:ph idx="1"/>
          </p:nvPr>
        </p:nvSpPr>
        <p:spPr/>
        <p:txBody>
          <a:bodyPr/>
          <a:p>
            <a:r>
              <a:rPr dirty="0" lang="en-US" smtClean="0"/>
              <a:t>Q13. all financial transaction of the school occurring from day to day is entered in:</a:t>
            </a:r>
          </a:p>
          <a:p>
            <a:r>
              <a:rPr dirty="0" lang="en-US" smtClean="0"/>
              <a:t>A. log book</a:t>
            </a:r>
          </a:p>
          <a:p>
            <a:r>
              <a:rPr dirty="0" lang="en-US" smtClean="0"/>
              <a:t>B. stock registrar</a:t>
            </a:r>
          </a:p>
          <a:p>
            <a:r>
              <a:rPr dirty="0" lang="en-US" smtClean="0">
                <a:solidFill>
                  <a:srgbClr val="FF0000"/>
                </a:solidFill>
              </a:rPr>
              <a:t>C. cash book</a:t>
            </a:r>
          </a:p>
          <a:p>
            <a:r>
              <a:rPr dirty="0" lang="en-US" smtClean="0"/>
              <a:t>D. service book</a:t>
            </a:r>
            <a:endParaRPr dirty="0" lang="en-US"/>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575" name=""/>
        <p:cNvGrpSpPr/>
        <p:nvPr/>
      </p:nvGrpSpPr>
      <p:grpSpPr>
        <a:xfrm>
          <a:off x="0" y="0"/>
          <a:ext cx="0" cy="0"/>
          <a:chOff x="0" y="0"/>
          <a:chExt cx="0" cy="0"/>
        </a:xfrm>
      </p:grpSpPr>
      <p:sp>
        <p:nvSpPr>
          <p:cNvPr id="1048674" name="Title 1"/>
          <p:cNvSpPr>
            <a:spLocks noGrp="1"/>
          </p:cNvSpPr>
          <p:nvPr>
            <p:ph type="title"/>
          </p:nvPr>
        </p:nvSpPr>
        <p:spPr/>
        <p:txBody>
          <a:bodyPr/>
          <a:p>
            <a:endParaRPr lang="en-US"/>
          </a:p>
        </p:txBody>
      </p:sp>
      <p:sp>
        <p:nvSpPr>
          <p:cNvPr id="1048675" name="Content Placeholder 2"/>
          <p:cNvSpPr>
            <a:spLocks noGrp="1"/>
          </p:cNvSpPr>
          <p:nvPr>
            <p:ph idx="1"/>
          </p:nvPr>
        </p:nvSpPr>
        <p:spPr/>
        <p:txBody>
          <a:bodyPr/>
          <a:p>
            <a:r>
              <a:rPr dirty="0" lang="en-US" smtClean="0"/>
              <a:t>Q14. micro-planning is done in:</a:t>
            </a:r>
          </a:p>
          <a:p>
            <a:r>
              <a:rPr dirty="0" lang="en-US" smtClean="0"/>
              <a:t>A. top management</a:t>
            </a:r>
          </a:p>
          <a:p>
            <a:r>
              <a:rPr dirty="0" lang="en-US" smtClean="0">
                <a:solidFill>
                  <a:srgbClr val="FF0000"/>
                </a:solidFill>
              </a:rPr>
              <a:t>B. middle and lower management</a:t>
            </a:r>
          </a:p>
          <a:p>
            <a:r>
              <a:rPr dirty="0" lang="en-US" smtClean="0"/>
              <a:t>C. middle management</a:t>
            </a:r>
          </a:p>
          <a:p>
            <a:r>
              <a:rPr dirty="0" lang="en-US" smtClean="0"/>
              <a:t>D. lower management </a:t>
            </a:r>
            <a:endParaRPr dirty="0" lang="en-US"/>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8676" name="Title 1"/>
          <p:cNvSpPr>
            <a:spLocks noGrp="1"/>
          </p:cNvSpPr>
          <p:nvPr>
            <p:ph type="title"/>
          </p:nvPr>
        </p:nvSpPr>
        <p:spPr/>
        <p:txBody>
          <a:bodyPr/>
          <a:p>
            <a:endParaRPr lang="en-US"/>
          </a:p>
        </p:txBody>
      </p:sp>
      <p:sp>
        <p:nvSpPr>
          <p:cNvPr id="1048677" name="Content Placeholder 2"/>
          <p:cNvSpPr>
            <a:spLocks noGrp="1"/>
          </p:cNvSpPr>
          <p:nvPr>
            <p:ph idx="1"/>
          </p:nvPr>
        </p:nvSpPr>
        <p:spPr/>
        <p:txBody>
          <a:bodyPr/>
          <a:p>
            <a:r>
              <a:rPr dirty="0" lang="en-US" smtClean="0"/>
              <a:t>Q15. a program of activities which is designated to attain educational ends is:</a:t>
            </a:r>
          </a:p>
          <a:p>
            <a:r>
              <a:rPr dirty="0" lang="en-US" smtClean="0">
                <a:solidFill>
                  <a:srgbClr val="FF0000"/>
                </a:solidFill>
              </a:rPr>
              <a:t>A. curriculum</a:t>
            </a:r>
          </a:p>
          <a:p>
            <a:r>
              <a:rPr dirty="0" lang="en-US" smtClean="0"/>
              <a:t>B. instruction</a:t>
            </a:r>
          </a:p>
          <a:p>
            <a:r>
              <a:rPr dirty="0" lang="en-US" smtClean="0"/>
              <a:t>C. learning outcomes</a:t>
            </a:r>
          </a:p>
          <a:p>
            <a:r>
              <a:rPr dirty="0" lang="en-US" smtClean="0"/>
              <a:t>D. syllabi</a:t>
            </a:r>
            <a:endParaRPr dirty="0" lang="en-US"/>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8678" name="Title 1"/>
          <p:cNvSpPr>
            <a:spLocks noGrp="1"/>
          </p:cNvSpPr>
          <p:nvPr>
            <p:ph type="title"/>
          </p:nvPr>
        </p:nvSpPr>
        <p:spPr/>
        <p:txBody>
          <a:bodyPr/>
          <a:p>
            <a:endParaRPr lang="en-US"/>
          </a:p>
        </p:txBody>
      </p:sp>
      <p:sp>
        <p:nvSpPr>
          <p:cNvPr id="1048679" name="Content Placeholder 2"/>
          <p:cNvSpPr>
            <a:spLocks noGrp="1"/>
          </p:cNvSpPr>
          <p:nvPr>
            <p:ph idx="1"/>
          </p:nvPr>
        </p:nvSpPr>
        <p:spPr/>
        <p:txBody>
          <a:bodyPr/>
          <a:p>
            <a:r>
              <a:rPr dirty="0" lang="en-US" smtClean="0"/>
              <a:t>Q16. what does E and D rules means:</a:t>
            </a:r>
          </a:p>
          <a:p>
            <a:r>
              <a:rPr dirty="0" lang="en-US" smtClean="0"/>
              <a:t>A. efficient and duty rules</a:t>
            </a:r>
          </a:p>
          <a:p>
            <a:r>
              <a:rPr dirty="0" lang="en-US" smtClean="0"/>
              <a:t>B. efficient and department rules</a:t>
            </a:r>
          </a:p>
          <a:p>
            <a:r>
              <a:rPr dirty="0" lang="en-US" smtClean="0">
                <a:solidFill>
                  <a:srgbClr val="FF0000"/>
                </a:solidFill>
              </a:rPr>
              <a:t>C. efficient and Discipline rules</a:t>
            </a:r>
          </a:p>
          <a:p>
            <a:r>
              <a:rPr dirty="0" lang="en-US" smtClean="0"/>
              <a:t>D. none of these</a:t>
            </a:r>
            <a:endParaRPr dirty="0" lang="en-US"/>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578" name=""/>
        <p:cNvGrpSpPr/>
        <p:nvPr/>
      </p:nvGrpSpPr>
      <p:grpSpPr>
        <a:xfrm>
          <a:off x="0" y="0"/>
          <a:ext cx="0" cy="0"/>
          <a:chOff x="0" y="0"/>
          <a:chExt cx="0" cy="0"/>
        </a:xfrm>
      </p:grpSpPr>
      <p:sp>
        <p:nvSpPr>
          <p:cNvPr id="1048680" name="Title 1"/>
          <p:cNvSpPr>
            <a:spLocks noGrp="1"/>
          </p:cNvSpPr>
          <p:nvPr>
            <p:ph type="title"/>
          </p:nvPr>
        </p:nvSpPr>
        <p:spPr/>
        <p:txBody>
          <a:bodyPr/>
          <a:p>
            <a:endParaRPr lang="en-US"/>
          </a:p>
        </p:txBody>
      </p:sp>
      <p:sp>
        <p:nvSpPr>
          <p:cNvPr id="1048681" name="Content Placeholder 2"/>
          <p:cNvSpPr>
            <a:spLocks noGrp="1"/>
          </p:cNvSpPr>
          <p:nvPr>
            <p:ph idx="1"/>
          </p:nvPr>
        </p:nvSpPr>
        <p:spPr/>
        <p:txBody>
          <a:bodyPr/>
          <a:p>
            <a:r>
              <a:rPr dirty="0" lang="en-US" smtClean="0"/>
              <a:t>Q17. Boss is right is the feature of:</a:t>
            </a:r>
          </a:p>
          <a:p>
            <a:r>
              <a:rPr dirty="0" lang="en-US" smtClean="0"/>
              <a:t>A. instructional administration</a:t>
            </a:r>
          </a:p>
          <a:p>
            <a:r>
              <a:rPr dirty="0" lang="en-US" smtClean="0"/>
              <a:t>B. laissez-faire administration</a:t>
            </a:r>
          </a:p>
          <a:p>
            <a:r>
              <a:rPr dirty="0" lang="en-US" smtClean="0"/>
              <a:t>C. democratic administration</a:t>
            </a:r>
          </a:p>
          <a:p>
            <a:r>
              <a:rPr dirty="0" lang="en-US" smtClean="0">
                <a:solidFill>
                  <a:srgbClr val="FF0000"/>
                </a:solidFill>
              </a:rPr>
              <a:t>D. authoritarian administration</a:t>
            </a:r>
            <a:endParaRPr dirty="0" lang="en-US">
              <a:solidFill>
                <a:srgbClr val="FF0000"/>
              </a:solidFill>
            </a:endParaRPr>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8682" name="Title 1"/>
          <p:cNvSpPr>
            <a:spLocks noGrp="1"/>
          </p:cNvSpPr>
          <p:nvPr>
            <p:ph type="title"/>
          </p:nvPr>
        </p:nvSpPr>
        <p:spPr/>
        <p:txBody>
          <a:bodyPr/>
          <a:p>
            <a:endParaRPr lang="en-US"/>
          </a:p>
        </p:txBody>
      </p:sp>
      <p:sp>
        <p:nvSpPr>
          <p:cNvPr id="1048683" name="Content Placeholder 2"/>
          <p:cNvSpPr>
            <a:spLocks noGrp="1"/>
          </p:cNvSpPr>
          <p:nvPr>
            <p:ph idx="1"/>
          </p:nvPr>
        </p:nvSpPr>
        <p:spPr/>
        <p:txBody>
          <a:bodyPr/>
          <a:p>
            <a:r>
              <a:rPr dirty="0" lang="en-US" smtClean="0"/>
              <a:t>Q18. assessment of how well a school is performing is:</a:t>
            </a:r>
          </a:p>
          <a:p>
            <a:r>
              <a:rPr dirty="0" lang="en-US" smtClean="0">
                <a:solidFill>
                  <a:srgbClr val="FF0000"/>
                </a:solidFill>
              </a:rPr>
              <a:t>A. inspection</a:t>
            </a:r>
          </a:p>
          <a:p>
            <a:r>
              <a:rPr dirty="0" lang="en-US" smtClean="0"/>
              <a:t>B. Administration</a:t>
            </a:r>
          </a:p>
          <a:p>
            <a:r>
              <a:rPr dirty="0" lang="en-US" smtClean="0"/>
              <a:t>C. Supervision</a:t>
            </a:r>
          </a:p>
          <a:p>
            <a:r>
              <a:rPr dirty="0" lang="en-US" smtClean="0"/>
              <a:t>A. all of the above</a:t>
            </a:r>
            <a:endParaRPr dirty="0" lang="en-US"/>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8684" name="Title 1"/>
          <p:cNvSpPr>
            <a:spLocks noGrp="1"/>
          </p:cNvSpPr>
          <p:nvPr>
            <p:ph type="title"/>
          </p:nvPr>
        </p:nvSpPr>
        <p:spPr/>
        <p:txBody>
          <a:bodyPr/>
          <a:p>
            <a:endParaRPr lang="en-US"/>
          </a:p>
        </p:txBody>
      </p:sp>
      <p:sp>
        <p:nvSpPr>
          <p:cNvPr id="1048685" name="Content Placeholder 2"/>
          <p:cNvSpPr>
            <a:spLocks noGrp="1"/>
          </p:cNvSpPr>
          <p:nvPr>
            <p:ph idx="1"/>
          </p:nvPr>
        </p:nvSpPr>
        <p:spPr/>
        <p:txBody>
          <a:bodyPr/>
          <a:p>
            <a:r>
              <a:rPr dirty="0" lang="en-US" smtClean="0"/>
              <a:t>Q19. school budget includes:</a:t>
            </a:r>
          </a:p>
          <a:p>
            <a:r>
              <a:rPr dirty="0" lang="en-US" smtClean="0"/>
              <a:t>A. non-developmental expenditure</a:t>
            </a:r>
          </a:p>
          <a:p>
            <a:r>
              <a:rPr dirty="0" lang="en-US" smtClean="0">
                <a:solidFill>
                  <a:srgbClr val="FF0000"/>
                </a:solidFill>
              </a:rPr>
              <a:t>B. Both A and C </a:t>
            </a:r>
          </a:p>
          <a:p>
            <a:r>
              <a:rPr dirty="0" lang="en-US" smtClean="0"/>
              <a:t>C. developmental expenditure</a:t>
            </a:r>
          </a:p>
          <a:p>
            <a:r>
              <a:rPr dirty="0" lang="en-US" smtClean="0"/>
              <a:t>D. none </a:t>
            </a:r>
            <a:endParaRPr dirty="0" lang="en-US"/>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581" name=""/>
        <p:cNvGrpSpPr/>
        <p:nvPr/>
      </p:nvGrpSpPr>
      <p:grpSpPr>
        <a:xfrm>
          <a:off x="0" y="0"/>
          <a:ext cx="0" cy="0"/>
          <a:chOff x="0" y="0"/>
          <a:chExt cx="0" cy="0"/>
        </a:xfrm>
      </p:grpSpPr>
      <p:sp>
        <p:nvSpPr>
          <p:cNvPr id="1048686" name="Title 1"/>
          <p:cNvSpPr>
            <a:spLocks noGrp="1"/>
          </p:cNvSpPr>
          <p:nvPr>
            <p:ph type="title"/>
          </p:nvPr>
        </p:nvSpPr>
        <p:spPr/>
        <p:txBody>
          <a:bodyPr/>
          <a:p>
            <a:endParaRPr lang="en-US"/>
          </a:p>
        </p:txBody>
      </p:sp>
      <p:sp>
        <p:nvSpPr>
          <p:cNvPr id="1048687" name="Content Placeholder 2"/>
          <p:cNvSpPr>
            <a:spLocks noGrp="1"/>
          </p:cNvSpPr>
          <p:nvPr>
            <p:ph idx="1"/>
          </p:nvPr>
        </p:nvSpPr>
        <p:spPr/>
        <p:txBody>
          <a:bodyPr/>
          <a:p>
            <a:r>
              <a:rPr dirty="0" lang="en-US" smtClean="0"/>
              <a:t>Q20. new libraries, laboratories are constructed under:</a:t>
            </a:r>
          </a:p>
          <a:p>
            <a:r>
              <a:rPr dirty="0" lang="en-US" smtClean="0"/>
              <a:t>A. non-developmental expenditure</a:t>
            </a:r>
          </a:p>
          <a:p>
            <a:r>
              <a:rPr dirty="0" lang="en-US" smtClean="0">
                <a:solidFill>
                  <a:srgbClr val="FF0000"/>
                </a:solidFill>
              </a:rPr>
              <a:t>B. Development budget</a:t>
            </a:r>
          </a:p>
          <a:p>
            <a:r>
              <a:rPr dirty="0" lang="en-US" smtClean="0"/>
              <a:t>C. both A and B </a:t>
            </a:r>
          </a:p>
          <a:p>
            <a:r>
              <a:rPr dirty="0" lang="en-US" smtClean="0"/>
              <a:t>D. None </a:t>
            </a:r>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10" name=""/>
        <p:cNvGrpSpPr/>
        <p:nvPr/>
      </p:nvGrpSpPr>
      <p:grpSpPr>
        <a:xfrm>
          <a:off x="0" y="0"/>
          <a:ext cx="0" cy="0"/>
          <a:chOff x="0" y="0"/>
          <a:chExt cx="0" cy="0"/>
        </a:xfrm>
      </p:grpSpPr>
      <p:sp>
        <p:nvSpPr>
          <p:cNvPr id="1048594" name="Content Placeholder 2"/>
          <p:cNvSpPr>
            <a:spLocks noGrp="1"/>
          </p:cNvSpPr>
          <p:nvPr>
            <p:ph idx="1"/>
          </p:nvPr>
        </p:nvSpPr>
        <p:spPr>
          <a:xfrm>
            <a:off x="0" y="0"/>
            <a:ext cx="12192000" cy="6858000"/>
          </a:xfrm>
        </p:spPr>
        <p:txBody>
          <a:bodyPr>
            <a:noAutofit/>
          </a:bodyPr>
          <a:p>
            <a:r>
              <a:rPr dirty="0" sz="2400" lang="en-US">
                <a:latin typeface="arial" panose="020B0604020202020204" pitchFamily="34" charset="0"/>
                <a:hlinkClick r:id="rId1"/>
              </a:rPr>
              <a:t> Q13. </a:t>
            </a:r>
            <a:r>
              <a:rPr dirty="0" sz="2400" lang="en-US">
                <a:latin typeface="arial" panose="020B0604020202020204" pitchFamily="34" charset="0"/>
              </a:rPr>
              <a:t>six assumptions of adult learning are:</a:t>
            </a:r>
          </a:p>
          <a:p>
            <a:pPr indent="-342900" marL="342900">
              <a:buAutoNum type="alphaUcPeriod"/>
            </a:pPr>
            <a:r>
              <a:rPr dirty="0" sz="2400" lang="en-US">
                <a:latin typeface="arial" panose="020B0604020202020204" pitchFamily="34" charset="0"/>
              </a:rPr>
              <a:t>self-concepts, experience, and readiness to learn</a:t>
            </a:r>
          </a:p>
          <a:p>
            <a:pPr indent="-342900" marL="342900">
              <a:buAutoNum type="alphaUcPeriod"/>
            </a:pPr>
            <a:r>
              <a:rPr dirty="0" sz="2400" lang="en-US">
                <a:latin typeface="arial" panose="020B0604020202020204" pitchFamily="34" charset="0"/>
              </a:rPr>
              <a:t>Orientation to learn, motivation, and participation</a:t>
            </a:r>
          </a:p>
          <a:p>
            <a:pPr indent="-342900" marL="342900">
              <a:buAutoNum type="alphaUcPeriod"/>
            </a:pPr>
            <a:r>
              <a:rPr dirty="0" sz="2400" lang="en-US">
                <a:latin typeface="arial" panose="020B0604020202020204" pitchFamily="34" charset="0"/>
              </a:rPr>
              <a:t>Orientation to learn, motivation and the need to know</a:t>
            </a:r>
          </a:p>
          <a:p>
            <a:pPr indent="-342900" marL="342900">
              <a:buAutoNum type="alphaUcPeriod"/>
            </a:pPr>
            <a:r>
              <a:rPr dirty="0" sz="2400" lang="en-US">
                <a:solidFill>
                  <a:srgbClr val="FF0000"/>
                </a:solidFill>
                <a:latin typeface="arial" panose="020B0604020202020204" pitchFamily="34" charset="0"/>
              </a:rPr>
              <a:t>A and C are </a:t>
            </a:r>
            <a:r>
              <a:rPr dirty="0" sz="2400" lang="en-US" smtClean="0">
                <a:solidFill>
                  <a:srgbClr val="FF0000"/>
                </a:solidFill>
                <a:latin typeface="arial" panose="020B0604020202020204" pitchFamily="34" charset="0"/>
              </a:rPr>
              <a:t>correct</a:t>
            </a:r>
          </a:p>
          <a:p>
            <a:pPr indent="0" marL="0">
              <a:buNone/>
            </a:pPr>
            <a:r>
              <a:rPr dirty="0" lang="en-US"/>
              <a:t>1. </a:t>
            </a:r>
            <a:r>
              <a:rPr b="1" dirty="0" lang="en-US">
                <a:hlinkClick r:id="rId2"/>
              </a:rPr>
              <a:t>Need</a:t>
            </a:r>
            <a:r>
              <a:rPr dirty="0" lang="en-US">
                <a:hlinkClick r:id="rId2"/>
              </a:rPr>
              <a:t> to </a:t>
            </a:r>
            <a:r>
              <a:rPr b="1" dirty="0" lang="en-US">
                <a:hlinkClick r:id="rId2"/>
              </a:rPr>
              <a:t>Know</a:t>
            </a:r>
            <a:r>
              <a:rPr dirty="0" lang="en-US">
                <a:hlinkClick r:id="rId2"/>
              </a:rPr>
              <a:t> · 2. </a:t>
            </a:r>
            <a:r>
              <a:rPr b="1" dirty="0" lang="en-US">
                <a:hlinkClick r:id="rId2"/>
              </a:rPr>
              <a:t>Experience</a:t>
            </a:r>
            <a:r>
              <a:rPr dirty="0" lang="en-US">
                <a:hlinkClick r:id="rId2"/>
              </a:rPr>
              <a:t> · 3. </a:t>
            </a:r>
            <a:r>
              <a:rPr b="1" dirty="0" lang="en-US">
                <a:hlinkClick r:id="rId2"/>
              </a:rPr>
              <a:t>Self</a:t>
            </a:r>
            <a:r>
              <a:rPr dirty="0" lang="en-US">
                <a:hlinkClick r:id="rId2"/>
              </a:rPr>
              <a:t>-</a:t>
            </a:r>
            <a:r>
              <a:rPr b="1" dirty="0" lang="en-US">
                <a:hlinkClick r:id="rId2"/>
              </a:rPr>
              <a:t>concept</a:t>
            </a:r>
            <a:r>
              <a:rPr dirty="0" lang="en-US">
                <a:hlinkClick r:id="rId2"/>
              </a:rPr>
              <a:t> · 4. </a:t>
            </a:r>
            <a:r>
              <a:rPr b="1" dirty="0" lang="en-US">
                <a:hlinkClick r:id="rId2"/>
              </a:rPr>
              <a:t>Readiness</a:t>
            </a:r>
            <a:r>
              <a:rPr dirty="0" lang="en-US">
                <a:hlinkClick r:id="rId2"/>
              </a:rPr>
              <a:t> · 5. Problem </a:t>
            </a:r>
            <a:r>
              <a:rPr b="1" dirty="0" lang="en-US">
                <a:hlinkClick r:id="rId2"/>
              </a:rPr>
              <a:t>Orientation</a:t>
            </a:r>
            <a:r>
              <a:rPr dirty="0" lang="en-US">
                <a:hlinkClick r:id="rId2"/>
              </a:rPr>
              <a:t> · </a:t>
            </a:r>
            <a:r>
              <a:rPr b="1" dirty="0" lang="en-US">
                <a:hlinkClick r:id="rId2"/>
              </a:rPr>
              <a:t>6</a:t>
            </a:r>
            <a:r>
              <a:rPr dirty="0" lang="en-US">
                <a:hlinkClick r:id="rId2"/>
              </a:rPr>
              <a:t>. Intrinsic </a:t>
            </a:r>
            <a:r>
              <a:rPr b="1" dirty="0" lang="en-US">
                <a:hlinkClick r:id="rId2"/>
              </a:rPr>
              <a:t>Motivation</a:t>
            </a:r>
            <a:r>
              <a:rPr dirty="0" lang="en-US" smtClean="0">
                <a:hlinkClick r:id="rId2"/>
              </a:rPr>
              <a:t>.</a:t>
            </a:r>
            <a:endParaRPr dirty="0" lang="en-US" smtClean="0"/>
          </a:p>
          <a:p>
            <a:pPr indent="0" marL="0">
              <a:buNone/>
            </a:pPr>
            <a:r>
              <a:rPr dirty="0" sz="2400" lang="en-US" smtClean="0">
                <a:solidFill>
                  <a:srgbClr val="202124"/>
                </a:solidFill>
                <a:latin typeface="arial" panose="020B0604020202020204" pitchFamily="34" charset="0"/>
              </a:rPr>
              <a:t>Q14</a:t>
            </a:r>
            <a:r>
              <a:rPr dirty="0" sz="2400" lang="en-US">
                <a:solidFill>
                  <a:srgbClr val="202124"/>
                </a:solidFill>
                <a:latin typeface="arial" panose="020B0604020202020204" pitchFamily="34" charset="0"/>
              </a:rPr>
              <a:t>. the validity of an assessment refers to the extent to which a test is</a:t>
            </a:r>
          </a:p>
          <a:p>
            <a:pPr indent="-342900" marL="342900">
              <a:buAutoNum type="alphaUcPeriod"/>
            </a:pPr>
            <a:r>
              <a:rPr dirty="0" sz="2400" lang="en-US">
                <a:solidFill>
                  <a:srgbClr val="202124"/>
                </a:solidFill>
                <a:latin typeface="arial" panose="020B0604020202020204" pitchFamily="34" charset="0"/>
              </a:rPr>
              <a:t>Matching with the cause objectives</a:t>
            </a:r>
          </a:p>
          <a:p>
            <a:pPr indent="-342900" marL="342900">
              <a:buAutoNum type="alphaUcPeriod"/>
            </a:pPr>
            <a:r>
              <a:rPr dirty="0" sz="2400" lang="en-US">
                <a:solidFill>
                  <a:srgbClr val="FF0000"/>
                </a:solidFill>
                <a:latin typeface="arial" panose="020B0604020202020204" pitchFamily="34" charset="0"/>
              </a:rPr>
              <a:t>Meaning what it is supposed to measure</a:t>
            </a:r>
          </a:p>
          <a:p>
            <a:pPr indent="-342900" marL="342900">
              <a:buAutoNum type="alphaUcPeriod"/>
            </a:pPr>
            <a:r>
              <a:rPr dirty="0" sz="2400" lang="en-US">
                <a:solidFill>
                  <a:srgbClr val="202124"/>
                </a:solidFill>
                <a:latin typeface="arial" panose="020B0604020202020204" pitchFamily="34" charset="0"/>
              </a:rPr>
              <a:t>Free of biases</a:t>
            </a:r>
          </a:p>
          <a:p>
            <a:pPr indent="-342900" marL="342900">
              <a:buAutoNum type="alphaUcPeriod"/>
            </a:pPr>
            <a:r>
              <a:rPr dirty="0" sz="2400" lang="en-US">
                <a:solidFill>
                  <a:srgbClr val="202124"/>
                </a:solidFill>
                <a:latin typeface="arial" panose="020B0604020202020204" pitchFamily="34" charset="0"/>
              </a:rPr>
              <a:t>Reliable</a:t>
            </a:r>
          </a:p>
          <a:p>
            <a:r>
              <a:rPr dirty="0" sz="2400" lang="en-US">
                <a:solidFill>
                  <a:srgbClr val="202124"/>
                </a:solidFill>
                <a:latin typeface="arial" panose="020B0604020202020204" pitchFamily="34" charset="0"/>
                <a:hlinkClick r:id="rId3"/>
              </a:rPr>
              <a:t>Assessment validity refers to </a:t>
            </a:r>
            <a:r>
              <a:rPr b="1" dirty="0" sz="2400" lang="en-US">
                <a:solidFill>
                  <a:srgbClr val="202124"/>
                </a:solidFill>
                <a:latin typeface="arial" panose="020B0604020202020204" pitchFamily="34" charset="0"/>
                <a:hlinkClick r:id="rId3"/>
              </a:rPr>
              <a:t>the extent that a test measures what it is supposed to measure</a:t>
            </a:r>
            <a:r>
              <a:rPr dirty="0" sz="2400" lang="en-US">
                <a:solidFill>
                  <a:srgbClr val="202124"/>
                </a:solidFill>
                <a:latin typeface="arial" panose="020B0604020202020204" pitchFamily="34" charset="0"/>
                <a:hlinkClick r:id="rId3"/>
              </a:rPr>
              <a:t>. The Standards for Educational and Psychological Testing (2014) defines validity as the “degree to which evidence and theory support the interpretations of test scores for proposed uses of tests”</a:t>
            </a:r>
            <a:endParaRPr dirty="0" sz="2400" lang="en-US"/>
          </a:p>
          <a:p>
            <a:pPr indent="-342900" marL="342900">
              <a:buAutoNum type="alphaUcPeriod"/>
            </a:pPr>
            <a:endParaRPr dirty="0" sz="2400" lang="en-US"/>
          </a:p>
          <a:p>
            <a:pPr indent="-514350" marL="514350">
              <a:buAutoNum type="arabicPeriod"/>
            </a:pPr>
            <a:endParaRPr dirty="0" sz="2400" lang="en-US"/>
          </a:p>
          <a:p>
            <a:pPr indent="-342900" marL="342900">
              <a:buAutoNum type="alphaUcPeriod"/>
            </a:pPr>
            <a:endParaRPr dirty="0" sz="2400" lang="en-US"/>
          </a:p>
          <a:p>
            <a:endParaRPr dirty="0" sz="2400" lang="en-US"/>
          </a:p>
        </p:txBody>
      </p:sp>
    </p:spTree>
  </p:cSld>
  <p:clrMapOvr>
    <a:masterClrMapping/>
  </p:clrMapOvr>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582" name=""/>
        <p:cNvGrpSpPr/>
        <p:nvPr/>
      </p:nvGrpSpPr>
      <p:grpSpPr>
        <a:xfrm>
          <a:off x="0" y="0"/>
          <a:ext cx="0" cy="0"/>
          <a:chOff x="0" y="0"/>
          <a:chExt cx="0" cy="0"/>
        </a:xfrm>
      </p:grpSpPr>
      <p:sp>
        <p:nvSpPr>
          <p:cNvPr id="1048688" name="Title 1"/>
          <p:cNvSpPr>
            <a:spLocks noGrp="1"/>
          </p:cNvSpPr>
          <p:nvPr>
            <p:ph type="title"/>
          </p:nvPr>
        </p:nvSpPr>
        <p:spPr/>
        <p:txBody>
          <a:bodyPr/>
          <a:p>
            <a:endParaRPr lang="en-US"/>
          </a:p>
        </p:txBody>
      </p:sp>
      <p:sp>
        <p:nvSpPr>
          <p:cNvPr id="1048689" name="Content Placeholder 2"/>
          <p:cNvSpPr>
            <a:spLocks noGrp="1"/>
          </p:cNvSpPr>
          <p:nvPr>
            <p:ph idx="1"/>
          </p:nvPr>
        </p:nvSpPr>
        <p:spPr/>
        <p:txBody>
          <a:bodyPr/>
          <a:p>
            <a:r>
              <a:rPr dirty="0" lang="en-US" smtClean="0"/>
              <a:t>Q21. the effective supervision is indicated by:</a:t>
            </a:r>
          </a:p>
          <a:p>
            <a:r>
              <a:rPr dirty="0" lang="en-US" smtClean="0">
                <a:solidFill>
                  <a:srgbClr val="FF0000"/>
                </a:solidFill>
              </a:rPr>
              <a:t>A. helping teachers becoming more self-sufficient</a:t>
            </a:r>
          </a:p>
          <a:p>
            <a:r>
              <a:rPr dirty="0" lang="en-US" smtClean="0"/>
              <a:t>B. Good relations between teacher and supervisors</a:t>
            </a:r>
          </a:p>
          <a:p>
            <a:r>
              <a:rPr dirty="0" lang="en-US" smtClean="0"/>
              <a:t>C. helping teachers in their teaching</a:t>
            </a:r>
          </a:p>
          <a:p>
            <a:r>
              <a:rPr dirty="0" lang="en-US" smtClean="0"/>
              <a:t>D. criticizing </a:t>
            </a:r>
            <a:r>
              <a:rPr dirty="0" lang="en-US" err="1" smtClean="0"/>
              <a:t>teacher;s</a:t>
            </a:r>
            <a:r>
              <a:rPr dirty="0" lang="en-US" smtClean="0"/>
              <a:t> </a:t>
            </a:r>
            <a:r>
              <a:rPr dirty="0" lang="en-US" err="1" smtClean="0"/>
              <a:t>lessins</a:t>
            </a:r>
            <a:endParaRPr dirty="0" lang="en-US"/>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8690" name="Title 1"/>
          <p:cNvSpPr>
            <a:spLocks noGrp="1"/>
          </p:cNvSpPr>
          <p:nvPr>
            <p:ph type="title"/>
          </p:nvPr>
        </p:nvSpPr>
        <p:spPr/>
        <p:txBody>
          <a:bodyPr/>
          <a:p>
            <a:endParaRPr lang="en-US"/>
          </a:p>
        </p:txBody>
      </p:sp>
      <p:sp>
        <p:nvSpPr>
          <p:cNvPr id="1048691" name="Content Placeholder 2"/>
          <p:cNvSpPr>
            <a:spLocks noGrp="1"/>
          </p:cNvSpPr>
          <p:nvPr>
            <p:ph idx="1"/>
          </p:nvPr>
        </p:nvSpPr>
        <p:spPr/>
        <p:txBody>
          <a:bodyPr/>
          <a:p>
            <a:r>
              <a:rPr dirty="0" lang="en-US" smtClean="0"/>
              <a:t>Q22. school policy should be determined by:</a:t>
            </a:r>
          </a:p>
          <a:p>
            <a:r>
              <a:rPr dirty="0" lang="en-US" smtClean="0"/>
              <a:t>A. citizens</a:t>
            </a:r>
          </a:p>
          <a:p>
            <a:r>
              <a:rPr dirty="0" lang="en-US" smtClean="0"/>
              <a:t>B. head teacher</a:t>
            </a:r>
          </a:p>
          <a:p>
            <a:r>
              <a:rPr dirty="0" lang="en-US" smtClean="0">
                <a:solidFill>
                  <a:srgbClr val="FF0000"/>
                </a:solidFill>
              </a:rPr>
              <a:t>C. citizens and educations</a:t>
            </a:r>
          </a:p>
          <a:p>
            <a:r>
              <a:rPr dirty="0" lang="en-US" smtClean="0"/>
              <a:t>D. the professional educators</a:t>
            </a:r>
            <a:endParaRPr dirty="0" lang="en-US"/>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584" name=""/>
        <p:cNvGrpSpPr/>
        <p:nvPr/>
      </p:nvGrpSpPr>
      <p:grpSpPr>
        <a:xfrm>
          <a:off x="0" y="0"/>
          <a:ext cx="0" cy="0"/>
          <a:chOff x="0" y="0"/>
          <a:chExt cx="0" cy="0"/>
        </a:xfrm>
      </p:grpSpPr>
      <p:sp>
        <p:nvSpPr>
          <p:cNvPr id="1048692" name="Title 1"/>
          <p:cNvSpPr>
            <a:spLocks noGrp="1"/>
          </p:cNvSpPr>
          <p:nvPr>
            <p:ph type="title"/>
          </p:nvPr>
        </p:nvSpPr>
        <p:spPr/>
        <p:txBody>
          <a:bodyPr/>
          <a:p>
            <a:endParaRPr lang="en-US"/>
          </a:p>
        </p:txBody>
      </p:sp>
      <p:sp>
        <p:nvSpPr>
          <p:cNvPr id="1048693" name="Content Placeholder 2"/>
          <p:cNvSpPr>
            <a:spLocks noGrp="1"/>
          </p:cNvSpPr>
          <p:nvPr>
            <p:ph idx="1"/>
          </p:nvPr>
        </p:nvSpPr>
        <p:spPr/>
        <p:txBody>
          <a:bodyPr/>
          <a:p>
            <a:r>
              <a:rPr dirty="0" lang="en-US" smtClean="0"/>
              <a:t>Q23. indication of democratic attitude is:</a:t>
            </a:r>
          </a:p>
          <a:p>
            <a:r>
              <a:rPr dirty="0" lang="en-US" smtClean="0"/>
              <a:t>A. participation</a:t>
            </a:r>
          </a:p>
          <a:p>
            <a:r>
              <a:rPr dirty="0" lang="en-US" smtClean="0"/>
              <a:t>B. cooperation</a:t>
            </a:r>
          </a:p>
          <a:p>
            <a:r>
              <a:rPr dirty="0" lang="en-US" smtClean="0"/>
              <a:t>Equal rights</a:t>
            </a:r>
          </a:p>
          <a:p>
            <a:r>
              <a:rPr dirty="0" lang="en-US" smtClean="0">
                <a:solidFill>
                  <a:srgbClr val="FF0000"/>
                </a:solidFill>
              </a:rPr>
              <a:t>D. all of the above</a:t>
            </a:r>
            <a:endParaRPr dirty="0" lang="en-US">
              <a:solidFill>
                <a:srgbClr val="FF0000"/>
              </a:solidFill>
            </a:endParaRPr>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585" name=""/>
        <p:cNvGrpSpPr/>
        <p:nvPr/>
      </p:nvGrpSpPr>
      <p:grpSpPr>
        <a:xfrm>
          <a:off x="0" y="0"/>
          <a:ext cx="0" cy="0"/>
          <a:chOff x="0" y="0"/>
          <a:chExt cx="0" cy="0"/>
        </a:xfrm>
      </p:grpSpPr>
      <p:sp>
        <p:nvSpPr>
          <p:cNvPr id="1048694" name="Title 1"/>
          <p:cNvSpPr>
            <a:spLocks noGrp="1"/>
          </p:cNvSpPr>
          <p:nvPr>
            <p:ph type="title"/>
          </p:nvPr>
        </p:nvSpPr>
        <p:spPr/>
        <p:txBody>
          <a:bodyPr/>
          <a:p>
            <a:endParaRPr lang="en-US"/>
          </a:p>
        </p:txBody>
      </p:sp>
      <p:sp>
        <p:nvSpPr>
          <p:cNvPr id="1048695" name="Content Placeholder 2"/>
          <p:cNvSpPr>
            <a:spLocks noGrp="1"/>
          </p:cNvSpPr>
          <p:nvPr>
            <p:ph idx="1"/>
          </p:nvPr>
        </p:nvSpPr>
        <p:spPr/>
        <p:txBody>
          <a:bodyPr/>
          <a:p>
            <a:r>
              <a:rPr dirty="0" lang="en-US" smtClean="0"/>
              <a:t>Q24. administration means:</a:t>
            </a:r>
          </a:p>
          <a:p>
            <a:r>
              <a:rPr dirty="0" lang="en-US" smtClean="0"/>
              <a:t>A. to run</a:t>
            </a:r>
          </a:p>
          <a:p>
            <a:r>
              <a:rPr dirty="0" lang="en-US" smtClean="0"/>
              <a:t>B. to protect</a:t>
            </a:r>
          </a:p>
          <a:p>
            <a:r>
              <a:rPr dirty="0" lang="en-US" smtClean="0"/>
              <a:t>C. to establish</a:t>
            </a:r>
          </a:p>
          <a:p>
            <a:r>
              <a:rPr dirty="0" lang="en-US" smtClean="0">
                <a:solidFill>
                  <a:srgbClr val="FF0000"/>
                </a:solidFill>
              </a:rPr>
              <a:t>D. to look after</a:t>
            </a:r>
            <a:endParaRPr dirty="0" lang="en-US">
              <a:solidFill>
                <a:srgbClr val="FF0000"/>
              </a:solidFill>
            </a:endParaRPr>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8696" name="Title 1"/>
          <p:cNvSpPr>
            <a:spLocks noGrp="1"/>
          </p:cNvSpPr>
          <p:nvPr>
            <p:ph type="title"/>
          </p:nvPr>
        </p:nvSpPr>
        <p:spPr/>
        <p:txBody>
          <a:bodyPr/>
          <a:p>
            <a:endParaRPr lang="en-US"/>
          </a:p>
        </p:txBody>
      </p:sp>
      <p:sp>
        <p:nvSpPr>
          <p:cNvPr id="1048697" name="Content Placeholder 2"/>
          <p:cNvSpPr>
            <a:spLocks noGrp="1"/>
          </p:cNvSpPr>
          <p:nvPr>
            <p:ph idx="1"/>
          </p:nvPr>
        </p:nvSpPr>
        <p:spPr/>
        <p:txBody>
          <a:bodyPr/>
          <a:p>
            <a:r>
              <a:rPr dirty="0" lang="en-US" smtClean="0"/>
              <a:t>Q25. the main purpose of the supervision of teaching should be the:</a:t>
            </a:r>
          </a:p>
          <a:p>
            <a:r>
              <a:rPr dirty="0" lang="en-US" smtClean="0">
                <a:solidFill>
                  <a:srgbClr val="FF0000"/>
                </a:solidFill>
              </a:rPr>
              <a:t>A. advancement of pupil welfare</a:t>
            </a:r>
          </a:p>
          <a:p>
            <a:r>
              <a:rPr dirty="0" lang="en-US" smtClean="0"/>
              <a:t>B. achievement of success in examination</a:t>
            </a:r>
          </a:p>
          <a:p>
            <a:r>
              <a:rPr dirty="0" lang="en-US" smtClean="0"/>
              <a:t>C. proper utilization of school facilities</a:t>
            </a:r>
          </a:p>
          <a:p>
            <a:r>
              <a:rPr dirty="0" lang="en-US" smtClean="0"/>
              <a:t>D. carrying out the curriculum</a:t>
            </a:r>
          </a:p>
          <a:p>
            <a:endParaRPr dirty="0" lang="en-US"/>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587" name=""/>
        <p:cNvGrpSpPr/>
        <p:nvPr/>
      </p:nvGrpSpPr>
      <p:grpSpPr>
        <a:xfrm>
          <a:off x="0" y="0"/>
          <a:ext cx="0" cy="0"/>
          <a:chOff x="0" y="0"/>
          <a:chExt cx="0" cy="0"/>
        </a:xfrm>
      </p:grpSpPr>
      <p:sp>
        <p:nvSpPr>
          <p:cNvPr id="1048698" name="Title 1"/>
          <p:cNvSpPr>
            <a:spLocks noGrp="1"/>
          </p:cNvSpPr>
          <p:nvPr>
            <p:ph type="title"/>
          </p:nvPr>
        </p:nvSpPr>
        <p:spPr/>
        <p:txBody>
          <a:bodyPr/>
          <a:p>
            <a:endParaRPr lang="en-US"/>
          </a:p>
        </p:txBody>
      </p:sp>
      <p:sp>
        <p:nvSpPr>
          <p:cNvPr id="1048699" name="Content Placeholder 2"/>
          <p:cNvSpPr>
            <a:spLocks noGrp="1"/>
          </p:cNvSpPr>
          <p:nvPr>
            <p:ph idx="1"/>
          </p:nvPr>
        </p:nvSpPr>
        <p:spPr/>
        <p:txBody>
          <a:bodyPr/>
          <a:p>
            <a:r>
              <a:rPr dirty="0" lang="en-US" smtClean="0"/>
              <a:t>Q26. the basic purpose of supervision is to help:</a:t>
            </a:r>
          </a:p>
          <a:p>
            <a:r>
              <a:rPr dirty="0" lang="en-US" smtClean="0"/>
              <a:t>A. teachers in dealing with pupils</a:t>
            </a:r>
          </a:p>
          <a:p>
            <a:r>
              <a:rPr dirty="0" lang="en-US" smtClean="0">
                <a:solidFill>
                  <a:srgbClr val="FF0000"/>
                </a:solidFill>
              </a:rPr>
              <a:t>B. children learn more effectively</a:t>
            </a:r>
          </a:p>
          <a:p>
            <a:r>
              <a:rPr dirty="0" lang="en-US" smtClean="0"/>
              <a:t>C. teachers in improving methods</a:t>
            </a:r>
          </a:p>
          <a:p>
            <a:r>
              <a:rPr dirty="0" lang="en-US" smtClean="0"/>
              <a:t>D. teachers in understanding pupils</a:t>
            </a:r>
            <a:endParaRPr dirty="0"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8700" name="Title 1"/>
          <p:cNvSpPr>
            <a:spLocks noGrp="1"/>
          </p:cNvSpPr>
          <p:nvPr>
            <p:ph type="title"/>
          </p:nvPr>
        </p:nvSpPr>
        <p:spPr/>
        <p:txBody>
          <a:bodyPr/>
          <a:p>
            <a:endParaRPr lang="en-US"/>
          </a:p>
        </p:txBody>
      </p:sp>
      <p:sp>
        <p:nvSpPr>
          <p:cNvPr id="1048701" name="Content Placeholder 2"/>
          <p:cNvSpPr>
            <a:spLocks noGrp="1"/>
          </p:cNvSpPr>
          <p:nvPr>
            <p:ph idx="1"/>
          </p:nvPr>
        </p:nvSpPr>
        <p:spPr/>
        <p:txBody>
          <a:bodyPr/>
          <a:p>
            <a:r>
              <a:rPr dirty="0" lang="en-US" smtClean="0"/>
              <a:t>Q27. the elementary school teachers are directly responsible to the:</a:t>
            </a:r>
          </a:p>
          <a:p>
            <a:r>
              <a:rPr dirty="0" lang="en-US" smtClean="0"/>
              <a:t>A. students</a:t>
            </a:r>
          </a:p>
          <a:p>
            <a:r>
              <a:rPr dirty="0" lang="en-US" smtClean="0"/>
              <a:t>B. parents</a:t>
            </a:r>
          </a:p>
          <a:p>
            <a:r>
              <a:rPr dirty="0" lang="en-US" smtClean="0">
                <a:solidFill>
                  <a:srgbClr val="FF0000"/>
                </a:solidFill>
              </a:rPr>
              <a:t>C. head master</a:t>
            </a:r>
          </a:p>
          <a:p>
            <a:r>
              <a:rPr dirty="0" lang="en-US" smtClean="0"/>
              <a:t>D. none of these</a:t>
            </a:r>
            <a:endParaRPr dirty="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8702" name="Title 1"/>
          <p:cNvSpPr>
            <a:spLocks noGrp="1"/>
          </p:cNvSpPr>
          <p:nvPr>
            <p:ph type="title"/>
          </p:nvPr>
        </p:nvSpPr>
        <p:spPr/>
        <p:txBody>
          <a:bodyPr/>
          <a:p>
            <a:endParaRPr lang="en-US"/>
          </a:p>
        </p:txBody>
      </p:sp>
      <p:sp>
        <p:nvSpPr>
          <p:cNvPr id="1048703" name="Content Placeholder 2"/>
          <p:cNvSpPr>
            <a:spLocks noGrp="1"/>
          </p:cNvSpPr>
          <p:nvPr>
            <p:ph idx="1"/>
          </p:nvPr>
        </p:nvSpPr>
        <p:spPr/>
        <p:txBody>
          <a:bodyPr/>
          <a:p>
            <a:r>
              <a:rPr dirty="0" lang="en-US" smtClean="0"/>
              <a:t>Q28. the main purpose of research in education is to:</a:t>
            </a:r>
          </a:p>
          <a:p>
            <a:r>
              <a:rPr dirty="0" lang="en-US" smtClean="0"/>
              <a:t>A. increase social status of an individual</a:t>
            </a:r>
          </a:p>
          <a:p>
            <a:r>
              <a:rPr dirty="0" lang="en-US" smtClean="0"/>
              <a:t>B. increase the job prospects of an individual</a:t>
            </a:r>
          </a:p>
          <a:p>
            <a:r>
              <a:rPr dirty="0" lang="en-US" smtClean="0"/>
              <a:t>C. help in personal growth of an individual</a:t>
            </a:r>
          </a:p>
          <a:p>
            <a:r>
              <a:rPr dirty="0" lang="en-US" smtClean="0">
                <a:solidFill>
                  <a:srgbClr val="FF0000"/>
                </a:solidFill>
              </a:rPr>
              <a:t>D. help the candidate become an eminent educationist</a:t>
            </a:r>
            <a:endParaRPr dirty="0" lang="en-US">
              <a:solidFill>
                <a:srgbClr val="FF0000"/>
              </a:solidFill>
            </a:endParaRPr>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590" name=""/>
        <p:cNvGrpSpPr/>
        <p:nvPr/>
      </p:nvGrpSpPr>
      <p:grpSpPr>
        <a:xfrm>
          <a:off x="0" y="0"/>
          <a:ext cx="0" cy="0"/>
          <a:chOff x="0" y="0"/>
          <a:chExt cx="0" cy="0"/>
        </a:xfrm>
      </p:grpSpPr>
      <p:sp>
        <p:nvSpPr>
          <p:cNvPr id="1048704" name="Title 1"/>
          <p:cNvSpPr>
            <a:spLocks noGrp="1"/>
          </p:cNvSpPr>
          <p:nvPr>
            <p:ph type="title"/>
          </p:nvPr>
        </p:nvSpPr>
        <p:spPr/>
        <p:txBody>
          <a:bodyPr/>
          <a:p>
            <a:endParaRPr lang="en-US"/>
          </a:p>
        </p:txBody>
      </p:sp>
      <p:sp>
        <p:nvSpPr>
          <p:cNvPr id="1048705" name="Content Placeholder 2"/>
          <p:cNvSpPr>
            <a:spLocks noGrp="1"/>
          </p:cNvSpPr>
          <p:nvPr>
            <p:ph idx="1"/>
          </p:nvPr>
        </p:nvSpPr>
        <p:spPr/>
        <p:txBody>
          <a:bodyPr/>
          <a:p>
            <a:r>
              <a:rPr dirty="0" lang="en-US" smtClean="0"/>
              <a:t>Q29. the key steps of an evidence-based design process includes all of the following except:</a:t>
            </a:r>
          </a:p>
          <a:p>
            <a:r>
              <a:rPr dirty="0" lang="en-US" smtClean="0"/>
              <a:t>A. critically interpreting relevant evidence:</a:t>
            </a:r>
          </a:p>
          <a:p>
            <a:r>
              <a:rPr dirty="0" lang="en-US" smtClean="0"/>
              <a:t>B. collecting baseline performance measure</a:t>
            </a:r>
          </a:p>
          <a:p>
            <a:r>
              <a:rPr dirty="0" lang="en-US" smtClean="0"/>
              <a:t>C. developing original data collection instruments</a:t>
            </a:r>
          </a:p>
          <a:p>
            <a:r>
              <a:rPr dirty="0" lang="en-US" smtClean="0"/>
              <a:t>D. none of the mentioned </a:t>
            </a:r>
            <a:endParaRPr dirty="0" lang="en-US"/>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8706" name="Title 1"/>
          <p:cNvSpPr>
            <a:spLocks noGrp="1"/>
          </p:cNvSpPr>
          <p:nvPr>
            <p:ph type="title"/>
          </p:nvPr>
        </p:nvSpPr>
        <p:spPr/>
        <p:txBody>
          <a:bodyPr/>
          <a:p>
            <a:endParaRPr lang="en-US"/>
          </a:p>
        </p:txBody>
      </p:sp>
      <p:sp>
        <p:nvSpPr>
          <p:cNvPr id="1048707" name="Content Placeholder 2"/>
          <p:cNvSpPr>
            <a:spLocks noGrp="1"/>
          </p:cNvSpPr>
          <p:nvPr>
            <p:ph idx="1"/>
          </p:nvPr>
        </p:nvSpPr>
        <p:spPr/>
        <p:txBody>
          <a:bodyPr/>
          <a:p>
            <a:r>
              <a:rPr dirty="0" lang="en-US" smtClean="0"/>
              <a:t>Q30. who defined planning as deciding in advance what to do it, whom to do it and when to do it?</a:t>
            </a:r>
          </a:p>
          <a:p>
            <a:r>
              <a:rPr dirty="0" lang="en-US" smtClean="0">
                <a:solidFill>
                  <a:srgbClr val="FF0000"/>
                </a:solidFill>
              </a:rPr>
              <a:t>A. Koontz</a:t>
            </a:r>
          </a:p>
          <a:p>
            <a:r>
              <a:rPr dirty="0" lang="en-US" smtClean="0"/>
              <a:t>B. Max Weber</a:t>
            </a:r>
          </a:p>
          <a:p>
            <a:r>
              <a:rPr dirty="0" lang="en-US" smtClean="0"/>
              <a:t>C. Pavlov</a:t>
            </a:r>
          </a:p>
          <a:p>
            <a:r>
              <a:rPr dirty="0" lang="en-US" smtClean="0"/>
              <a:t>F. Taylor</a:t>
            </a:r>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11" name=""/>
        <p:cNvGrpSpPr/>
        <p:nvPr/>
      </p:nvGrpSpPr>
      <p:grpSpPr>
        <a:xfrm>
          <a:off x="0" y="0"/>
          <a:ext cx="0" cy="0"/>
          <a:chOff x="0" y="0"/>
          <a:chExt cx="0" cy="0"/>
        </a:xfrm>
      </p:grpSpPr>
      <p:sp>
        <p:nvSpPr>
          <p:cNvPr id="1048595" name="Content Placeholder 2"/>
          <p:cNvSpPr>
            <a:spLocks noGrp="1"/>
          </p:cNvSpPr>
          <p:nvPr>
            <p:ph idx="1"/>
          </p:nvPr>
        </p:nvSpPr>
        <p:spPr>
          <a:xfrm>
            <a:off x="0" y="0"/>
            <a:ext cx="12192000" cy="6858000"/>
          </a:xfrm>
        </p:spPr>
        <p:txBody>
          <a:bodyPr>
            <a:noAutofit/>
          </a:bodyPr>
          <a:p>
            <a:r>
              <a:rPr dirty="0" sz="3200" lang="en-US">
                <a:solidFill>
                  <a:srgbClr val="202124"/>
                </a:solidFill>
                <a:latin typeface="arial" panose="020B0604020202020204" pitchFamily="34" charset="0"/>
              </a:rPr>
              <a:t>Q15. reliability of a assessment refers to the extent to which a test can:</a:t>
            </a:r>
          </a:p>
          <a:p>
            <a:pPr indent="-342900" marL="342900">
              <a:buAutoNum type="alphaUcPeriod"/>
            </a:pPr>
            <a:r>
              <a:rPr dirty="0" sz="3200" lang="en-US">
                <a:solidFill>
                  <a:srgbClr val="FF0000"/>
                </a:solidFill>
                <a:latin typeface="arial" panose="020B0604020202020204" pitchFamily="34" charset="0"/>
              </a:rPr>
              <a:t>Yield the same or closest results when administered twice</a:t>
            </a:r>
          </a:p>
          <a:p>
            <a:pPr indent="-342900" marL="342900">
              <a:buAutoNum type="alphaUcPeriod"/>
            </a:pPr>
            <a:r>
              <a:rPr dirty="0" sz="3200" lang="en-US">
                <a:solidFill>
                  <a:srgbClr val="202124"/>
                </a:solidFill>
                <a:latin typeface="arial" panose="020B0604020202020204" pitchFamily="34" charset="0"/>
              </a:rPr>
              <a:t>Free of biases</a:t>
            </a:r>
          </a:p>
          <a:p>
            <a:pPr indent="-342900" marL="342900">
              <a:buAutoNum type="alphaUcPeriod"/>
            </a:pPr>
            <a:r>
              <a:rPr dirty="0" sz="3200" lang="en-US" smtClean="0">
                <a:solidFill>
                  <a:srgbClr val="202124"/>
                </a:solidFill>
                <a:latin typeface="arial" panose="020B0604020202020204" pitchFamily="34" charset="0"/>
              </a:rPr>
              <a:t>Measure </a:t>
            </a:r>
            <a:r>
              <a:rPr dirty="0" sz="3200" lang="en-US">
                <a:solidFill>
                  <a:srgbClr val="202124"/>
                </a:solidFill>
                <a:latin typeface="arial" panose="020B0604020202020204" pitchFamily="34" charset="0"/>
              </a:rPr>
              <a:t>what it is supposed to measure</a:t>
            </a:r>
          </a:p>
          <a:p>
            <a:pPr indent="-342900" marL="342900">
              <a:buAutoNum type="alphaUcPeriod"/>
            </a:pPr>
            <a:r>
              <a:rPr dirty="0" sz="3200" lang="en-US">
                <a:solidFill>
                  <a:srgbClr val="202124"/>
                </a:solidFill>
                <a:latin typeface="arial" panose="020B0604020202020204" pitchFamily="34" charset="0"/>
              </a:rPr>
              <a:t>Be valid</a:t>
            </a:r>
          </a:p>
          <a:p>
            <a:r>
              <a:rPr dirty="0" sz="3200" lang="en-US">
                <a:solidFill>
                  <a:srgbClr val="202124"/>
                </a:solidFill>
                <a:latin typeface="arial" panose="020B0604020202020204" pitchFamily="34" charset="0"/>
                <a:hlinkClick r:id="rId1"/>
              </a:rPr>
              <a:t>Reliability refers to </a:t>
            </a:r>
            <a:r>
              <a:rPr b="1" dirty="0" sz="3200" lang="en-US">
                <a:solidFill>
                  <a:srgbClr val="202124"/>
                </a:solidFill>
                <a:latin typeface="arial" panose="020B0604020202020204" pitchFamily="34" charset="0"/>
                <a:hlinkClick r:id="rId1"/>
              </a:rPr>
              <a:t>the extent to which an assessment method or instrument measures consistently the performance of the student</a:t>
            </a:r>
            <a:r>
              <a:rPr dirty="0" sz="3200" lang="en-US">
                <a:solidFill>
                  <a:srgbClr val="202124"/>
                </a:solidFill>
                <a:latin typeface="arial" panose="020B0604020202020204" pitchFamily="34" charset="0"/>
                <a:hlinkClick r:id="rId1"/>
              </a:rPr>
              <a:t>. Assessments are usually expected to produce comparable outcomes, with consistent standards over time and between different learners and examiners</a:t>
            </a:r>
            <a:endParaRPr dirty="0" sz="3200" lang="en-US"/>
          </a:p>
          <a:p>
            <a:endParaRPr dirty="0" sz="3200" lang="en-US"/>
          </a:p>
          <a:p>
            <a:endParaRPr dirty="0" sz="3200" lang="en-US"/>
          </a:p>
        </p:txBody>
      </p:sp>
    </p:spTree>
  </p:cSld>
  <p:clrMapOvr>
    <a:masterClrMapping/>
  </p:clrMapOvr>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sp>
        <p:nvSpPr>
          <p:cNvPr id="1048708" name="Title 1"/>
          <p:cNvSpPr>
            <a:spLocks noGrp="1"/>
          </p:cNvSpPr>
          <p:nvPr>
            <p:ph type="title"/>
          </p:nvPr>
        </p:nvSpPr>
        <p:spPr/>
        <p:txBody>
          <a:bodyPr/>
          <a:p>
            <a:endParaRPr lang="en-US"/>
          </a:p>
        </p:txBody>
      </p:sp>
      <p:sp>
        <p:nvSpPr>
          <p:cNvPr id="1048709" name="Content Placeholder 2"/>
          <p:cNvSpPr>
            <a:spLocks noGrp="1"/>
          </p:cNvSpPr>
          <p:nvPr>
            <p:ph idx="1"/>
          </p:nvPr>
        </p:nvSpPr>
        <p:spPr/>
        <p:txBody>
          <a:bodyPr/>
          <a:p>
            <a:r>
              <a:rPr dirty="0" lang="en-US" smtClean="0"/>
              <a:t>Q31. the following are the key educational indicator category except</a:t>
            </a:r>
          </a:p>
          <a:p>
            <a:r>
              <a:rPr dirty="0" lang="en-US" smtClean="0"/>
              <a:t>A. completion and access to education</a:t>
            </a:r>
          </a:p>
          <a:p>
            <a:r>
              <a:rPr dirty="0" lang="en-US" smtClean="0"/>
              <a:t>B. Internal efficiency</a:t>
            </a:r>
          </a:p>
          <a:p>
            <a:r>
              <a:rPr dirty="0" lang="en-US" smtClean="0"/>
              <a:t>C. Development and skills</a:t>
            </a:r>
          </a:p>
          <a:p>
            <a:r>
              <a:rPr dirty="0" lang="en-US" smtClean="0"/>
              <a:t>D. completion rate</a:t>
            </a:r>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593" name=""/>
        <p:cNvGrpSpPr/>
        <p:nvPr/>
      </p:nvGrpSpPr>
      <p:grpSpPr>
        <a:xfrm>
          <a:off x="0" y="0"/>
          <a:ext cx="0" cy="0"/>
          <a:chOff x="0" y="0"/>
          <a:chExt cx="0" cy="0"/>
        </a:xfrm>
      </p:grpSpPr>
      <p:sp>
        <p:nvSpPr>
          <p:cNvPr id="1048710" name="Title 1"/>
          <p:cNvSpPr>
            <a:spLocks noGrp="1"/>
          </p:cNvSpPr>
          <p:nvPr>
            <p:ph type="title"/>
          </p:nvPr>
        </p:nvSpPr>
        <p:spPr/>
        <p:txBody>
          <a:bodyPr/>
          <a:p>
            <a:endParaRPr lang="en-US"/>
          </a:p>
        </p:txBody>
      </p:sp>
      <p:sp>
        <p:nvSpPr>
          <p:cNvPr id="1048711" name="Content Placeholder 2"/>
          <p:cNvSpPr>
            <a:spLocks noGrp="1"/>
          </p:cNvSpPr>
          <p:nvPr>
            <p:ph idx="1"/>
          </p:nvPr>
        </p:nvSpPr>
        <p:spPr/>
        <p:txBody>
          <a:bodyPr>
            <a:normAutofit fontScale="92500" lnSpcReduction="10000"/>
          </a:bodyPr>
          <a:p>
            <a:r>
              <a:rPr dirty="0" lang="en-US" smtClean="0"/>
              <a:t>Q32. gross Attendance ratio (GAR)) in primary is calculated as follows:</a:t>
            </a:r>
          </a:p>
          <a:p>
            <a:r>
              <a:rPr dirty="0" lang="en-US" smtClean="0"/>
              <a:t>A. Number of children of any age attending 12YBE divided by the primary school age population</a:t>
            </a:r>
          </a:p>
          <a:p>
            <a:r>
              <a:rPr dirty="0" lang="en-US" smtClean="0"/>
              <a:t>B. number of children on any age attending primary education divided by the primary school age population</a:t>
            </a:r>
          </a:p>
          <a:p>
            <a:r>
              <a:rPr dirty="0" lang="en-US" smtClean="0"/>
              <a:t>C. number of population of the primary school age divided by number of children of any age attending primary education</a:t>
            </a:r>
          </a:p>
          <a:p>
            <a:r>
              <a:rPr dirty="0" lang="en-US" smtClean="0"/>
              <a:t>D. total primary pupils divided by total number of drop outs</a:t>
            </a:r>
          </a:p>
          <a:p>
            <a:r>
              <a:rPr dirty="0" lang="en-US"/>
              <a:t>. </a:t>
            </a:r>
            <a:r>
              <a:rPr dirty="0" lang="en-US">
                <a:solidFill>
                  <a:srgbClr val="FF0000"/>
                </a:solidFill>
              </a:rPr>
              <a:t>The gross attendance ratio (GAR) is the total number of students attending primary school - regardless of age - expressed as a percentage of the official primary school-age population</a:t>
            </a:r>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8712" name="Title 1"/>
          <p:cNvSpPr>
            <a:spLocks noGrp="1"/>
          </p:cNvSpPr>
          <p:nvPr>
            <p:ph type="title"/>
          </p:nvPr>
        </p:nvSpPr>
        <p:spPr/>
        <p:txBody>
          <a:bodyPr/>
          <a:p>
            <a:endParaRPr lang="en-US"/>
          </a:p>
        </p:txBody>
      </p:sp>
      <p:sp>
        <p:nvSpPr>
          <p:cNvPr id="1048713" name="Content Placeholder 2"/>
          <p:cNvSpPr>
            <a:spLocks noGrp="1"/>
          </p:cNvSpPr>
          <p:nvPr>
            <p:ph idx="1"/>
          </p:nvPr>
        </p:nvSpPr>
        <p:spPr/>
        <p:txBody>
          <a:bodyPr/>
          <a:p>
            <a:r>
              <a:rPr dirty="0" lang="en-US" smtClean="0"/>
              <a:t>Q33. ECDI represents</a:t>
            </a:r>
          </a:p>
          <a:p>
            <a:r>
              <a:rPr dirty="0" lang="en-US" smtClean="0"/>
              <a:t>A. Early childhood development indicator</a:t>
            </a:r>
          </a:p>
          <a:p>
            <a:r>
              <a:rPr dirty="0" lang="en-US" smtClean="0">
                <a:solidFill>
                  <a:srgbClr val="FF0000"/>
                </a:solidFill>
              </a:rPr>
              <a:t>B. Early children development index</a:t>
            </a:r>
          </a:p>
          <a:p>
            <a:r>
              <a:rPr dirty="0" lang="en-US" smtClean="0"/>
              <a:t>C. Early children decentralized index</a:t>
            </a:r>
          </a:p>
          <a:p>
            <a:r>
              <a:rPr dirty="0" lang="en-US" smtClean="0"/>
              <a:t>D. Early childhood development index</a:t>
            </a:r>
            <a:endParaRPr dirty="0" lang="en-US"/>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8714" name="Title 1"/>
          <p:cNvSpPr>
            <a:spLocks noGrp="1"/>
          </p:cNvSpPr>
          <p:nvPr>
            <p:ph type="title"/>
          </p:nvPr>
        </p:nvSpPr>
        <p:spPr/>
        <p:txBody>
          <a:bodyPr/>
          <a:p>
            <a:endParaRPr lang="en-US"/>
          </a:p>
        </p:txBody>
      </p:sp>
      <p:sp>
        <p:nvSpPr>
          <p:cNvPr id="1048715" name="Content Placeholder 2"/>
          <p:cNvSpPr>
            <a:spLocks noGrp="1"/>
          </p:cNvSpPr>
          <p:nvPr>
            <p:ph idx="1"/>
          </p:nvPr>
        </p:nvSpPr>
        <p:spPr/>
        <p:txBody>
          <a:bodyPr/>
          <a:p>
            <a:r>
              <a:rPr dirty="0" lang="en-US" smtClean="0"/>
              <a:t>Q34. Given the following pair of marks in Education and mathematics in a primary school.</a:t>
            </a:r>
          </a:p>
          <a:p>
            <a:r>
              <a:rPr dirty="0" lang="en-US" smtClean="0"/>
              <a:t>(1,1.24),(2,5.23),(3,7.24)(4,7.60)(5,9.97)(6,14.31)(7,13.99)(8,14.88)(9,18.04)(10,20.70)</a:t>
            </a:r>
          </a:p>
          <a:p>
            <a:r>
              <a:rPr dirty="0" lang="en-US" smtClean="0"/>
              <a:t>A. y=0.49x</a:t>
            </a:r>
          </a:p>
          <a:p>
            <a:r>
              <a:rPr dirty="0" lang="en-US" smtClean="0"/>
              <a:t>B. y=0.490x-0.053</a:t>
            </a:r>
          </a:p>
          <a:p>
            <a:r>
              <a:rPr dirty="0" lang="en-US" smtClean="0"/>
              <a:t>C. y=2.04x + 6</a:t>
            </a:r>
          </a:p>
          <a:p>
            <a:r>
              <a:rPr dirty="0" lang="en-US" smtClean="0">
                <a:solidFill>
                  <a:srgbClr val="FF0000"/>
                </a:solidFill>
                <a:hlinkClick r:id="rId1"/>
              </a:rPr>
              <a:t>D. y=1.98x +0.436</a:t>
            </a:r>
            <a:endParaRPr dirty="0" lang="en-US">
              <a:solidFill>
                <a:srgbClr val="FF0000"/>
              </a:solidFill>
            </a:endParaRPr>
          </a:p>
        </p:txBody>
      </p:sp>
      <p:pic>
        <p:nvPicPr>
          <p:cNvPr id="2097162" name="Picture 5"/>
          <p:cNvPicPr>
            <a:picLocks noChangeAspect="1"/>
          </p:cNvPicPr>
          <p:nvPr/>
        </p:nvPicPr>
        <p:blipFill>
          <a:blip xmlns:r="http://schemas.openxmlformats.org/officeDocument/2006/relationships" r:embed="rId2"/>
          <a:stretch>
            <a:fillRect/>
          </a:stretch>
        </p:blipFill>
        <p:spPr>
          <a:xfrm>
            <a:off x="1534222" y="716814"/>
            <a:ext cx="6781800" cy="428625"/>
          </a:xfrm>
          <a:prstGeom prst="rect"/>
        </p:spPr>
      </p:pic>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596" name=""/>
        <p:cNvGrpSpPr/>
        <p:nvPr/>
      </p:nvGrpSpPr>
      <p:grpSpPr>
        <a:xfrm>
          <a:off x="0" y="0"/>
          <a:ext cx="0" cy="0"/>
          <a:chOff x="0" y="0"/>
          <a:chExt cx="0" cy="0"/>
        </a:xfrm>
      </p:grpSpPr>
      <p:sp>
        <p:nvSpPr>
          <p:cNvPr id="1048716" name="Title 1"/>
          <p:cNvSpPr>
            <a:spLocks noGrp="1"/>
          </p:cNvSpPr>
          <p:nvPr>
            <p:ph type="title"/>
          </p:nvPr>
        </p:nvSpPr>
        <p:spPr/>
        <p:txBody>
          <a:bodyPr/>
          <a:p>
            <a:endParaRPr lang="en-US"/>
          </a:p>
        </p:txBody>
      </p:sp>
      <p:sp>
        <p:nvSpPr>
          <p:cNvPr id="1048717" name="Content Placeholder 2"/>
          <p:cNvSpPr>
            <a:spLocks noGrp="1"/>
          </p:cNvSpPr>
          <p:nvPr>
            <p:ph idx="1"/>
          </p:nvPr>
        </p:nvSpPr>
        <p:spPr/>
        <p:txBody>
          <a:bodyPr/>
          <a:p>
            <a:r>
              <a:rPr dirty="0" lang="en-US" smtClean="0"/>
              <a:t>Q35. using the data from 34, calculate the correlation coefficient</a:t>
            </a:r>
          </a:p>
          <a:p>
            <a:r>
              <a:rPr dirty="0" lang="en-US" smtClean="0"/>
              <a:t>A. r=0.490</a:t>
            </a:r>
          </a:p>
          <a:p>
            <a:r>
              <a:rPr dirty="0" lang="en-US" smtClean="0"/>
              <a:t>B. r=0.98</a:t>
            </a:r>
          </a:p>
          <a:p>
            <a:r>
              <a:rPr dirty="0" lang="en-US" smtClean="0"/>
              <a:t>C. r=0.971</a:t>
            </a:r>
          </a:p>
          <a:p>
            <a:r>
              <a:rPr dirty="0" lang="en-US" smtClean="0"/>
              <a:t>D. r=0.240</a:t>
            </a:r>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8718" name="Title 1"/>
          <p:cNvSpPr>
            <a:spLocks noGrp="1"/>
          </p:cNvSpPr>
          <p:nvPr>
            <p:ph type="title"/>
          </p:nvPr>
        </p:nvSpPr>
        <p:spPr/>
        <p:txBody>
          <a:bodyPr/>
          <a:p>
            <a:endParaRPr lang="en-US"/>
          </a:p>
        </p:txBody>
      </p:sp>
      <p:sp>
        <p:nvSpPr>
          <p:cNvPr id="1048719" name="Content Placeholder 2"/>
          <p:cNvSpPr>
            <a:spLocks noGrp="1"/>
          </p:cNvSpPr>
          <p:nvPr>
            <p:ph idx="1"/>
          </p:nvPr>
        </p:nvSpPr>
        <p:spPr/>
        <p:txBody>
          <a:bodyPr/>
          <a:p>
            <a:r>
              <a:rPr dirty="0" lang="en-US" smtClean="0"/>
              <a:t>Q37. using the data from 34, obtain a prediction for x=4.5</a:t>
            </a:r>
          </a:p>
          <a:p>
            <a:r>
              <a:rPr dirty="0" lang="en-US" smtClean="0"/>
              <a:t>A. 2.15</a:t>
            </a:r>
          </a:p>
          <a:p>
            <a:r>
              <a:rPr dirty="0" lang="en-US" smtClean="0"/>
              <a:t>B. 2.21</a:t>
            </a:r>
          </a:p>
          <a:p>
            <a:r>
              <a:rPr dirty="0" lang="en-US" smtClean="0"/>
              <a:t>C. 9.18</a:t>
            </a:r>
          </a:p>
          <a:p>
            <a:r>
              <a:rPr dirty="0" lang="en-US" smtClean="0"/>
              <a:t>D. 9.34</a:t>
            </a:r>
            <a:endParaRPr dirty="0" lang="en-US"/>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8720" name="Title 1"/>
          <p:cNvSpPr>
            <a:spLocks noGrp="1"/>
          </p:cNvSpPr>
          <p:nvPr>
            <p:ph type="title"/>
          </p:nvPr>
        </p:nvSpPr>
        <p:spPr/>
        <p:txBody>
          <a:bodyPr/>
          <a:p>
            <a:endParaRPr lang="en-US"/>
          </a:p>
        </p:txBody>
      </p:sp>
      <p:sp>
        <p:nvSpPr>
          <p:cNvPr id="1048721" name="Content Placeholder 2"/>
          <p:cNvSpPr>
            <a:spLocks noGrp="1"/>
          </p:cNvSpPr>
          <p:nvPr>
            <p:ph idx="1"/>
          </p:nvPr>
        </p:nvSpPr>
        <p:spPr/>
        <p:txBody>
          <a:bodyPr/>
          <a:p>
            <a:r>
              <a:rPr dirty="0" lang="en-US" smtClean="0"/>
              <a:t>Q38. a random sample of 20 observations produced a sample mean of 92.4 and s=25.8. what is the value of the standard error of the mean</a:t>
            </a:r>
          </a:p>
          <a:p>
            <a:r>
              <a:rPr dirty="0" lang="en-US" smtClean="0"/>
              <a:t>A. 3.6</a:t>
            </a:r>
          </a:p>
          <a:p>
            <a:r>
              <a:rPr dirty="0" lang="en-US" smtClean="0"/>
              <a:t>B. 15.9</a:t>
            </a:r>
          </a:p>
          <a:p>
            <a:r>
              <a:rPr dirty="0" lang="en-US" smtClean="0"/>
              <a:t>C. 4.6</a:t>
            </a:r>
          </a:p>
          <a:p>
            <a:r>
              <a:rPr dirty="0" lang="en-US" smtClean="0">
                <a:solidFill>
                  <a:srgbClr val="FF0000"/>
                </a:solidFill>
                <a:hlinkClick r:id="rId1"/>
              </a:rPr>
              <a:t>D. 5.8</a:t>
            </a:r>
            <a:endParaRPr dirty="0" lang="en-US" smtClean="0">
              <a:solidFill>
                <a:srgbClr val="FF0000"/>
              </a:solidFill>
            </a:endParaRPr>
          </a:p>
          <a:p>
            <a:endParaRPr dirty="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599" name=""/>
        <p:cNvGrpSpPr/>
        <p:nvPr/>
      </p:nvGrpSpPr>
      <p:grpSpPr>
        <a:xfrm>
          <a:off x="0" y="0"/>
          <a:ext cx="0" cy="0"/>
          <a:chOff x="0" y="0"/>
          <a:chExt cx="0" cy="0"/>
        </a:xfrm>
      </p:grpSpPr>
      <p:sp>
        <p:nvSpPr>
          <p:cNvPr id="1048722" name="Title 1"/>
          <p:cNvSpPr>
            <a:spLocks noGrp="1"/>
          </p:cNvSpPr>
          <p:nvPr>
            <p:ph type="title"/>
          </p:nvPr>
        </p:nvSpPr>
        <p:spPr/>
        <p:txBody>
          <a:bodyPr/>
          <a:p>
            <a:endParaRPr lang="en-US"/>
          </a:p>
        </p:txBody>
      </p:sp>
      <p:sp>
        <p:nvSpPr>
          <p:cNvPr id="1048723" name="Content Placeholder 2"/>
          <p:cNvSpPr>
            <a:spLocks noGrp="1"/>
          </p:cNvSpPr>
          <p:nvPr>
            <p:ph idx="1"/>
          </p:nvPr>
        </p:nvSpPr>
        <p:spPr/>
        <p:txBody>
          <a:bodyPr/>
          <a:p>
            <a:r>
              <a:rPr dirty="0" lang="en-US" smtClean="0"/>
              <a:t>Q39. half of the observations in a data set are greater than the:</a:t>
            </a:r>
          </a:p>
          <a:p>
            <a:r>
              <a:rPr dirty="0" lang="en-US" smtClean="0">
                <a:solidFill>
                  <a:srgbClr val="FF0000"/>
                </a:solidFill>
              </a:rPr>
              <a:t>A. mediation</a:t>
            </a:r>
          </a:p>
          <a:p>
            <a:r>
              <a:rPr dirty="0" lang="en-US" smtClean="0"/>
              <a:t>B. mode</a:t>
            </a:r>
          </a:p>
          <a:p>
            <a:r>
              <a:rPr dirty="0" lang="en-US" smtClean="0"/>
              <a:t>C. mean</a:t>
            </a:r>
          </a:p>
          <a:p>
            <a:r>
              <a:rPr dirty="0" lang="en-US" smtClean="0"/>
              <a:t>D. standard deviation</a:t>
            </a:r>
            <a:endParaRPr dirty="0" lang="en-US"/>
          </a:p>
        </p:txBody>
      </p:sp>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600" name=""/>
        <p:cNvGrpSpPr/>
        <p:nvPr/>
      </p:nvGrpSpPr>
      <p:grpSpPr>
        <a:xfrm>
          <a:off x="0" y="0"/>
          <a:ext cx="0" cy="0"/>
          <a:chOff x="0" y="0"/>
          <a:chExt cx="0" cy="0"/>
        </a:xfrm>
      </p:grpSpPr>
      <p:sp>
        <p:nvSpPr>
          <p:cNvPr id="1048724" name="Title 1"/>
          <p:cNvSpPr>
            <a:spLocks noGrp="1"/>
          </p:cNvSpPr>
          <p:nvPr>
            <p:ph type="title"/>
          </p:nvPr>
        </p:nvSpPr>
        <p:spPr/>
        <p:txBody>
          <a:bodyPr/>
          <a:p>
            <a:endParaRPr dirty="0" lang="en-US"/>
          </a:p>
        </p:txBody>
      </p:sp>
      <p:sp>
        <p:nvSpPr>
          <p:cNvPr id="1048725" name="Content Placeholder 2"/>
          <p:cNvSpPr>
            <a:spLocks noGrp="1"/>
          </p:cNvSpPr>
          <p:nvPr>
            <p:ph idx="1"/>
          </p:nvPr>
        </p:nvSpPr>
        <p:spPr/>
        <p:txBody>
          <a:bodyPr/>
          <a:p>
            <a:r>
              <a:rPr dirty="0" lang="en-US" smtClean="0"/>
              <a:t>Q40. the monthly quantity of water used in one of the primary schools </a:t>
            </a:r>
            <a:r>
              <a:rPr dirty="0" lang="en-US"/>
              <a:t>is </a:t>
            </a:r>
            <a:r>
              <a:rPr dirty="0" lang="en-US" smtClean="0"/>
              <a:t>estimated </a:t>
            </a:r>
            <a:r>
              <a:rPr dirty="0" lang="en-US"/>
              <a:t>to one </a:t>
            </a:r>
            <a:r>
              <a:rPr dirty="0" lang="en-US" smtClean="0"/>
              <a:t>million </a:t>
            </a:r>
            <a:r>
              <a:rPr dirty="0" lang="en-US" err="1" smtClean="0"/>
              <a:t>litres</a:t>
            </a:r>
            <a:r>
              <a:rPr dirty="0" lang="en-US" smtClean="0"/>
              <a:t>. How many tons?</a:t>
            </a:r>
          </a:p>
          <a:p>
            <a:r>
              <a:rPr dirty="0" lang="en-US" smtClean="0"/>
              <a:t>A. 100</a:t>
            </a:r>
          </a:p>
          <a:p>
            <a:r>
              <a:rPr dirty="0" lang="en-US" smtClean="0"/>
              <a:t>B. 10</a:t>
            </a:r>
          </a:p>
          <a:p>
            <a:r>
              <a:rPr dirty="0" lang="en-US" smtClean="0">
                <a:solidFill>
                  <a:srgbClr val="FF0000"/>
                </a:solidFill>
              </a:rPr>
              <a:t>C. 1000</a:t>
            </a:r>
          </a:p>
          <a:p>
            <a:r>
              <a:rPr dirty="0" lang="en-US" smtClean="0"/>
              <a:t>D. one million ton</a:t>
            </a:r>
            <a:endParaRPr dirty="0" lang="en-US"/>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8726" name="Title 1"/>
          <p:cNvSpPr>
            <a:spLocks noGrp="1"/>
          </p:cNvSpPr>
          <p:nvPr>
            <p:ph type="title"/>
          </p:nvPr>
        </p:nvSpPr>
        <p:spPr/>
        <p:txBody>
          <a:bodyPr/>
          <a:p>
            <a:endParaRPr lang="en-US"/>
          </a:p>
        </p:txBody>
      </p:sp>
      <p:sp>
        <p:nvSpPr>
          <p:cNvPr id="1048727" name="Content Placeholder 2"/>
          <p:cNvSpPr>
            <a:spLocks noGrp="1"/>
          </p:cNvSpPr>
          <p:nvPr>
            <p:ph idx="1"/>
          </p:nvPr>
        </p:nvSpPr>
        <p:spPr/>
        <p:txBody>
          <a:bodyPr>
            <a:normAutofit fontScale="92500" lnSpcReduction="20000"/>
          </a:bodyPr>
          <a:p>
            <a:r>
              <a:rPr dirty="0" lang="en-US" smtClean="0"/>
              <a:t>Q41. as an example, take a country of 115,586,400 population, where females </a:t>
            </a:r>
            <a:r>
              <a:rPr dirty="0" lang="en-US" err="1" smtClean="0"/>
              <a:t>consistitute</a:t>
            </a:r>
            <a:r>
              <a:rPr dirty="0" lang="en-US" smtClean="0"/>
              <a:t> 55%. In this </a:t>
            </a:r>
            <a:r>
              <a:rPr dirty="0" lang="en-US" err="1" smtClean="0"/>
              <a:t>ciuntry</a:t>
            </a:r>
            <a:r>
              <a:rPr dirty="0" lang="en-US" smtClean="0"/>
              <a:t>, primary education last 4 years, secondary education last 8 years, and tertiary education last 4 years, and assume that these durations have remained constant over time. Assume further that 10% of the population aged 25 years and older have no schooling, 50% completed primary education, 30% completed secondary education and 10 % </a:t>
            </a:r>
            <a:r>
              <a:rPr dirty="0" lang="en-US" err="1" smtClean="0"/>
              <a:t>copleted</a:t>
            </a:r>
            <a:r>
              <a:rPr dirty="0" lang="en-US" smtClean="0"/>
              <a:t> tertiary education. Determine the </a:t>
            </a:r>
            <a:r>
              <a:rPr dirty="0" lang="en-US" err="1" smtClean="0"/>
              <a:t>famale</a:t>
            </a:r>
            <a:r>
              <a:rPr dirty="0" lang="en-US" smtClean="0"/>
              <a:t>-male ratio in this country.</a:t>
            </a:r>
          </a:p>
          <a:p>
            <a:r>
              <a:rPr dirty="0" lang="en-US" smtClean="0"/>
              <a:t>A. 12/30/1899 11:12:00 AM</a:t>
            </a:r>
          </a:p>
          <a:p>
            <a:r>
              <a:rPr dirty="0" lang="en-US" smtClean="0"/>
              <a:t>B. 12:10</a:t>
            </a:r>
          </a:p>
          <a:p>
            <a:r>
              <a:rPr dirty="0" lang="en-US" smtClean="0"/>
              <a:t>C. 1.2</a:t>
            </a:r>
          </a:p>
          <a:p>
            <a:r>
              <a:rPr dirty="0" lang="en-US" smtClean="0"/>
              <a:t>D. 100:120</a:t>
            </a:r>
            <a:endParaRPr dirty="0" lang="en-US"/>
          </a:p>
        </p:txBody>
      </p:sp>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Student</dc:creator>
  <cp:lastModifiedBy>Student</cp:lastModifiedBy>
  <dcterms:created xsi:type="dcterms:W3CDTF">2022-04-26T11:57:09Z</dcterms:created>
  <dcterms:modified xsi:type="dcterms:W3CDTF">2022-06-20T20:47:09Z</dcterms:modified>
</cp:coreProperties>
</file>